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theme/theme6.xml" ContentType="application/vnd.openxmlformats-officedocument.theme+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theme/theme7.xml" ContentType="application/vnd.openxmlformats-officedocument.theme+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theme/theme8.xml" ContentType="application/vnd.openxmlformats-officedocument.theme+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4.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551" r:id="rId2"/>
    <p:sldMasterId id="2147485767" r:id="rId3"/>
    <p:sldMasterId id="2147485818" r:id="rId4"/>
    <p:sldMasterId id="2147485928" r:id="rId5"/>
    <p:sldMasterId id="2147485979" r:id="rId6"/>
    <p:sldMasterId id="2147486031" r:id="rId7"/>
    <p:sldMasterId id="2147486082" r:id="rId8"/>
    <p:sldMasterId id="2147486132" r:id="rId9"/>
  </p:sldMasterIdLst>
  <p:notesMasterIdLst>
    <p:notesMasterId r:id="rId134"/>
  </p:notesMasterIdLst>
  <p:handoutMasterIdLst>
    <p:handoutMasterId r:id="rId135"/>
  </p:handoutMasterIdLst>
  <p:sldIdLst>
    <p:sldId id="2147482275" r:id="rId10"/>
    <p:sldId id="341" r:id="rId11"/>
    <p:sldId id="2147482293" r:id="rId12"/>
    <p:sldId id="2147482278" r:id="rId13"/>
    <p:sldId id="2147482294" r:id="rId14"/>
    <p:sldId id="2147482297" r:id="rId15"/>
    <p:sldId id="2147482298" r:id="rId16"/>
    <p:sldId id="2147482398" r:id="rId17"/>
    <p:sldId id="2147482299" r:id="rId18"/>
    <p:sldId id="2147482300" r:id="rId19"/>
    <p:sldId id="2147482301" r:id="rId20"/>
    <p:sldId id="2147482309" r:id="rId21"/>
    <p:sldId id="2147482302" r:id="rId22"/>
    <p:sldId id="2147482303" r:id="rId23"/>
    <p:sldId id="2147482304" r:id="rId24"/>
    <p:sldId id="2147482305" r:id="rId25"/>
    <p:sldId id="2147482307" r:id="rId26"/>
    <p:sldId id="2147482308" r:id="rId27"/>
    <p:sldId id="2147482399" r:id="rId28"/>
    <p:sldId id="2147482310" r:id="rId29"/>
    <p:sldId id="2147482284" r:id="rId30"/>
    <p:sldId id="2147482286" r:id="rId31"/>
    <p:sldId id="2147482287" r:id="rId32"/>
    <p:sldId id="2147482288" r:id="rId33"/>
    <p:sldId id="2147482289" r:id="rId34"/>
    <p:sldId id="2147482311" r:id="rId35"/>
    <p:sldId id="2147482312" r:id="rId36"/>
    <p:sldId id="2147482313" r:id="rId37"/>
    <p:sldId id="2147482314" r:id="rId38"/>
    <p:sldId id="2147482315" r:id="rId39"/>
    <p:sldId id="2147482316" r:id="rId40"/>
    <p:sldId id="2147482317" r:id="rId41"/>
    <p:sldId id="2147482318" r:id="rId42"/>
    <p:sldId id="2147482319" r:id="rId43"/>
    <p:sldId id="2147482320" r:id="rId44"/>
    <p:sldId id="2147482321" r:id="rId45"/>
    <p:sldId id="2147482322" r:id="rId46"/>
    <p:sldId id="2147482323" r:id="rId47"/>
    <p:sldId id="2147482324" r:id="rId48"/>
    <p:sldId id="2147482325" r:id="rId49"/>
    <p:sldId id="2147482326" r:id="rId50"/>
    <p:sldId id="2147482327" r:id="rId51"/>
    <p:sldId id="2147482328" r:id="rId52"/>
    <p:sldId id="2147482329" r:id="rId53"/>
    <p:sldId id="2147482330" r:id="rId54"/>
    <p:sldId id="2147482331" r:id="rId55"/>
    <p:sldId id="2147482332" r:id="rId56"/>
    <p:sldId id="2147482333" r:id="rId57"/>
    <p:sldId id="2147482334" r:id="rId58"/>
    <p:sldId id="2147482335" r:id="rId59"/>
    <p:sldId id="2147482336" r:id="rId60"/>
    <p:sldId id="2147482337" r:id="rId61"/>
    <p:sldId id="2147482338" r:id="rId62"/>
    <p:sldId id="2147482339" r:id="rId63"/>
    <p:sldId id="2147482340" r:id="rId64"/>
    <p:sldId id="2147482341" r:id="rId65"/>
    <p:sldId id="2147482342" r:id="rId66"/>
    <p:sldId id="2147482343" r:id="rId67"/>
    <p:sldId id="2147482344" r:id="rId68"/>
    <p:sldId id="2147482346" r:id="rId69"/>
    <p:sldId id="2147482347" r:id="rId70"/>
    <p:sldId id="2147482348" r:id="rId71"/>
    <p:sldId id="2147482349" r:id="rId72"/>
    <p:sldId id="2147482351" r:id="rId73"/>
    <p:sldId id="2147482350" r:id="rId74"/>
    <p:sldId id="2147482352" r:id="rId75"/>
    <p:sldId id="2147482353" r:id="rId76"/>
    <p:sldId id="2147482354" r:id="rId77"/>
    <p:sldId id="2147482355" r:id="rId78"/>
    <p:sldId id="2147482356" r:id="rId79"/>
    <p:sldId id="280" r:id="rId80"/>
    <p:sldId id="2147482357" r:id="rId81"/>
    <p:sldId id="2147482291" r:id="rId82"/>
    <p:sldId id="2147482292" r:id="rId83"/>
    <p:sldId id="2147482358" r:id="rId84"/>
    <p:sldId id="2147482359" r:id="rId85"/>
    <p:sldId id="2147482360" r:id="rId86"/>
    <p:sldId id="2147482388" r:id="rId87"/>
    <p:sldId id="2147482389" r:id="rId88"/>
    <p:sldId id="2147482390" r:id="rId89"/>
    <p:sldId id="2147482361" r:id="rId90"/>
    <p:sldId id="2147482362" r:id="rId91"/>
    <p:sldId id="2147482383" r:id="rId92"/>
    <p:sldId id="2147482363" r:id="rId93"/>
    <p:sldId id="2147482364" r:id="rId94"/>
    <p:sldId id="2147482384" r:id="rId95"/>
    <p:sldId id="2147482365" r:id="rId96"/>
    <p:sldId id="2147482366" r:id="rId97"/>
    <p:sldId id="2147482367" r:id="rId98"/>
    <p:sldId id="2147482368" r:id="rId99"/>
    <p:sldId id="2147482369" r:id="rId100"/>
    <p:sldId id="2147482370" r:id="rId101"/>
    <p:sldId id="2147482371" r:id="rId102"/>
    <p:sldId id="2147482372" r:id="rId103"/>
    <p:sldId id="2147482373" r:id="rId104"/>
    <p:sldId id="2147482374" r:id="rId105"/>
    <p:sldId id="2147482375" r:id="rId106"/>
    <p:sldId id="2147482376" r:id="rId107"/>
    <p:sldId id="2147482377" r:id="rId108"/>
    <p:sldId id="2147482378" r:id="rId109"/>
    <p:sldId id="2147482379" r:id="rId110"/>
    <p:sldId id="2147482380" r:id="rId111"/>
    <p:sldId id="2147482381" r:id="rId112"/>
    <p:sldId id="2147482392" r:id="rId113"/>
    <p:sldId id="2147482393" r:id="rId114"/>
    <p:sldId id="2147482394" r:id="rId115"/>
    <p:sldId id="2147482395" r:id="rId116"/>
    <p:sldId id="256" r:id="rId117"/>
    <p:sldId id="258" r:id="rId118"/>
    <p:sldId id="259" r:id="rId119"/>
    <p:sldId id="260" r:id="rId120"/>
    <p:sldId id="261" r:id="rId121"/>
    <p:sldId id="262" r:id="rId122"/>
    <p:sldId id="263" r:id="rId123"/>
    <p:sldId id="264" r:id="rId124"/>
    <p:sldId id="2147482397" r:id="rId125"/>
    <p:sldId id="2147482391" r:id="rId126"/>
    <p:sldId id="2147482387" r:id="rId127"/>
    <p:sldId id="2147482385" r:id="rId128"/>
    <p:sldId id="290" r:id="rId129"/>
    <p:sldId id="279" r:id="rId130"/>
    <p:sldId id="2147482277" r:id="rId131"/>
    <p:sldId id="2147482283" r:id="rId132"/>
    <p:sldId id="292" r:id="rId133"/>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9AD1F7"/>
    <a:srgbClr val="FFFFFF"/>
    <a:srgbClr val="D30E16"/>
    <a:srgbClr val="010302"/>
    <a:srgbClr val="091F2C"/>
    <a:srgbClr val="3A4953"/>
    <a:srgbClr val="102531"/>
    <a:srgbClr val="70899C"/>
    <a:srgbClr val="463668"/>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82" autoAdjust="0"/>
    <p:restoredTop sz="73082" autoAdjust="0"/>
  </p:normalViewPr>
  <p:slideViewPr>
    <p:cSldViewPr snapToGrid="0">
      <p:cViewPr varScale="1">
        <p:scale>
          <a:sx n="92" d="100"/>
          <a:sy n="92" d="100"/>
        </p:scale>
        <p:origin x="66" y="180"/>
      </p:cViewPr>
      <p:guideLst/>
    </p:cSldViewPr>
  </p:slideViewPr>
  <p:notesTextViewPr>
    <p:cViewPr>
      <p:scale>
        <a:sx n="1" d="1"/>
        <a:sy n="1" d="1"/>
      </p:scale>
      <p:origin x="0" y="0"/>
    </p:cViewPr>
  </p:notesTextViewPr>
  <p:sorterViewPr>
    <p:cViewPr varScale="1">
      <p:scale>
        <a:sx n="100" d="100"/>
        <a:sy n="100" d="100"/>
      </p:scale>
      <p:origin x="0" y="-30312"/>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08.xml"/><Relationship Id="rId21" Type="http://schemas.openxmlformats.org/officeDocument/2006/relationships/slide" Target="slides/slide12.xml"/><Relationship Id="rId42" Type="http://schemas.openxmlformats.org/officeDocument/2006/relationships/slide" Target="slides/slide33.xml"/><Relationship Id="rId63" Type="http://schemas.openxmlformats.org/officeDocument/2006/relationships/slide" Target="slides/slide54.xml"/><Relationship Id="rId84" Type="http://schemas.openxmlformats.org/officeDocument/2006/relationships/slide" Target="slides/slide75.xml"/><Relationship Id="rId138" Type="http://schemas.openxmlformats.org/officeDocument/2006/relationships/viewProps" Target="viewProps.xml"/><Relationship Id="rId107" Type="http://schemas.openxmlformats.org/officeDocument/2006/relationships/slide" Target="slides/slide98.xml"/><Relationship Id="rId11" Type="http://schemas.openxmlformats.org/officeDocument/2006/relationships/slide" Target="slides/slide2.xml"/><Relationship Id="rId32" Type="http://schemas.openxmlformats.org/officeDocument/2006/relationships/slide" Target="slides/slide23.xml"/><Relationship Id="rId37" Type="http://schemas.openxmlformats.org/officeDocument/2006/relationships/slide" Target="slides/slide28.xml"/><Relationship Id="rId53" Type="http://schemas.openxmlformats.org/officeDocument/2006/relationships/slide" Target="slides/slide44.xml"/><Relationship Id="rId58" Type="http://schemas.openxmlformats.org/officeDocument/2006/relationships/slide" Target="slides/slide49.xml"/><Relationship Id="rId74" Type="http://schemas.openxmlformats.org/officeDocument/2006/relationships/slide" Target="slides/slide65.xml"/><Relationship Id="rId79" Type="http://schemas.openxmlformats.org/officeDocument/2006/relationships/slide" Target="slides/slide70.xml"/><Relationship Id="rId102" Type="http://schemas.openxmlformats.org/officeDocument/2006/relationships/slide" Target="slides/slide93.xml"/><Relationship Id="rId123" Type="http://schemas.openxmlformats.org/officeDocument/2006/relationships/slide" Target="slides/slide114.xml"/><Relationship Id="rId128" Type="http://schemas.openxmlformats.org/officeDocument/2006/relationships/slide" Target="slides/slide119.xml"/><Relationship Id="rId5" Type="http://schemas.openxmlformats.org/officeDocument/2006/relationships/slideMaster" Target="slideMasters/slideMaster5.xml"/><Relationship Id="rId90" Type="http://schemas.openxmlformats.org/officeDocument/2006/relationships/slide" Target="slides/slide81.xml"/><Relationship Id="rId95" Type="http://schemas.openxmlformats.org/officeDocument/2006/relationships/slide" Target="slides/slide86.xml"/><Relationship Id="rId22" Type="http://schemas.openxmlformats.org/officeDocument/2006/relationships/slide" Target="slides/slide13.xml"/><Relationship Id="rId27" Type="http://schemas.openxmlformats.org/officeDocument/2006/relationships/slide" Target="slides/slide18.xml"/><Relationship Id="rId43" Type="http://schemas.openxmlformats.org/officeDocument/2006/relationships/slide" Target="slides/slide34.xml"/><Relationship Id="rId48" Type="http://schemas.openxmlformats.org/officeDocument/2006/relationships/slide" Target="slides/slide39.xml"/><Relationship Id="rId64" Type="http://schemas.openxmlformats.org/officeDocument/2006/relationships/slide" Target="slides/slide55.xml"/><Relationship Id="rId69" Type="http://schemas.openxmlformats.org/officeDocument/2006/relationships/slide" Target="slides/slide60.xml"/><Relationship Id="rId113" Type="http://schemas.openxmlformats.org/officeDocument/2006/relationships/slide" Target="slides/slide104.xml"/><Relationship Id="rId118" Type="http://schemas.openxmlformats.org/officeDocument/2006/relationships/slide" Target="slides/slide109.xml"/><Relationship Id="rId134" Type="http://schemas.openxmlformats.org/officeDocument/2006/relationships/notesMaster" Target="notesMasters/notesMaster1.xml"/><Relationship Id="rId139" Type="http://schemas.openxmlformats.org/officeDocument/2006/relationships/theme" Target="theme/theme1.xml"/><Relationship Id="rId80" Type="http://schemas.openxmlformats.org/officeDocument/2006/relationships/slide" Target="slides/slide71.xml"/><Relationship Id="rId85" Type="http://schemas.openxmlformats.org/officeDocument/2006/relationships/slide" Target="slides/slide76.xml"/><Relationship Id="rId12" Type="http://schemas.openxmlformats.org/officeDocument/2006/relationships/slide" Target="slides/slide3.xml"/><Relationship Id="rId17" Type="http://schemas.openxmlformats.org/officeDocument/2006/relationships/slide" Target="slides/slide8.xml"/><Relationship Id="rId33" Type="http://schemas.openxmlformats.org/officeDocument/2006/relationships/slide" Target="slides/slide24.xml"/><Relationship Id="rId38" Type="http://schemas.openxmlformats.org/officeDocument/2006/relationships/slide" Target="slides/slide29.xml"/><Relationship Id="rId59" Type="http://schemas.openxmlformats.org/officeDocument/2006/relationships/slide" Target="slides/slide50.xml"/><Relationship Id="rId103" Type="http://schemas.openxmlformats.org/officeDocument/2006/relationships/slide" Target="slides/slide94.xml"/><Relationship Id="rId108" Type="http://schemas.openxmlformats.org/officeDocument/2006/relationships/slide" Target="slides/slide99.xml"/><Relationship Id="rId124" Type="http://schemas.openxmlformats.org/officeDocument/2006/relationships/slide" Target="slides/slide115.xml"/><Relationship Id="rId129" Type="http://schemas.openxmlformats.org/officeDocument/2006/relationships/slide" Target="slides/slide120.xml"/><Relationship Id="rId54" Type="http://schemas.openxmlformats.org/officeDocument/2006/relationships/slide" Target="slides/slide45.xml"/><Relationship Id="rId70" Type="http://schemas.openxmlformats.org/officeDocument/2006/relationships/slide" Target="slides/slide61.xml"/><Relationship Id="rId75" Type="http://schemas.openxmlformats.org/officeDocument/2006/relationships/slide" Target="slides/slide66.xml"/><Relationship Id="rId91" Type="http://schemas.openxmlformats.org/officeDocument/2006/relationships/slide" Target="slides/slide82.xml"/><Relationship Id="rId96" Type="http://schemas.openxmlformats.org/officeDocument/2006/relationships/slide" Target="slides/slide87.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23" Type="http://schemas.openxmlformats.org/officeDocument/2006/relationships/slide" Target="slides/slide14.xml"/><Relationship Id="rId28" Type="http://schemas.openxmlformats.org/officeDocument/2006/relationships/slide" Target="slides/slide19.xml"/><Relationship Id="rId49" Type="http://schemas.openxmlformats.org/officeDocument/2006/relationships/slide" Target="slides/slide40.xml"/><Relationship Id="rId114" Type="http://schemas.openxmlformats.org/officeDocument/2006/relationships/slide" Target="slides/slide105.xml"/><Relationship Id="rId119" Type="http://schemas.openxmlformats.org/officeDocument/2006/relationships/slide" Target="slides/slide110.xml"/><Relationship Id="rId44" Type="http://schemas.openxmlformats.org/officeDocument/2006/relationships/slide" Target="slides/slide35.xml"/><Relationship Id="rId60" Type="http://schemas.openxmlformats.org/officeDocument/2006/relationships/slide" Target="slides/slide51.xml"/><Relationship Id="rId65" Type="http://schemas.openxmlformats.org/officeDocument/2006/relationships/slide" Target="slides/slide56.xml"/><Relationship Id="rId81" Type="http://schemas.openxmlformats.org/officeDocument/2006/relationships/slide" Target="slides/slide72.xml"/><Relationship Id="rId86" Type="http://schemas.openxmlformats.org/officeDocument/2006/relationships/slide" Target="slides/slide77.xml"/><Relationship Id="rId130" Type="http://schemas.openxmlformats.org/officeDocument/2006/relationships/slide" Target="slides/slide121.xml"/><Relationship Id="rId135" Type="http://schemas.openxmlformats.org/officeDocument/2006/relationships/handoutMaster" Target="handoutMasters/handoutMaster1.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 Id="rId109" Type="http://schemas.openxmlformats.org/officeDocument/2006/relationships/slide" Target="slides/slide100.xml"/><Relationship Id="rId34" Type="http://schemas.openxmlformats.org/officeDocument/2006/relationships/slide" Target="slides/slide25.xml"/><Relationship Id="rId50" Type="http://schemas.openxmlformats.org/officeDocument/2006/relationships/slide" Target="slides/slide41.xml"/><Relationship Id="rId55" Type="http://schemas.openxmlformats.org/officeDocument/2006/relationships/slide" Target="slides/slide46.xml"/><Relationship Id="rId76" Type="http://schemas.openxmlformats.org/officeDocument/2006/relationships/slide" Target="slides/slide67.xml"/><Relationship Id="rId97" Type="http://schemas.openxmlformats.org/officeDocument/2006/relationships/slide" Target="slides/slide88.xml"/><Relationship Id="rId104" Type="http://schemas.openxmlformats.org/officeDocument/2006/relationships/slide" Target="slides/slide95.xml"/><Relationship Id="rId120" Type="http://schemas.openxmlformats.org/officeDocument/2006/relationships/slide" Target="slides/slide111.xml"/><Relationship Id="rId125" Type="http://schemas.openxmlformats.org/officeDocument/2006/relationships/slide" Target="slides/slide116.xml"/><Relationship Id="rId141" Type="http://schemas.microsoft.com/office/2018/10/relationships/authors" Target="authors.xml"/><Relationship Id="rId7" Type="http://schemas.openxmlformats.org/officeDocument/2006/relationships/slideMaster" Target="slideMasters/slideMaster7.xml"/><Relationship Id="rId71" Type="http://schemas.openxmlformats.org/officeDocument/2006/relationships/slide" Target="slides/slide62.xml"/><Relationship Id="rId92" Type="http://schemas.openxmlformats.org/officeDocument/2006/relationships/slide" Target="slides/slide83.xml"/><Relationship Id="rId2" Type="http://schemas.openxmlformats.org/officeDocument/2006/relationships/slideMaster" Target="slideMasters/slideMaster2.xml"/><Relationship Id="rId29" Type="http://schemas.openxmlformats.org/officeDocument/2006/relationships/slide" Target="slides/slide20.xml"/><Relationship Id="rId24" Type="http://schemas.openxmlformats.org/officeDocument/2006/relationships/slide" Target="slides/slide15.xml"/><Relationship Id="rId40" Type="http://schemas.openxmlformats.org/officeDocument/2006/relationships/slide" Target="slides/slide31.xml"/><Relationship Id="rId45" Type="http://schemas.openxmlformats.org/officeDocument/2006/relationships/slide" Target="slides/slide36.xml"/><Relationship Id="rId66" Type="http://schemas.openxmlformats.org/officeDocument/2006/relationships/slide" Target="slides/slide57.xml"/><Relationship Id="rId87" Type="http://schemas.openxmlformats.org/officeDocument/2006/relationships/slide" Target="slides/slide78.xml"/><Relationship Id="rId110" Type="http://schemas.openxmlformats.org/officeDocument/2006/relationships/slide" Target="slides/slide101.xml"/><Relationship Id="rId115" Type="http://schemas.openxmlformats.org/officeDocument/2006/relationships/slide" Target="slides/slide106.xml"/><Relationship Id="rId131" Type="http://schemas.openxmlformats.org/officeDocument/2006/relationships/slide" Target="slides/slide122.xml"/><Relationship Id="rId136" Type="http://schemas.openxmlformats.org/officeDocument/2006/relationships/commentAuthors" Target="commentAuthors.xml"/><Relationship Id="rId61" Type="http://schemas.openxmlformats.org/officeDocument/2006/relationships/slide" Target="slides/slide52.xml"/><Relationship Id="rId82" Type="http://schemas.openxmlformats.org/officeDocument/2006/relationships/slide" Target="slides/slide73.xml"/><Relationship Id="rId19" Type="http://schemas.openxmlformats.org/officeDocument/2006/relationships/slide" Target="slides/slide10.xml"/><Relationship Id="rId14" Type="http://schemas.openxmlformats.org/officeDocument/2006/relationships/slide" Target="slides/slide5.xml"/><Relationship Id="rId30" Type="http://schemas.openxmlformats.org/officeDocument/2006/relationships/slide" Target="slides/slide21.xml"/><Relationship Id="rId35" Type="http://schemas.openxmlformats.org/officeDocument/2006/relationships/slide" Target="slides/slide26.xml"/><Relationship Id="rId56" Type="http://schemas.openxmlformats.org/officeDocument/2006/relationships/slide" Target="slides/slide47.xml"/><Relationship Id="rId77" Type="http://schemas.openxmlformats.org/officeDocument/2006/relationships/slide" Target="slides/slide68.xml"/><Relationship Id="rId100" Type="http://schemas.openxmlformats.org/officeDocument/2006/relationships/slide" Target="slides/slide91.xml"/><Relationship Id="rId105" Type="http://schemas.openxmlformats.org/officeDocument/2006/relationships/slide" Target="slides/slide96.xml"/><Relationship Id="rId126" Type="http://schemas.openxmlformats.org/officeDocument/2006/relationships/slide" Target="slides/slide117.xml"/><Relationship Id="rId8" Type="http://schemas.openxmlformats.org/officeDocument/2006/relationships/slideMaster" Target="slideMasters/slideMaster8.xml"/><Relationship Id="rId51" Type="http://schemas.openxmlformats.org/officeDocument/2006/relationships/slide" Target="slides/slide42.xml"/><Relationship Id="rId72" Type="http://schemas.openxmlformats.org/officeDocument/2006/relationships/slide" Target="slides/slide63.xml"/><Relationship Id="rId93" Type="http://schemas.openxmlformats.org/officeDocument/2006/relationships/slide" Target="slides/slide84.xml"/><Relationship Id="rId98" Type="http://schemas.openxmlformats.org/officeDocument/2006/relationships/slide" Target="slides/slide89.xml"/><Relationship Id="rId121" Type="http://schemas.openxmlformats.org/officeDocument/2006/relationships/slide" Target="slides/slide112.xml"/><Relationship Id="rId3" Type="http://schemas.openxmlformats.org/officeDocument/2006/relationships/slideMaster" Target="slideMasters/slideMaster3.xml"/><Relationship Id="rId25" Type="http://schemas.openxmlformats.org/officeDocument/2006/relationships/slide" Target="slides/slide16.xml"/><Relationship Id="rId46" Type="http://schemas.openxmlformats.org/officeDocument/2006/relationships/slide" Target="slides/slide37.xml"/><Relationship Id="rId67" Type="http://schemas.openxmlformats.org/officeDocument/2006/relationships/slide" Target="slides/slide58.xml"/><Relationship Id="rId116" Type="http://schemas.openxmlformats.org/officeDocument/2006/relationships/slide" Target="slides/slide107.xml"/><Relationship Id="rId137"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62" Type="http://schemas.openxmlformats.org/officeDocument/2006/relationships/slide" Target="slides/slide53.xml"/><Relationship Id="rId83" Type="http://schemas.openxmlformats.org/officeDocument/2006/relationships/slide" Target="slides/slide74.xml"/><Relationship Id="rId88" Type="http://schemas.openxmlformats.org/officeDocument/2006/relationships/slide" Target="slides/slide79.xml"/><Relationship Id="rId111" Type="http://schemas.openxmlformats.org/officeDocument/2006/relationships/slide" Target="slides/slide102.xml"/><Relationship Id="rId132" Type="http://schemas.openxmlformats.org/officeDocument/2006/relationships/slide" Target="slides/slide123.xml"/><Relationship Id="rId15" Type="http://schemas.openxmlformats.org/officeDocument/2006/relationships/slide" Target="slides/slide6.xml"/><Relationship Id="rId36" Type="http://schemas.openxmlformats.org/officeDocument/2006/relationships/slide" Target="slides/slide27.xml"/><Relationship Id="rId57" Type="http://schemas.openxmlformats.org/officeDocument/2006/relationships/slide" Target="slides/slide48.xml"/><Relationship Id="rId106" Type="http://schemas.openxmlformats.org/officeDocument/2006/relationships/slide" Target="slides/slide97.xml"/><Relationship Id="rId127" Type="http://schemas.openxmlformats.org/officeDocument/2006/relationships/slide" Target="slides/slide118.xml"/><Relationship Id="rId10" Type="http://schemas.openxmlformats.org/officeDocument/2006/relationships/slide" Target="slides/slide1.xml"/><Relationship Id="rId31" Type="http://schemas.openxmlformats.org/officeDocument/2006/relationships/slide" Target="slides/slide22.xml"/><Relationship Id="rId52" Type="http://schemas.openxmlformats.org/officeDocument/2006/relationships/slide" Target="slides/slide43.xml"/><Relationship Id="rId73" Type="http://schemas.openxmlformats.org/officeDocument/2006/relationships/slide" Target="slides/slide64.xml"/><Relationship Id="rId78" Type="http://schemas.openxmlformats.org/officeDocument/2006/relationships/slide" Target="slides/slide69.xml"/><Relationship Id="rId94" Type="http://schemas.openxmlformats.org/officeDocument/2006/relationships/slide" Target="slides/slide85.xml"/><Relationship Id="rId99" Type="http://schemas.openxmlformats.org/officeDocument/2006/relationships/slide" Target="slides/slide90.xml"/><Relationship Id="rId101" Type="http://schemas.openxmlformats.org/officeDocument/2006/relationships/slide" Target="slides/slide92.xml"/><Relationship Id="rId122" Type="http://schemas.openxmlformats.org/officeDocument/2006/relationships/slide" Target="slides/slide113.xml"/><Relationship Id="rId4" Type="http://schemas.openxmlformats.org/officeDocument/2006/relationships/slideMaster" Target="slideMasters/slideMaster4.xml"/><Relationship Id="rId9" Type="http://schemas.openxmlformats.org/officeDocument/2006/relationships/slideMaster" Target="slideMasters/slideMaster9.xml"/><Relationship Id="rId26" Type="http://schemas.openxmlformats.org/officeDocument/2006/relationships/slide" Target="slides/slide17.xml"/><Relationship Id="rId47" Type="http://schemas.openxmlformats.org/officeDocument/2006/relationships/slide" Target="slides/slide38.xml"/><Relationship Id="rId68" Type="http://schemas.openxmlformats.org/officeDocument/2006/relationships/slide" Target="slides/slide59.xml"/><Relationship Id="rId89" Type="http://schemas.openxmlformats.org/officeDocument/2006/relationships/slide" Target="slides/slide80.xml"/><Relationship Id="rId112" Type="http://schemas.openxmlformats.org/officeDocument/2006/relationships/slide" Target="slides/slide103.xml"/><Relationship Id="rId133" Type="http://schemas.openxmlformats.org/officeDocument/2006/relationships/slide" Target="slides/slide124.xml"/><Relationship Id="rId16"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3_3">
  <dgm:title val=""/>
  <dgm:desc val=""/>
  <dgm:catLst>
    <dgm:cat type="accent3" pri="11300"/>
  </dgm:catLst>
  <dgm:styleLbl name="node0">
    <dgm:fillClrLst meth="repeat">
      <a:schemeClr val="accent3">
        <a:shade val="80000"/>
      </a:schemeClr>
    </dgm:fillClrLst>
    <dgm:linClrLst meth="repeat">
      <a:schemeClr val="lt1"/>
    </dgm:linClrLst>
    <dgm:effectClrLst/>
    <dgm:txLinClrLst/>
    <dgm:txFillClrLst/>
    <dgm:txEffectClrLst/>
  </dgm:styleLbl>
  <dgm:styleLbl name="node1">
    <dgm:fillClrLst>
      <a:schemeClr val="accent3">
        <a:shade val="80000"/>
      </a:schemeClr>
      <a:schemeClr val="accent3">
        <a:tint val="70000"/>
      </a:schemeClr>
    </dgm:fillClrLst>
    <dgm:linClrLst meth="repeat">
      <a:schemeClr val="lt1"/>
    </dgm:linClrLst>
    <dgm:effectClrLst/>
    <dgm:txLinClrLst/>
    <dgm:txFillClrLst/>
    <dgm:txEffectClrLst/>
  </dgm:styleLbl>
  <dgm:styleLbl name="alignNode1">
    <dgm:fillClrLst>
      <a:schemeClr val="accent3">
        <a:shade val="80000"/>
      </a:schemeClr>
      <a:schemeClr val="accent3">
        <a:tint val="70000"/>
      </a:schemeClr>
    </dgm:fillClrLst>
    <dgm:linClrLst>
      <a:schemeClr val="accent3">
        <a:shade val="80000"/>
      </a:schemeClr>
      <a:schemeClr val="accent3">
        <a:tint val="70000"/>
      </a:schemeClr>
    </dgm:linClrLst>
    <dgm:effectClrLst/>
    <dgm:txLinClrLst/>
    <dgm:txFillClrLst/>
    <dgm:txEffectClrLst/>
  </dgm:styleLbl>
  <dgm:styleLbl name="lnNode1">
    <dgm:fillClrLst>
      <a:schemeClr val="accent3">
        <a:shade val="80000"/>
      </a:schemeClr>
      <a:schemeClr val="accent3">
        <a:tint val="7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tint val="70000"/>
        <a:alpha val="50000"/>
      </a:schemeClr>
    </dgm:fillClrLst>
    <dgm:linClrLst meth="repeat">
      <a:schemeClr val="lt1"/>
    </dgm:linClrLst>
    <dgm:effectClrLst/>
    <dgm:txLinClrLst/>
    <dgm:txFillClrLst/>
    <dgm:txEffectClrLst/>
  </dgm:styleLbl>
  <dgm:styleLbl name="node2">
    <dgm:fillClrLst>
      <a:schemeClr val="accent3">
        <a:tint val="99000"/>
      </a:schemeClr>
    </dgm:fillClrLst>
    <dgm:linClrLst meth="repeat">
      <a:schemeClr val="lt1"/>
    </dgm:linClrLst>
    <dgm:effectClrLst/>
    <dgm:txLinClrLst/>
    <dgm:txFillClrLst/>
    <dgm:txEffectClrLst/>
  </dgm:styleLbl>
  <dgm:styleLbl name="node3">
    <dgm:fillClrLst>
      <a:schemeClr val="accent3">
        <a:tint val="80000"/>
      </a:schemeClr>
    </dgm:fillClrLst>
    <dgm:linClrLst meth="repeat">
      <a:schemeClr val="lt1"/>
    </dgm:linClrLst>
    <dgm:effectClrLst/>
    <dgm:txLinClrLst/>
    <dgm:txFillClrLst/>
    <dgm:txEffectClrLst/>
  </dgm:styleLbl>
  <dgm:styleLbl name="node4">
    <dgm:fillClrLst>
      <a:schemeClr val="accent3">
        <a:tint val="70000"/>
      </a:schemeClr>
    </dgm:fillClrLst>
    <dgm:linClrLst meth="repeat">
      <a:schemeClr val="lt1"/>
    </dgm:linClrLst>
    <dgm:effectClrLst/>
    <dgm:txLinClrLst/>
    <dgm:txFillClrLst/>
    <dgm:txEffectClrLst/>
  </dgm:styleLbl>
  <dgm:styleLbl name="f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dgm:txEffectClrLst/>
  </dgm:styleLbl>
  <dgm:styleLbl name="f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bgSibTrans2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lt1"/>
    </dgm:txFillClrLst>
    <dgm:txEffectClrLst/>
  </dgm:styleLbl>
  <dgm:styleLbl name="sibTrans1D1">
    <dgm:fillClrLst>
      <a:schemeClr val="accent3">
        <a:shade val="90000"/>
      </a:schemeClr>
      <a:schemeClr val="accent3">
        <a:tint val="70000"/>
      </a:schemeClr>
    </dgm:fillClrLst>
    <dgm:linClrLst>
      <a:schemeClr val="accent3">
        <a:shade val="90000"/>
      </a:schemeClr>
      <a:schemeClr val="accent3">
        <a:tint val="7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shade val="80000"/>
      </a:schemeClr>
    </dgm:fillClrLst>
    <dgm:linClrLst meth="repeat">
      <a:schemeClr val="lt1"/>
    </dgm:linClrLst>
    <dgm:effectClrLst/>
    <dgm:txLinClrLst/>
    <dgm:txFillClrLst/>
    <dgm:txEffectClrLst/>
  </dgm:styleLbl>
  <dgm:styleLbl name="asst1">
    <dgm:fillClrLst meth="repeat">
      <a:schemeClr val="accent3">
        <a:shade val="80000"/>
      </a:schemeClr>
    </dgm:fillClrLst>
    <dgm:linClrLst meth="repeat">
      <a:schemeClr val="lt1"/>
    </dgm:linClrLst>
    <dgm:effectClrLst/>
    <dgm:txLinClrLst/>
    <dgm:txFillClrLst/>
    <dgm:txEffectClrLst/>
  </dgm:styleLbl>
  <dgm:styleLbl name="asst2">
    <dgm:fillClrLst>
      <a:schemeClr val="accent3">
        <a:tint val="99000"/>
      </a:schemeClr>
    </dgm:fillClrLst>
    <dgm:linClrLst meth="repeat">
      <a:schemeClr val="lt1"/>
    </dgm:linClrLst>
    <dgm:effectClrLst/>
    <dgm:txLinClrLst/>
    <dgm:txFillClrLst/>
    <dgm:txEffectClrLst/>
  </dgm:styleLbl>
  <dgm:styleLbl name="asst3">
    <dgm:fillClrLst>
      <a:schemeClr val="accent3">
        <a:tint val="80000"/>
      </a:schemeClr>
    </dgm:fillClrLst>
    <dgm:linClrLst meth="repeat">
      <a:schemeClr val="lt1"/>
    </dgm:linClrLst>
    <dgm:effectClrLst/>
    <dgm:txLinClrLst/>
    <dgm:txFillClrLst/>
    <dgm:txEffectClrLst/>
  </dgm:styleLbl>
  <dgm:styleLbl name="asst4">
    <dgm:fillClrLst>
      <a:schemeClr val="accent3">
        <a:tint val="70000"/>
      </a:schemeClr>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lt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9000"/>
      </a:schemeClr>
    </dgm:fillClrLst>
    <dgm:linClrLst meth="repeat">
      <a:schemeClr val="accent3">
        <a:tint val="99000"/>
      </a:schemeClr>
    </dgm:linClrLst>
    <dgm:effectClrLst/>
    <dgm:txLinClrLst/>
    <dgm:txFillClrLst meth="repeat">
      <a:schemeClr val="tx1"/>
    </dgm:txFillClrLst>
    <dgm:txEffectClrLst/>
  </dgm:styleLbl>
  <dgm:styleLbl name="parChTrans1D3">
    <dgm:fillClrLst meth="repeat">
      <a:schemeClr val="accent3">
        <a:tint val="80000"/>
      </a:schemeClr>
    </dgm:fillClrLst>
    <dgm:linClrLst meth="repeat">
      <a:schemeClr val="accent3">
        <a:tint val="80000"/>
      </a:schemeClr>
    </dgm:linClrLst>
    <dgm:effectClrLst/>
    <dgm:txLinClrLst/>
    <dgm:txFillClrLst meth="repeat">
      <a:schemeClr val="tx1"/>
    </dgm:txFillClrLst>
    <dgm:txEffectClrLst/>
  </dgm:styleLbl>
  <dgm:styleLbl name="parChTrans1D4">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3">
        <a:shade val="80000"/>
      </a:schemeClr>
      <a:schemeClr val="accent3">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9B53A78-42AB-40C4-AC6F-8C8BA7BD1AFA}" type="doc">
      <dgm:prSet loTypeId="urn:microsoft.com/office/officeart/2005/8/layout/process1" loCatId="process" qsTypeId="urn:microsoft.com/office/officeart/2005/8/quickstyle/simple1" qsCatId="simple" csTypeId="urn:microsoft.com/office/officeart/2005/8/colors/accent1_2" csCatId="accent1" phldr="1"/>
      <dgm:spPr/>
    </dgm:pt>
    <dgm:pt modelId="{876CFE64-74BF-42DE-BCE7-C6FF96063A9F}">
      <dgm:prSet phldrT="[Text]"/>
      <dgm:spPr/>
      <dgm:t>
        <a:bodyPr/>
        <a:lstStyle/>
        <a:p>
          <a:r>
            <a:rPr lang="en-US" dirty="0">
              <a:solidFill>
                <a:schemeClr val="bg1"/>
              </a:solidFill>
            </a:rPr>
            <a:t>Design</a:t>
          </a:r>
          <a:endParaRPr lang="en-NZ" dirty="0">
            <a:solidFill>
              <a:schemeClr val="bg1"/>
            </a:solidFill>
          </a:endParaRPr>
        </a:p>
      </dgm:t>
    </dgm:pt>
    <dgm:pt modelId="{B16D6FEB-AAEF-402C-8860-E81CADC5652D}" type="parTrans" cxnId="{36C0075D-753B-4B73-8653-0B3A45978C6A}">
      <dgm:prSet/>
      <dgm:spPr/>
      <dgm:t>
        <a:bodyPr/>
        <a:lstStyle/>
        <a:p>
          <a:endParaRPr lang="en-NZ"/>
        </a:p>
      </dgm:t>
    </dgm:pt>
    <dgm:pt modelId="{8436E476-F816-42A6-838B-2D0E69955FF0}" type="sibTrans" cxnId="{36C0075D-753B-4B73-8653-0B3A45978C6A}">
      <dgm:prSet/>
      <dgm:spPr/>
      <dgm:t>
        <a:bodyPr/>
        <a:lstStyle/>
        <a:p>
          <a:endParaRPr lang="en-NZ"/>
        </a:p>
      </dgm:t>
    </dgm:pt>
    <dgm:pt modelId="{2E315C70-FF20-4C26-AB40-DF48865E27A5}">
      <dgm:prSet phldrT="[Text]"/>
      <dgm:spPr/>
      <dgm:t>
        <a:bodyPr/>
        <a:lstStyle/>
        <a:p>
          <a:r>
            <a:rPr lang="en-US" dirty="0">
              <a:solidFill>
                <a:schemeClr val="bg1"/>
              </a:solidFill>
            </a:rPr>
            <a:t>Develop</a:t>
          </a:r>
          <a:endParaRPr lang="en-NZ" dirty="0">
            <a:solidFill>
              <a:schemeClr val="bg1"/>
            </a:solidFill>
          </a:endParaRPr>
        </a:p>
      </dgm:t>
    </dgm:pt>
    <dgm:pt modelId="{6E331BF4-7193-47FB-A8A5-83AEF132F33B}" type="parTrans" cxnId="{4AA75782-BFC8-40ED-939E-E18A3DF8D214}">
      <dgm:prSet/>
      <dgm:spPr/>
      <dgm:t>
        <a:bodyPr/>
        <a:lstStyle/>
        <a:p>
          <a:endParaRPr lang="en-NZ"/>
        </a:p>
      </dgm:t>
    </dgm:pt>
    <dgm:pt modelId="{E0E503D3-390C-4758-9A12-6E6D25C2C237}" type="sibTrans" cxnId="{4AA75782-BFC8-40ED-939E-E18A3DF8D214}">
      <dgm:prSet/>
      <dgm:spPr/>
      <dgm:t>
        <a:bodyPr/>
        <a:lstStyle/>
        <a:p>
          <a:endParaRPr lang="en-NZ"/>
        </a:p>
      </dgm:t>
    </dgm:pt>
    <dgm:pt modelId="{AFA03ED3-8A83-4239-8C44-8DA08CB35216}">
      <dgm:prSet phldrT="[Text]"/>
      <dgm:spPr/>
      <dgm:t>
        <a:bodyPr/>
        <a:lstStyle/>
        <a:p>
          <a:r>
            <a:rPr lang="en-US" dirty="0">
              <a:solidFill>
                <a:schemeClr val="bg1"/>
              </a:solidFill>
            </a:rPr>
            <a:t>Secure</a:t>
          </a:r>
          <a:endParaRPr lang="en-NZ" dirty="0">
            <a:solidFill>
              <a:schemeClr val="bg1"/>
            </a:solidFill>
          </a:endParaRPr>
        </a:p>
      </dgm:t>
    </dgm:pt>
    <dgm:pt modelId="{32AA6535-1BD0-40FB-82D6-CE38AD824A9E}" type="parTrans" cxnId="{30AA641D-2029-4A8F-B6EB-4B7EB2B0099F}">
      <dgm:prSet/>
      <dgm:spPr/>
      <dgm:t>
        <a:bodyPr/>
        <a:lstStyle/>
        <a:p>
          <a:endParaRPr lang="en-NZ"/>
        </a:p>
      </dgm:t>
    </dgm:pt>
    <dgm:pt modelId="{07D9F6C2-90F6-4F01-9A54-C8357230FFCC}" type="sibTrans" cxnId="{30AA641D-2029-4A8F-B6EB-4B7EB2B0099F}">
      <dgm:prSet/>
      <dgm:spPr/>
      <dgm:t>
        <a:bodyPr/>
        <a:lstStyle/>
        <a:p>
          <a:endParaRPr lang="en-NZ"/>
        </a:p>
      </dgm:t>
    </dgm:pt>
    <dgm:pt modelId="{E8F13DF9-C48A-4DDC-AE76-3D5900D6D0F9}">
      <dgm:prSet phldrT="[Text]"/>
      <dgm:spPr/>
      <dgm:t>
        <a:bodyPr/>
        <a:lstStyle/>
        <a:p>
          <a:r>
            <a:rPr lang="en-US" dirty="0">
              <a:solidFill>
                <a:schemeClr val="bg1"/>
              </a:solidFill>
            </a:rPr>
            <a:t>Publish</a:t>
          </a:r>
          <a:endParaRPr lang="en-NZ" dirty="0">
            <a:solidFill>
              <a:schemeClr val="bg1"/>
            </a:solidFill>
          </a:endParaRPr>
        </a:p>
      </dgm:t>
    </dgm:pt>
    <dgm:pt modelId="{014B2AB4-557D-423E-9EE3-F6E519EFD950}" type="parTrans" cxnId="{C2F1D84E-20F6-4D63-8DF9-5180202577FB}">
      <dgm:prSet/>
      <dgm:spPr/>
      <dgm:t>
        <a:bodyPr/>
        <a:lstStyle/>
        <a:p>
          <a:endParaRPr lang="en-NZ"/>
        </a:p>
      </dgm:t>
    </dgm:pt>
    <dgm:pt modelId="{D9704FED-97C4-4A0A-8636-3DBBBCA4EF62}" type="sibTrans" cxnId="{C2F1D84E-20F6-4D63-8DF9-5180202577FB}">
      <dgm:prSet/>
      <dgm:spPr/>
      <dgm:t>
        <a:bodyPr/>
        <a:lstStyle/>
        <a:p>
          <a:endParaRPr lang="en-NZ"/>
        </a:p>
      </dgm:t>
    </dgm:pt>
    <dgm:pt modelId="{4B9BBE9F-38D7-4684-B0F0-2141CAED0710}">
      <dgm:prSet phldrT="[Text]"/>
      <dgm:spPr/>
      <dgm:t>
        <a:bodyPr/>
        <a:lstStyle/>
        <a:p>
          <a:r>
            <a:rPr lang="en-US" dirty="0">
              <a:solidFill>
                <a:schemeClr val="bg1"/>
              </a:solidFill>
            </a:rPr>
            <a:t>Scale</a:t>
          </a:r>
          <a:endParaRPr lang="en-NZ" dirty="0">
            <a:solidFill>
              <a:schemeClr val="bg1"/>
            </a:solidFill>
          </a:endParaRPr>
        </a:p>
      </dgm:t>
    </dgm:pt>
    <dgm:pt modelId="{2F831A1E-E618-441A-866D-F4CD9BDD7F6C}" type="parTrans" cxnId="{BBA50D88-5BF7-420F-AF95-C29CDF91D04E}">
      <dgm:prSet/>
      <dgm:spPr/>
      <dgm:t>
        <a:bodyPr/>
        <a:lstStyle/>
        <a:p>
          <a:endParaRPr lang="en-NZ"/>
        </a:p>
      </dgm:t>
    </dgm:pt>
    <dgm:pt modelId="{A2206F94-8274-43C8-A672-315A79E5BD59}" type="sibTrans" cxnId="{BBA50D88-5BF7-420F-AF95-C29CDF91D04E}">
      <dgm:prSet/>
      <dgm:spPr/>
      <dgm:t>
        <a:bodyPr/>
        <a:lstStyle/>
        <a:p>
          <a:endParaRPr lang="en-NZ"/>
        </a:p>
      </dgm:t>
    </dgm:pt>
    <dgm:pt modelId="{BDBA1D01-2E4E-43B1-AEEC-7920F46A34EF}">
      <dgm:prSet phldrT="[Text]"/>
      <dgm:spPr/>
      <dgm:t>
        <a:bodyPr/>
        <a:lstStyle/>
        <a:p>
          <a:r>
            <a:rPr lang="en-US" dirty="0">
              <a:solidFill>
                <a:schemeClr val="bg1"/>
              </a:solidFill>
            </a:rPr>
            <a:t>Monitor</a:t>
          </a:r>
          <a:endParaRPr lang="en-NZ" dirty="0">
            <a:solidFill>
              <a:schemeClr val="bg1"/>
            </a:solidFill>
          </a:endParaRPr>
        </a:p>
      </dgm:t>
    </dgm:pt>
    <dgm:pt modelId="{831222F1-D95A-423B-857F-94816BAD7DFE}" type="parTrans" cxnId="{107E099E-2E50-4904-B0A2-ACF371AF8028}">
      <dgm:prSet/>
      <dgm:spPr/>
      <dgm:t>
        <a:bodyPr/>
        <a:lstStyle/>
        <a:p>
          <a:endParaRPr lang="en-NZ"/>
        </a:p>
      </dgm:t>
    </dgm:pt>
    <dgm:pt modelId="{2F6DE160-D9ED-4599-A55A-DCAEDE1D0BD1}" type="sibTrans" cxnId="{107E099E-2E50-4904-B0A2-ACF371AF8028}">
      <dgm:prSet/>
      <dgm:spPr/>
      <dgm:t>
        <a:bodyPr/>
        <a:lstStyle/>
        <a:p>
          <a:endParaRPr lang="en-NZ"/>
        </a:p>
      </dgm:t>
    </dgm:pt>
    <dgm:pt modelId="{72F1E4CB-B71B-435A-B8AA-394B6987BAC1}">
      <dgm:prSet phldrT="[Text]"/>
      <dgm:spPr/>
      <dgm:t>
        <a:bodyPr/>
        <a:lstStyle/>
        <a:p>
          <a:r>
            <a:rPr lang="en-US" dirty="0">
              <a:solidFill>
                <a:schemeClr val="bg1"/>
              </a:solidFill>
            </a:rPr>
            <a:t> Analyze</a:t>
          </a:r>
          <a:endParaRPr lang="en-NZ" dirty="0">
            <a:solidFill>
              <a:schemeClr val="bg1"/>
            </a:solidFill>
          </a:endParaRPr>
        </a:p>
      </dgm:t>
    </dgm:pt>
    <dgm:pt modelId="{2F66BC02-E53A-45FB-980F-D98C915BCE7A}" type="parTrans" cxnId="{478F2181-8DAF-4BB4-94DA-12A6F48F4D67}">
      <dgm:prSet/>
      <dgm:spPr/>
      <dgm:t>
        <a:bodyPr/>
        <a:lstStyle/>
        <a:p>
          <a:endParaRPr lang="en-NZ"/>
        </a:p>
      </dgm:t>
    </dgm:pt>
    <dgm:pt modelId="{59520C7D-3890-4BBA-BB5D-85E9F55FB49D}" type="sibTrans" cxnId="{478F2181-8DAF-4BB4-94DA-12A6F48F4D67}">
      <dgm:prSet/>
      <dgm:spPr/>
      <dgm:t>
        <a:bodyPr/>
        <a:lstStyle/>
        <a:p>
          <a:endParaRPr lang="en-NZ"/>
        </a:p>
      </dgm:t>
    </dgm:pt>
    <dgm:pt modelId="{D2C9E105-647D-4F5A-8899-C2E5110A72BD}" type="pres">
      <dgm:prSet presAssocID="{99B53A78-42AB-40C4-AC6F-8C8BA7BD1AFA}" presName="Name0" presStyleCnt="0">
        <dgm:presLayoutVars>
          <dgm:dir/>
          <dgm:resizeHandles val="exact"/>
        </dgm:presLayoutVars>
      </dgm:prSet>
      <dgm:spPr/>
    </dgm:pt>
    <dgm:pt modelId="{DD8D39D8-4777-4AA2-BB25-D9F70255CAAA}" type="pres">
      <dgm:prSet presAssocID="{876CFE64-74BF-42DE-BCE7-C6FF96063A9F}" presName="node" presStyleLbl="node1" presStyleIdx="0" presStyleCnt="7">
        <dgm:presLayoutVars>
          <dgm:bulletEnabled val="1"/>
        </dgm:presLayoutVars>
      </dgm:prSet>
      <dgm:spPr/>
    </dgm:pt>
    <dgm:pt modelId="{9BFFAE8A-5CE2-440D-9060-80A169EBB030}" type="pres">
      <dgm:prSet presAssocID="{8436E476-F816-42A6-838B-2D0E69955FF0}" presName="sibTrans" presStyleLbl="sibTrans2D1" presStyleIdx="0" presStyleCnt="6"/>
      <dgm:spPr/>
    </dgm:pt>
    <dgm:pt modelId="{3A2C3867-38C0-418F-8B5A-2E0E15A749B2}" type="pres">
      <dgm:prSet presAssocID="{8436E476-F816-42A6-838B-2D0E69955FF0}" presName="connectorText" presStyleLbl="sibTrans2D1" presStyleIdx="0" presStyleCnt="6"/>
      <dgm:spPr/>
    </dgm:pt>
    <dgm:pt modelId="{D3A245FB-F246-45A2-A673-7C5B4E84C58B}" type="pres">
      <dgm:prSet presAssocID="{2E315C70-FF20-4C26-AB40-DF48865E27A5}" presName="node" presStyleLbl="node1" presStyleIdx="1" presStyleCnt="7">
        <dgm:presLayoutVars>
          <dgm:bulletEnabled val="1"/>
        </dgm:presLayoutVars>
      </dgm:prSet>
      <dgm:spPr/>
    </dgm:pt>
    <dgm:pt modelId="{8E40B566-B54E-4522-8E65-106391762B16}" type="pres">
      <dgm:prSet presAssocID="{E0E503D3-390C-4758-9A12-6E6D25C2C237}" presName="sibTrans" presStyleLbl="sibTrans2D1" presStyleIdx="1" presStyleCnt="6"/>
      <dgm:spPr/>
    </dgm:pt>
    <dgm:pt modelId="{A4AA35DD-4EF7-4C69-A2BA-DFF7EE46674A}" type="pres">
      <dgm:prSet presAssocID="{E0E503D3-390C-4758-9A12-6E6D25C2C237}" presName="connectorText" presStyleLbl="sibTrans2D1" presStyleIdx="1" presStyleCnt="6"/>
      <dgm:spPr/>
    </dgm:pt>
    <dgm:pt modelId="{63DBA628-A269-43E1-AA42-91AC31587111}" type="pres">
      <dgm:prSet presAssocID="{AFA03ED3-8A83-4239-8C44-8DA08CB35216}" presName="node" presStyleLbl="node1" presStyleIdx="2" presStyleCnt="7">
        <dgm:presLayoutVars>
          <dgm:bulletEnabled val="1"/>
        </dgm:presLayoutVars>
      </dgm:prSet>
      <dgm:spPr/>
    </dgm:pt>
    <dgm:pt modelId="{63A5DBAC-0098-47F0-96C7-A7C2C40DF371}" type="pres">
      <dgm:prSet presAssocID="{07D9F6C2-90F6-4F01-9A54-C8357230FFCC}" presName="sibTrans" presStyleLbl="sibTrans2D1" presStyleIdx="2" presStyleCnt="6"/>
      <dgm:spPr/>
    </dgm:pt>
    <dgm:pt modelId="{5501E1F5-2405-48DE-AF7B-A175D13B44D3}" type="pres">
      <dgm:prSet presAssocID="{07D9F6C2-90F6-4F01-9A54-C8357230FFCC}" presName="connectorText" presStyleLbl="sibTrans2D1" presStyleIdx="2" presStyleCnt="6"/>
      <dgm:spPr/>
    </dgm:pt>
    <dgm:pt modelId="{2A0CB65D-397F-4769-9BD7-2508928D9BBE}" type="pres">
      <dgm:prSet presAssocID="{E8F13DF9-C48A-4DDC-AE76-3D5900D6D0F9}" presName="node" presStyleLbl="node1" presStyleIdx="3" presStyleCnt="7">
        <dgm:presLayoutVars>
          <dgm:bulletEnabled val="1"/>
        </dgm:presLayoutVars>
      </dgm:prSet>
      <dgm:spPr/>
    </dgm:pt>
    <dgm:pt modelId="{8972B972-BE84-4209-860E-68726419CF32}" type="pres">
      <dgm:prSet presAssocID="{D9704FED-97C4-4A0A-8636-3DBBBCA4EF62}" presName="sibTrans" presStyleLbl="sibTrans2D1" presStyleIdx="3" presStyleCnt="6"/>
      <dgm:spPr/>
    </dgm:pt>
    <dgm:pt modelId="{DD1EAE7F-8890-4251-B858-B9E9BAD03B72}" type="pres">
      <dgm:prSet presAssocID="{D9704FED-97C4-4A0A-8636-3DBBBCA4EF62}" presName="connectorText" presStyleLbl="sibTrans2D1" presStyleIdx="3" presStyleCnt="6"/>
      <dgm:spPr/>
    </dgm:pt>
    <dgm:pt modelId="{3D459359-00F4-4490-BD07-2F518D8F5578}" type="pres">
      <dgm:prSet presAssocID="{4B9BBE9F-38D7-4684-B0F0-2141CAED0710}" presName="node" presStyleLbl="node1" presStyleIdx="4" presStyleCnt="7">
        <dgm:presLayoutVars>
          <dgm:bulletEnabled val="1"/>
        </dgm:presLayoutVars>
      </dgm:prSet>
      <dgm:spPr/>
    </dgm:pt>
    <dgm:pt modelId="{D3BB403A-5E59-4873-AFEA-E03C4F2DF399}" type="pres">
      <dgm:prSet presAssocID="{A2206F94-8274-43C8-A672-315A79E5BD59}" presName="sibTrans" presStyleLbl="sibTrans2D1" presStyleIdx="4" presStyleCnt="6"/>
      <dgm:spPr/>
    </dgm:pt>
    <dgm:pt modelId="{357A6505-7D08-44C2-A653-BFDB59B153BF}" type="pres">
      <dgm:prSet presAssocID="{A2206F94-8274-43C8-A672-315A79E5BD59}" presName="connectorText" presStyleLbl="sibTrans2D1" presStyleIdx="4" presStyleCnt="6"/>
      <dgm:spPr/>
    </dgm:pt>
    <dgm:pt modelId="{EFBDE2C4-FBC8-48F9-91B9-4927860F8286}" type="pres">
      <dgm:prSet presAssocID="{BDBA1D01-2E4E-43B1-AEEC-7920F46A34EF}" presName="node" presStyleLbl="node1" presStyleIdx="5" presStyleCnt="7">
        <dgm:presLayoutVars>
          <dgm:bulletEnabled val="1"/>
        </dgm:presLayoutVars>
      </dgm:prSet>
      <dgm:spPr/>
    </dgm:pt>
    <dgm:pt modelId="{2E7A1E52-7076-49FE-8C2A-DB6C4AF2B93B}" type="pres">
      <dgm:prSet presAssocID="{2F6DE160-D9ED-4599-A55A-DCAEDE1D0BD1}" presName="sibTrans" presStyleLbl="sibTrans2D1" presStyleIdx="5" presStyleCnt="6"/>
      <dgm:spPr/>
    </dgm:pt>
    <dgm:pt modelId="{CA50F574-2B98-45E8-93A9-9C74B07AAB32}" type="pres">
      <dgm:prSet presAssocID="{2F6DE160-D9ED-4599-A55A-DCAEDE1D0BD1}" presName="connectorText" presStyleLbl="sibTrans2D1" presStyleIdx="5" presStyleCnt="6"/>
      <dgm:spPr/>
    </dgm:pt>
    <dgm:pt modelId="{7D160F50-339D-46D2-97E5-011A1F43332F}" type="pres">
      <dgm:prSet presAssocID="{72F1E4CB-B71B-435A-B8AA-394B6987BAC1}" presName="node" presStyleLbl="node1" presStyleIdx="6" presStyleCnt="7">
        <dgm:presLayoutVars>
          <dgm:bulletEnabled val="1"/>
        </dgm:presLayoutVars>
      </dgm:prSet>
      <dgm:spPr/>
    </dgm:pt>
  </dgm:ptLst>
  <dgm:cxnLst>
    <dgm:cxn modelId="{30AA641D-2029-4A8F-B6EB-4B7EB2B0099F}" srcId="{99B53A78-42AB-40C4-AC6F-8C8BA7BD1AFA}" destId="{AFA03ED3-8A83-4239-8C44-8DA08CB35216}" srcOrd="2" destOrd="0" parTransId="{32AA6535-1BD0-40FB-82D6-CE38AD824A9E}" sibTransId="{07D9F6C2-90F6-4F01-9A54-C8357230FFCC}"/>
    <dgm:cxn modelId="{AE718B21-5611-4D7B-B9A6-D8DBB18DC0B0}" type="presOf" srcId="{A2206F94-8274-43C8-A672-315A79E5BD59}" destId="{357A6505-7D08-44C2-A653-BFDB59B153BF}" srcOrd="1" destOrd="0" presId="urn:microsoft.com/office/officeart/2005/8/layout/process1"/>
    <dgm:cxn modelId="{BA2AB422-5B79-4E03-8854-2A438D8A68B0}" type="presOf" srcId="{07D9F6C2-90F6-4F01-9A54-C8357230FFCC}" destId="{63A5DBAC-0098-47F0-96C7-A7C2C40DF371}" srcOrd="0" destOrd="0" presId="urn:microsoft.com/office/officeart/2005/8/layout/process1"/>
    <dgm:cxn modelId="{72BA5D25-36D5-482A-903A-1EA52F5DEB20}" type="presOf" srcId="{E8F13DF9-C48A-4DDC-AE76-3D5900D6D0F9}" destId="{2A0CB65D-397F-4769-9BD7-2508928D9BBE}" srcOrd="0" destOrd="0" presId="urn:microsoft.com/office/officeart/2005/8/layout/process1"/>
    <dgm:cxn modelId="{A7044725-8128-420D-A23E-E04FE465366F}" type="presOf" srcId="{2E315C70-FF20-4C26-AB40-DF48865E27A5}" destId="{D3A245FB-F246-45A2-A673-7C5B4E84C58B}" srcOrd="0" destOrd="0" presId="urn:microsoft.com/office/officeart/2005/8/layout/process1"/>
    <dgm:cxn modelId="{DF25123B-E940-4C0B-87C0-8FBC94E47DF5}" type="presOf" srcId="{2F6DE160-D9ED-4599-A55A-DCAEDE1D0BD1}" destId="{CA50F574-2B98-45E8-93A9-9C74B07AAB32}" srcOrd="1" destOrd="0" presId="urn:microsoft.com/office/officeart/2005/8/layout/process1"/>
    <dgm:cxn modelId="{BB36303F-5131-4276-8D6D-E29E3E2EF2A5}" type="presOf" srcId="{8436E476-F816-42A6-838B-2D0E69955FF0}" destId="{9BFFAE8A-5CE2-440D-9060-80A169EBB030}" srcOrd="0" destOrd="0" presId="urn:microsoft.com/office/officeart/2005/8/layout/process1"/>
    <dgm:cxn modelId="{7A134B5C-7C2E-4E29-9A9E-898D79583181}" type="presOf" srcId="{99B53A78-42AB-40C4-AC6F-8C8BA7BD1AFA}" destId="{D2C9E105-647D-4F5A-8899-C2E5110A72BD}" srcOrd="0" destOrd="0" presId="urn:microsoft.com/office/officeart/2005/8/layout/process1"/>
    <dgm:cxn modelId="{36C0075D-753B-4B73-8653-0B3A45978C6A}" srcId="{99B53A78-42AB-40C4-AC6F-8C8BA7BD1AFA}" destId="{876CFE64-74BF-42DE-BCE7-C6FF96063A9F}" srcOrd="0" destOrd="0" parTransId="{B16D6FEB-AAEF-402C-8860-E81CADC5652D}" sibTransId="{8436E476-F816-42A6-838B-2D0E69955FF0}"/>
    <dgm:cxn modelId="{B26A565D-F078-4EB7-A820-46939572C018}" type="presOf" srcId="{72F1E4CB-B71B-435A-B8AA-394B6987BAC1}" destId="{7D160F50-339D-46D2-97E5-011A1F43332F}" srcOrd="0" destOrd="0" presId="urn:microsoft.com/office/officeart/2005/8/layout/process1"/>
    <dgm:cxn modelId="{45EDAF63-6CC3-4509-B5C9-0029E9916955}" type="presOf" srcId="{2F6DE160-D9ED-4599-A55A-DCAEDE1D0BD1}" destId="{2E7A1E52-7076-49FE-8C2A-DB6C4AF2B93B}" srcOrd="0" destOrd="0" presId="urn:microsoft.com/office/officeart/2005/8/layout/process1"/>
    <dgm:cxn modelId="{125AEF46-92AB-4782-B2DB-40939DD41509}" type="presOf" srcId="{E0E503D3-390C-4758-9A12-6E6D25C2C237}" destId="{8E40B566-B54E-4522-8E65-106391762B16}" srcOrd="0" destOrd="0" presId="urn:microsoft.com/office/officeart/2005/8/layout/process1"/>
    <dgm:cxn modelId="{C2F1D84E-20F6-4D63-8DF9-5180202577FB}" srcId="{99B53A78-42AB-40C4-AC6F-8C8BA7BD1AFA}" destId="{E8F13DF9-C48A-4DDC-AE76-3D5900D6D0F9}" srcOrd="3" destOrd="0" parTransId="{014B2AB4-557D-423E-9EE3-F6E519EFD950}" sibTransId="{D9704FED-97C4-4A0A-8636-3DBBBCA4EF62}"/>
    <dgm:cxn modelId="{F6F0E354-E9F7-4013-8D20-EF1E00A2D3A9}" type="presOf" srcId="{07D9F6C2-90F6-4F01-9A54-C8357230FFCC}" destId="{5501E1F5-2405-48DE-AF7B-A175D13B44D3}" srcOrd="1" destOrd="0" presId="urn:microsoft.com/office/officeart/2005/8/layout/process1"/>
    <dgm:cxn modelId="{478F2181-8DAF-4BB4-94DA-12A6F48F4D67}" srcId="{99B53A78-42AB-40C4-AC6F-8C8BA7BD1AFA}" destId="{72F1E4CB-B71B-435A-B8AA-394B6987BAC1}" srcOrd="6" destOrd="0" parTransId="{2F66BC02-E53A-45FB-980F-D98C915BCE7A}" sibTransId="{59520C7D-3890-4BBA-BB5D-85E9F55FB49D}"/>
    <dgm:cxn modelId="{4AA75782-BFC8-40ED-939E-E18A3DF8D214}" srcId="{99B53A78-42AB-40C4-AC6F-8C8BA7BD1AFA}" destId="{2E315C70-FF20-4C26-AB40-DF48865E27A5}" srcOrd="1" destOrd="0" parTransId="{6E331BF4-7193-47FB-A8A5-83AEF132F33B}" sibTransId="{E0E503D3-390C-4758-9A12-6E6D25C2C237}"/>
    <dgm:cxn modelId="{B8826C85-E280-4C8B-A918-D85B756480DF}" type="presOf" srcId="{E0E503D3-390C-4758-9A12-6E6D25C2C237}" destId="{A4AA35DD-4EF7-4C69-A2BA-DFF7EE46674A}" srcOrd="1" destOrd="0" presId="urn:microsoft.com/office/officeart/2005/8/layout/process1"/>
    <dgm:cxn modelId="{BBA50D88-5BF7-420F-AF95-C29CDF91D04E}" srcId="{99B53A78-42AB-40C4-AC6F-8C8BA7BD1AFA}" destId="{4B9BBE9F-38D7-4684-B0F0-2141CAED0710}" srcOrd="4" destOrd="0" parTransId="{2F831A1E-E618-441A-866D-F4CD9BDD7F6C}" sibTransId="{A2206F94-8274-43C8-A672-315A79E5BD59}"/>
    <dgm:cxn modelId="{D445628F-4E39-4625-ADBF-DA43518A1899}" type="presOf" srcId="{D9704FED-97C4-4A0A-8636-3DBBBCA4EF62}" destId="{DD1EAE7F-8890-4251-B858-B9E9BAD03B72}" srcOrd="1" destOrd="0" presId="urn:microsoft.com/office/officeart/2005/8/layout/process1"/>
    <dgm:cxn modelId="{107E099E-2E50-4904-B0A2-ACF371AF8028}" srcId="{99B53A78-42AB-40C4-AC6F-8C8BA7BD1AFA}" destId="{BDBA1D01-2E4E-43B1-AEEC-7920F46A34EF}" srcOrd="5" destOrd="0" parTransId="{831222F1-D95A-423B-857F-94816BAD7DFE}" sibTransId="{2F6DE160-D9ED-4599-A55A-DCAEDE1D0BD1}"/>
    <dgm:cxn modelId="{5883ACA8-4A86-43C9-ADFF-BFAAE9845836}" type="presOf" srcId="{AFA03ED3-8A83-4239-8C44-8DA08CB35216}" destId="{63DBA628-A269-43E1-AA42-91AC31587111}" srcOrd="0" destOrd="0" presId="urn:microsoft.com/office/officeart/2005/8/layout/process1"/>
    <dgm:cxn modelId="{2A84DAAB-7A7D-41D9-B63F-8A32EAEBA7D2}" type="presOf" srcId="{8436E476-F816-42A6-838B-2D0E69955FF0}" destId="{3A2C3867-38C0-418F-8B5A-2E0E15A749B2}" srcOrd="1" destOrd="0" presId="urn:microsoft.com/office/officeart/2005/8/layout/process1"/>
    <dgm:cxn modelId="{18B4DEB7-101F-47BB-BED6-282A4FBA55F6}" type="presOf" srcId="{A2206F94-8274-43C8-A672-315A79E5BD59}" destId="{D3BB403A-5E59-4873-AFEA-E03C4F2DF399}" srcOrd="0" destOrd="0" presId="urn:microsoft.com/office/officeart/2005/8/layout/process1"/>
    <dgm:cxn modelId="{877EFEB8-1BA3-48D5-9C24-D0DD8F9543AC}" type="presOf" srcId="{876CFE64-74BF-42DE-BCE7-C6FF96063A9F}" destId="{DD8D39D8-4777-4AA2-BB25-D9F70255CAAA}" srcOrd="0" destOrd="0" presId="urn:microsoft.com/office/officeart/2005/8/layout/process1"/>
    <dgm:cxn modelId="{B88E73C6-4042-448B-BB09-837C3DFD99B6}" type="presOf" srcId="{BDBA1D01-2E4E-43B1-AEEC-7920F46A34EF}" destId="{EFBDE2C4-FBC8-48F9-91B9-4927860F8286}" srcOrd="0" destOrd="0" presId="urn:microsoft.com/office/officeart/2005/8/layout/process1"/>
    <dgm:cxn modelId="{068DCFD2-536C-44E7-905F-3403A358217F}" type="presOf" srcId="{4B9BBE9F-38D7-4684-B0F0-2141CAED0710}" destId="{3D459359-00F4-4490-BD07-2F518D8F5578}" srcOrd="0" destOrd="0" presId="urn:microsoft.com/office/officeart/2005/8/layout/process1"/>
    <dgm:cxn modelId="{3B6AF4ED-C07B-488D-8BB7-3FB317AB2DFB}" type="presOf" srcId="{D9704FED-97C4-4A0A-8636-3DBBBCA4EF62}" destId="{8972B972-BE84-4209-860E-68726419CF32}" srcOrd="0" destOrd="0" presId="urn:microsoft.com/office/officeart/2005/8/layout/process1"/>
    <dgm:cxn modelId="{DD0A1C0D-713D-40C9-A751-6596AE81346E}" type="presParOf" srcId="{D2C9E105-647D-4F5A-8899-C2E5110A72BD}" destId="{DD8D39D8-4777-4AA2-BB25-D9F70255CAAA}" srcOrd="0" destOrd="0" presId="urn:microsoft.com/office/officeart/2005/8/layout/process1"/>
    <dgm:cxn modelId="{D2F3127D-48E3-4A33-8AFA-B8BE7CAF1A49}" type="presParOf" srcId="{D2C9E105-647D-4F5A-8899-C2E5110A72BD}" destId="{9BFFAE8A-5CE2-440D-9060-80A169EBB030}" srcOrd="1" destOrd="0" presId="urn:microsoft.com/office/officeart/2005/8/layout/process1"/>
    <dgm:cxn modelId="{279F45B8-0248-48AE-B902-AF9CC216AA45}" type="presParOf" srcId="{9BFFAE8A-5CE2-440D-9060-80A169EBB030}" destId="{3A2C3867-38C0-418F-8B5A-2E0E15A749B2}" srcOrd="0" destOrd="0" presId="urn:microsoft.com/office/officeart/2005/8/layout/process1"/>
    <dgm:cxn modelId="{7932BB0F-D660-4F86-B0CD-BCEF89733500}" type="presParOf" srcId="{D2C9E105-647D-4F5A-8899-C2E5110A72BD}" destId="{D3A245FB-F246-45A2-A673-7C5B4E84C58B}" srcOrd="2" destOrd="0" presId="urn:microsoft.com/office/officeart/2005/8/layout/process1"/>
    <dgm:cxn modelId="{454C6E33-6AFA-4CDF-BF70-4248B3A45607}" type="presParOf" srcId="{D2C9E105-647D-4F5A-8899-C2E5110A72BD}" destId="{8E40B566-B54E-4522-8E65-106391762B16}" srcOrd="3" destOrd="0" presId="urn:microsoft.com/office/officeart/2005/8/layout/process1"/>
    <dgm:cxn modelId="{0BEC8B37-A7C7-4304-B796-9474D6B214BB}" type="presParOf" srcId="{8E40B566-B54E-4522-8E65-106391762B16}" destId="{A4AA35DD-4EF7-4C69-A2BA-DFF7EE46674A}" srcOrd="0" destOrd="0" presId="urn:microsoft.com/office/officeart/2005/8/layout/process1"/>
    <dgm:cxn modelId="{1409EF32-6F7F-46BD-BCED-9DDBA0BC7A3C}" type="presParOf" srcId="{D2C9E105-647D-4F5A-8899-C2E5110A72BD}" destId="{63DBA628-A269-43E1-AA42-91AC31587111}" srcOrd="4" destOrd="0" presId="urn:microsoft.com/office/officeart/2005/8/layout/process1"/>
    <dgm:cxn modelId="{BA24777C-267F-4B47-AFDD-B2029488CA41}" type="presParOf" srcId="{D2C9E105-647D-4F5A-8899-C2E5110A72BD}" destId="{63A5DBAC-0098-47F0-96C7-A7C2C40DF371}" srcOrd="5" destOrd="0" presId="urn:microsoft.com/office/officeart/2005/8/layout/process1"/>
    <dgm:cxn modelId="{6FE7EE88-EF1F-4D62-87D0-7F9EE01CDB6C}" type="presParOf" srcId="{63A5DBAC-0098-47F0-96C7-A7C2C40DF371}" destId="{5501E1F5-2405-48DE-AF7B-A175D13B44D3}" srcOrd="0" destOrd="0" presId="urn:microsoft.com/office/officeart/2005/8/layout/process1"/>
    <dgm:cxn modelId="{2F0A60DE-B09F-4625-9F36-C0D202EEC2F2}" type="presParOf" srcId="{D2C9E105-647D-4F5A-8899-C2E5110A72BD}" destId="{2A0CB65D-397F-4769-9BD7-2508928D9BBE}" srcOrd="6" destOrd="0" presId="urn:microsoft.com/office/officeart/2005/8/layout/process1"/>
    <dgm:cxn modelId="{18056B48-4FB2-4F99-B971-98ABDE206E34}" type="presParOf" srcId="{D2C9E105-647D-4F5A-8899-C2E5110A72BD}" destId="{8972B972-BE84-4209-860E-68726419CF32}" srcOrd="7" destOrd="0" presId="urn:microsoft.com/office/officeart/2005/8/layout/process1"/>
    <dgm:cxn modelId="{6ED00903-7DC4-428A-8962-637DA4CAB5C0}" type="presParOf" srcId="{8972B972-BE84-4209-860E-68726419CF32}" destId="{DD1EAE7F-8890-4251-B858-B9E9BAD03B72}" srcOrd="0" destOrd="0" presId="urn:microsoft.com/office/officeart/2005/8/layout/process1"/>
    <dgm:cxn modelId="{31AA7CE8-2606-44BB-8543-9690EA40B4B6}" type="presParOf" srcId="{D2C9E105-647D-4F5A-8899-C2E5110A72BD}" destId="{3D459359-00F4-4490-BD07-2F518D8F5578}" srcOrd="8" destOrd="0" presId="urn:microsoft.com/office/officeart/2005/8/layout/process1"/>
    <dgm:cxn modelId="{675F88EE-DAD7-4B6E-B563-7A1DC9BCD57D}" type="presParOf" srcId="{D2C9E105-647D-4F5A-8899-C2E5110A72BD}" destId="{D3BB403A-5E59-4873-AFEA-E03C4F2DF399}" srcOrd="9" destOrd="0" presId="urn:microsoft.com/office/officeart/2005/8/layout/process1"/>
    <dgm:cxn modelId="{455C8621-73CE-479F-895B-5F3BBED11B55}" type="presParOf" srcId="{D3BB403A-5E59-4873-AFEA-E03C4F2DF399}" destId="{357A6505-7D08-44C2-A653-BFDB59B153BF}" srcOrd="0" destOrd="0" presId="urn:microsoft.com/office/officeart/2005/8/layout/process1"/>
    <dgm:cxn modelId="{7B2D7A12-4A96-4162-9F08-5C1BCC7279F0}" type="presParOf" srcId="{D2C9E105-647D-4F5A-8899-C2E5110A72BD}" destId="{EFBDE2C4-FBC8-48F9-91B9-4927860F8286}" srcOrd="10" destOrd="0" presId="urn:microsoft.com/office/officeart/2005/8/layout/process1"/>
    <dgm:cxn modelId="{A5BC6C8F-3A56-4D69-8274-5BF9049DF144}" type="presParOf" srcId="{D2C9E105-647D-4F5A-8899-C2E5110A72BD}" destId="{2E7A1E52-7076-49FE-8C2A-DB6C4AF2B93B}" srcOrd="11" destOrd="0" presId="urn:microsoft.com/office/officeart/2005/8/layout/process1"/>
    <dgm:cxn modelId="{869C113C-FB95-48EC-9CA8-795385BC3068}" type="presParOf" srcId="{2E7A1E52-7076-49FE-8C2A-DB6C4AF2B93B}" destId="{CA50F574-2B98-45E8-93A9-9C74B07AAB32}" srcOrd="0" destOrd="0" presId="urn:microsoft.com/office/officeart/2005/8/layout/process1"/>
    <dgm:cxn modelId="{D065E34C-BE85-4FA4-AB0D-1E93FEA298CD}" type="presParOf" srcId="{D2C9E105-647D-4F5A-8899-C2E5110A72BD}" destId="{7D160F50-339D-46D2-97E5-011A1F43332F}" srcOrd="1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77E113E4-A5B7-45B2-A118-66C48EEBF78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8E06E85-E92A-49F9-8F18-3084933EFFE5}">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14932C12-4F47-4DC2-9F86-6D116395A9A2}" type="parTrans" cxnId="{2072CF5B-4F60-4935-BF65-BEAAB383F52E}">
      <dgm:prSet/>
      <dgm:spPr/>
      <dgm:t>
        <a:bodyPr/>
        <a:lstStyle/>
        <a:p>
          <a:endParaRPr lang="en-NZ"/>
        </a:p>
      </dgm:t>
    </dgm:pt>
    <dgm:pt modelId="{F15D6A77-29AA-4BE0-8783-00726BC18A7D}" type="sibTrans" cxnId="{2072CF5B-4F60-4935-BF65-BEAAB383F52E}">
      <dgm:prSet/>
      <dgm:spPr/>
      <dgm:t>
        <a:bodyPr/>
        <a:lstStyle/>
        <a:p>
          <a:endParaRPr lang="en-NZ"/>
        </a:p>
      </dgm:t>
    </dgm:pt>
    <dgm:pt modelId="{474805BA-1292-4C52-8C69-8AA5B4836A10}">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329427A-7242-4E20-A756-66FFE97BDD69}" type="parTrans" cxnId="{C52D46CA-C218-481F-B03C-17DC3B7CEA73}">
      <dgm:prSet/>
      <dgm:spPr/>
      <dgm:t>
        <a:bodyPr/>
        <a:lstStyle/>
        <a:p>
          <a:endParaRPr lang="en-NZ"/>
        </a:p>
      </dgm:t>
    </dgm:pt>
    <dgm:pt modelId="{B9834100-67D3-4593-A218-B88DAA35DC57}" type="sibTrans" cxnId="{C52D46CA-C218-481F-B03C-17DC3B7CEA73}">
      <dgm:prSet/>
      <dgm:spPr/>
      <dgm:t>
        <a:bodyPr/>
        <a:lstStyle/>
        <a:p>
          <a:endParaRPr lang="en-NZ"/>
        </a:p>
      </dgm:t>
    </dgm:pt>
    <dgm:pt modelId="{1BB7D2C3-83BF-49D6-B8A2-9C16F9C3E044}">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338FECD-AA72-4970-B4A1-D4892D098A24}" type="parTrans" cxnId="{88C0FD52-F764-4BF6-81A4-51D28EE6FE54}">
      <dgm:prSet/>
      <dgm:spPr/>
      <dgm:t>
        <a:bodyPr/>
        <a:lstStyle/>
        <a:p>
          <a:endParaRPr lang="en-NZ"/>
        </a:p>
      </dgm:t>
    </dgm:pt>
    <dgm:pt modelId="{431EFDE5-19C5-4D5A-80A7-19CA4942E319}" type="sibTrans" cxnId="{88C0FD52-F764-4BF6-81A4-51D28EE6FE54}">
      <dgm:prSet/>
      <dgm:spPr/>
      <dgm:t>
        <a:bodyPr/>
        <a:lstStyle/>
        <a:p>
          <a:endParaRPr lang="en-NZ"/>
        </a:p>
      </dgm:t>
    </dgm:pt>
    <dgm:pt modelId="{08607501-0918-42E1-A25C-858A125F1423}">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D5D7D23-4B53-4D96-AF25-EE1BAFBD9CFF}" type="parTrans" cxnId="{E8E2D8C6-03E2-4C1A-BE93-CC2E0A940C5E}">
      <dgm:prSet/>
      <dgm:spPr/>
      <dgm:t>
        <a:bodyPr/>
        <a:lstStyle/>
        <a:p>
          <a:endParaRPr lang="en-NZ"/>
        </a:p>
      </dgm:t>
    </dgm:pt>
    <dgm:pt modelId="{A069E8B1-3B3F-4F6B-B372-34B79A21F0B6}" type="sibTrans" cxnId="{E8E2D8C6-03E2-4C1A-BE93-CC2E0A940C5E}">
      <dgm:prSet/>
      <dgm:spPr/>
      <dgm:t>
        <a:bodyPr/>
        <a:lstStyle/>
        <a:p>
          <a:endParaRPr lang="en-NZ"/>
        </a:p>
      </dgm:t>
    </dgm:pt>
    <dgm:pt modelId="{758AC261-FA90-4CD6-A9A0-10C0BF9668A6}">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D80E9A5A-C2C6-4F68-8505-DB69A5B9C33F}" type="parTrans" cxnId="{E4E9503C-9F27-47F7-BE81-8BAA2503C624}">
      <dgm:prSet/>
      <dgm:spPr/>
      <dgm:t>
        <a:bodyPr/>
        <a:lstStyle/>
        <a:p>
          <a:endParaRPr lang="en-NZ"/>
        </a:p>
      </dgm:t>
    </dgm:pt>
    <dgm:pt modelId="{8C5FD455-D8AB-40AE-970F-D27296FB910C}" type="sibTrans" cxnId="{E4E9503C-9F27-47F7-BE81-8BAA2503C624}">
      <dgm:prSet/>
      <dgm:spPr/>
      <dgm:t>
        <a:bodyPr/>
        <a:lstStyle/>
        <a:p>
          <a:endParaRPr lang="en-NZ"/>
        </a:p>
      </dgm:t>
    </dgm:pt>
    <dgm:pt modelId="{8B973B50-467D-4F93-966B-F57853E8001C}">
      <dgm:prSet phldrT="[Text]" custT="1"/>
      <dgm:spPr>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75AEB67-1EF1-43F7-9287-E8417A5F2DEE}" type="parTrans" cxnId="{85C2282B-41FE-4620-8574-EEF158200A49}">
      <dgm:prSet/>
      <dgm:spPr/>
      <dgm:t>
        <a:bodyPr/>
        <a:lstStyle/>
        <a:p>
          <a:endParaRPr lang="en-NZ"/>
        </a:p>
      </dgm:t>
    </dgm:pt>
    <dgm:pt modelId="{715F2607-E128-41D5-A700-053AF088819A}" type="sibTrans" cxnId="{85C2282B-41FE-4620-8574-EEF158200A49}">
      <dgm:prSet/>
      <dgm:spPr/>
      <dgm:t>
        <a:bodyPr/>
        <a:lstStyle/>
        <a:p>
          <a:endParaRPr lang="en-NZ"/>
        </a:p>
      </dgm:t>
    </dgm:pt>
    <dgm:pt modelId="{126F4339-9515-4BA9-BAFF-43321B844F7E}">
      <dgm:prSet phldrT="[Text]" custT="1"/>
      <dgm:spPr>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4B504E30-A7AF-4A62-B9E6-BABC492C4026}" type="parTrans" cxnId="{23097257-A516-45BC-B3D7-2571AE47C50C}">
      <dgm:prSet/>
      <dgm:spPr/>
      <dgm:t>
        <a:bodyPr/>
        <a:lstStyle/>
        <a:p>
          <a:endParaRPr lang="en-NZ"/>
        </a:p>
      </dgm:t>
    </dgm:pt>
    <dgm:pt modelId="{B8369F41-A2E1-43D9-A682-DAB56CDE0952}" type="sibTrans" cxnId="{23097257-A516-45BC-B3D7-2571AE47C50C}">
      <dgm:prSet/>
      <dgm:spPr/>
      <dgm:t>
        <a:bodyPr/>
        <a:lstStyle/>
        <a:p>
          <a:endParaRPr lang="en-NZ"/>
        </a:p>
      </dgm:t>
    </dgm:pt>
    <dgm:pt modelId="{509A4762-F0C8-489D-B8B4-F63E9B5F8AD4}" type="pres">
      <dgm:prSet presAssocID="{77E113E4-A5B7-45B2-A118-66C48EEBF78F}" presName="cycle" presStyleCnt="0">
        <dgm:presLayoutVars>
          <dgm:dir/>
          <dgm:resizeHandles val="exact"/>
        </dgm:presLayoutVars>
      </dgm:prSet>
      <dgm:spPr/>
    </dgm:pt>
    <dgm:pt modelId="{7660B939-746E-4656-9697-2CB082612968}" type="pres">
      <dgm:prSet presAssocID="{E8E06E85-E92A-49F9-8F18-3084933EFFE5}" presName="node" presStyleLbl="node1" presStyleIdx="0" presStyleCnt="7">
        <dgm:presLayoutVars>
          <dgm:bulletEnabled val="1"/>
        </dgm:presLayoutVars>
      </dgm:prSet>
      <dgm:spPr>
        <a:xfrm>
          <a:off x="4074804" y="1027"/>
          <a:ext cx="1277331" cy="1277331"/>
        </a:xfrm>
        <a:prstGeom prst="ellipse">
          <a:avLst/>
        </a:prstGeom>
      </dgm:spPr>
    </dgm:pt>
    <dgm:pt modelId="{8E4CFAA4-340A-43FB-9A6E-56B704ED1CB6}" type="pres">
      <dgm:prSet presAssocID="{F15D6A77-29AA-4BE0-8783-00726BC18A7D}" presName="sibTrans" presStyleLbl="sibTrans2D1" presStyleIdx="0" presStyleCnt="7"/>
      <dgm:spPr/>
    </dgm:pt>
    <dgm:pt modelId="{BFD7113E-66B3-499C-A5E5-35AF714A1EE1}" type="pres">
      <dgm:prSet presAssocID="{F15D6A77-29AA-4BE0-8783-00726BC18A7D}" presName="connectorText" presStyleLbl="sibTrans2D1" presStyleIdx="0" presStyleCnt="7"/>
      <dgm:spPr/>
    </dgm:pt>
    <dgm:pt modelId="{0EAA7FE6-9173-4D5D-A276-BFD88EF81866}" type="pres">
      <dgm:prSet presAssocID="{474805BA-1292-4C52-8C69-8AA5B4836A10}" presName="node" presStyleLbl="node1" presStyleIdx="1" presStyleCnt="7">
        <dgm:presLayoutVars>
          <dgm:bulletEnabled val="1"/>
        </dgm:presLayoutVars>
      </dgm:prSet>
      <dgm:spPr>
        <a:xfrm>
          <a:off x="5805005" y="834248"/>
          <a:ext cx="1277331" cy="1277331"/>
        </a:xfrm>
        <a:prstGeom prst="ellipse">
          <a:avLst/>
        </a:prstGeom>
      </dgm:spPr>
    </dgm:pt>
    <dgm:pt modelId="{2F7E286C-88F7-4F39-980E-0ED5477FA785}" type="pres">
      <dgm:prSet presAssocID="{B9834100-67D3-4593-A218-B88DAA35DC57}" presName="sibTrans" presStyleLbl="sibTrans2D1" presStyleIdx="1" presStyleCnt="7"/>
      <dgm:spPr/>
    </dgm:pt>
    <dgm:pt modelId="{3AB942E0-A2AE-426D-8D61-DD5A2DEFB1FD}" type="pres">
      <dgm:prSet presAssocID="{B9834100-67D3-4593-A218-B88DAA35DC57}" presName="connectorText" presStyleLbl="sibTrans2D1" presStyleIdx="1" presStyleCnt="7"/>
      <dgm:spPr/>
    </dgm:pt>
    <dgm:pt modelId="{9D4119AB-6457-489A-B904-C363AF5BFE7E}" type="pres">
      <dgm:prSet presAssocID="{1BB7D2C3-83BF-49D6-B8A2-9C16F9C3E044}" presName="node" presStyleLbl="node1" presStyleIdx="2" presStyleCnt="7">
        <dgm:presLayoutVars>
          <dgm:bulletEnabled val="1"/>
        </dgm:presLayoutVars>
      </dgm:prSet>
      <dgm:spPr>
        <a:xfrm>
          <a:off x="6232329" y="2706479"/>
          <a:ext cx="1277331" cy="1277331"/>
        </a:xfrm>
        <a:prstGeom prst="ellipse">
          <a:avLst/>
        </a:prstGeom>
      </dgm:spPr>
    </dgm:pt>
    <dgm:pt modelId="{65591271-145C-4F83-A262-C0DF6D1AA362}" type="pres">
      <dgm:prSet presAssocID="{431EFDE5-19C5-4D5A-80A7-19CA4942E319}" presName="sibTrans" presStyleLbl="sibTrans2D1" presStyleIdx="2" presStyleCnt="7"/>
      <dgm:spPr/>
    </dgm:pt>
    <dgm:pt modelId="{A66C84D7-1AD7-45BC-8793-E10AE32AF68B}" type="pres">
      <dgm:prSet presAssocID="{431EFDE5-19C5-4D5A-80A7-19CA4942E319}" presName="connectorText" presStyleLbl="sibTrans2D1" presStyleIdx="2" presStyleCnt="7"/>
      <dgm:spPr/>
    </dgm:pt>
    <dgm:pt modelId="{089A1C4A-C7F1-4595-8BD4-F03DCA31B582}" type="pres">
      <dgm:prSet presAssocID="{08607501-0918-42E1-A25C-858A125F1423}" presName="node" presStyleLbl="node1" presStyleIdx="3" presStyleCnt="7">
        <dgm:presLayoutVars>
          <dgm:bulletEnabled val="1"/>
        </dgm:presLayoutVars>
      </dgm:prSet>
      <dgm:spPr>
        <a:xfrm>
          <a:off x="4381588" y="4156389"/>
          <a:ext cx="1262062" cy="1262062"/>
        </a:xfrm>
        <a:prstGeom prst="ellipse">
          <a:avLst/>
        </a:prstGeom>
      </dgm:spPr>
    </dgm:pt>
    <dgm:pt modelId="{8D6705D3-8DD4-4525-8930-D31E1C5A42ED}" type="pres">
      <dgm:prSet presAssocID="{A069E8B1-3B3F-4F6B-B372-34B79A21F0B6}" presName="sibTrans" presStyleLbl="sibTrans2D1" presStyleIdx="3" presStyleCnt="7"/>
      <dgm:spPr/>
    </dgm:pt>
    <dgm:pt modelId="{643648D4-B96F-4C5E-B399-41EC6B230A2D}" type="pres">
      <dgm:prSet presAssocID="{A069E8B1-3B3F-4F6B-B372-34B79A21F0B6}" presName="connectorText" presStyleLbl="sibTrans2D1" presStyleIdx="3" presStyleCnt="7"/>
      <dgm:spPr/>
    </dgm:pt>
    <dgm:pt modelId="{4EB28A5F-0EF9-4A49-A7BA-7AC56BCD824C}" type="pres">
      <dgm:prSet presAssocID="{758AC261-FA90-4CD6-A9A0-10C0BF9668A6}" presName="node" presStyleLbl="node1" presStyleIdx="4" presStyleCnt="7">
        <dgm:presLayoutVars>
          <dgm:bulletEnabled val="1"/>
        </dgm:presLayoutVars>
      </dgm:prSet>
      <dgm:spPr>
        <a:xfrm>
          <a:off x="2484349" y="4156389"/>
          <a:ext cx="1262062" cy="1262062"/>
        </a:xfrm>
        <a:prstGeom prst="ellipse">
          <a:avLst/>
        </a:prstGeom>
      </dgm:spPr>
    </dgm:pt>
    <dgm:pt modelId="{876656F7-C27D-4F40-AD8F-BC2DB076C93C}" type="pres">
      <dgm:prSet presAssocID="{8C5FD455-D8AB-40AE-970F-D27296FB910C}" presName="sibTrans" presStyleLbl="sibTrans2D1" presStyleIdx="4" presStyleCnt="7"/>
      <dgm:spPr/>
    </dgm:pt>
    <dgm:pt modelId="{4E204CD8-DC5C-4C79-B5D4-39F544DA2C1E}" type="pres">
      <dgm:prSet presAssocID="{8C5FD455-D8AB-40AE-970F-D27296FB910C}" presName="connectorText" presStyleLbl="sibTrans2D1" presStyleIdx="4" presStyleCnt="7"/>
      <dgm:spPr/>
    </dgm:pt>
    <dgm:pt modelId="{B8C6BE87-106E-49D2-B855-383687FAC941}" type="pres">
      <dgm:prSet presAssocID="{8B973B50-467D-4F93-966B-F57853E8001C}" presName="node" presStyleLbl="node1" presStyleIdx="5" presStyleCnt="7">
        <dgm:presLayoutVars>
          <dgm:bulletEnabled val="1"/>
        </dgm:presLayoutVars>
      </dgm:prSet>
      <dgm:spPr>
        <a:xfrm>
          <a:off x="1917278" y="2706479"/>
          <a:ext cx="1277331" cy="1277331"/>
        </a:xfrm>
        <a:prstGeom prst="ellipse">
          <a:avLst/>
        </a:prstGeom>
      </dgm:spPr>
    </dgm:pt>
    <dgm:pt modelId="{C0F5A152-ECCD-42BB-8729-B29CCF310C89}" type="pres">
      <dgm:prSet presAssocID="{715F2607-E128-41D5-A700-053AF088819A}" presName="sibTrans" presStyleLbl="sibTrans2D1" presStyleIdx="5" presStyleCnt="7"/>
      <dgm:spPr/>
    </dgm:pt>
    <dgm:pt modelId="{D4E16BE4-1846-470B-B320-C883F042FA53}" type="pres">
      <dgm:prSet presAssocID="{715F2607-E128-41D5-A700-053AF088819A}" presName="connectorText" presStyleLbl="sibTrans2D1" presStyleIdx="5" presStyleCnt="7"/>
      <dgm:spPr/>
    </dgm:pt>
    <dgm:pt modelId="{8333F991-913D-4DFA-88DA-13411BC04971}" type="pres">
      <dgm:prSet presAssocID="{126F4339-9515-4BA9-BAFF-43321B844F7E}" presName="node" presStyleLbl="node1" presStyleIdx="6" presStyleCnt="7">
        <dgm:presLayoutVars>
          <dgm:bulletEnabled val="1"/>
        </dgm:presLayoutVars>
      </dgm:prSet>
      <dgm:spPr>
        <a:xfrm>
          <a:off x="2344602" y="834248"/>
          <a:ext cx="1277331" cy="1277331"/>
        </a:xfrm>
        <a:prstGeom prst="ellipse">
          <a:avLst/>
        </a:prstGeom>
      </dgm:spPr>
    </dgm:pt>
    <dgm:pt modelId="{44DA6150-599B-46C2-86BA-4EF387A78272}" type="pres">
      <dgm:prSet presAssocID="{B8369F41-A2E1-43D9-A682-DAB56CDE0952}" presName="sibTrans" presStyleLbl="sibTrans2D1" presStyleIdx="6" presStyleCnt="7"/>
      <dgm:spPr/>
    </dgm:pt>
    <dgm:pt modelId="{EA72242D-64C9-43B1-860B-27CD7F381043}" type="pres">
      <dgm:prSet presAssocID="{B8369F41-A2E1-43D9-A682-DAB56CDE0952}" presName="connectorText" presStyleLbl="sibTrans2D1" presStyleIdx="6" presStyleCnt="7"/>
      <dgm:spPr/>
    </dgm:pt>
  </dgm:ptLst>
  <dgm:cxnLst>
    <dgm:cxn modelId="{F1FF0510-199A-4B4C-81F6-FCDEABC0AE42}" type="presOf" srcId="{B9834100-67D3-4593-A218-B88DAA35DC57}" destId="{2F7E286C-88F7-4F39-980E-0ED5477FA785}" srcOrd="0" destOrd="0" presId="urn:microsoft.com/office/officeart/2005/8/layout/cycle2"/>
    <dgm:cxn modelId="{1DE94E1D-6409-46DF-B98F-851C0C3FD5C9}" type="presOf" srcId="{8B973B50-467D-4F93-966B-F57853E8001C}" destId="{B8C6BE87-106E-49D2-B855-383687FAC941}" srcOrd="0" destOrd="0" presId="urn:microsoft.com/office/officeart/2005/8/layout/cycle2"/>
    <dgm:cxn modelId="{F0209725-763E-4270-82A1-7070986E73EB}" type="presOf" srcId="{1BB7D2C3-83BF-49D6-B8A2-9C16F9C3E044}" destId="{9D4119AB-6457-489A-B904-C363AF5BFE7E}" srcOrd="0" destOrd="0" presId="urn:microsoft.com/office/officeart/2005/8/layout/cycle2"/>
    <dgm:cxn modelId="{85C2282B-41FE-4620-8574-EEF158200A49}" srcId="{77E113E4-A5B7-45B2-A118-66C48EEBF78F}" destId="{8B973B50-467D-4F93-966B-F57853E8001C}" srcOrd="5" destOrd="0" parTransId="{B75AEB67-1EF1-43F7-9287-E8417A5F2DEE}" sibTransId="{715F2607-E128-41D5-A700-053AF088819A}"/>
    <dgm:cxn modelId="{EAE22632-18A4-4988-9DB1-8323B4712F81}" type="presOf" srcId="{431EFDE5-19C5-4D5A-80A7-19CA4942E319}" destId="{65591271-145C-4F83-A262-C0DF6D1AA362}" srcOrd="0" destOrd="0" presId="urn:microsoft.com/office/officeart/2005/8/layout/cycle2"/>
    <dgm:cxn modelId="{D4740336-8D02-4C5C-8229-2950DF23CFAA}" type="presOf" srcId="{F15D6A77-29AA-4BE0-8783-00726BC18A7D}" destId="{BFD7113E-66B3-499C-A5E5-35AF714A1EE1}" srcOrd="1" destOrd="0" presId="urn:microsoft.com/office/officeart/2005/8/layout/cycle2"/>
    <dgm:cxn modelId="{E4E9503C-9F27-47F7-BE81-8BAA2503C624}" srcId="{77E113E4-A5B7-45B2-A118-66C48EEBF78F}" destId="{758AC261-FA90-4CD6-A9A0-10C0BF9668A6}" srcOrd="4" destOrd="0" parTransId="{D80E9A5A-C2C6-4F68-8505-DB69A5B9C33F}" sibTransId="{8C5FD455-D8AB-40AE-970F-D27296FB910C}"/>
    <dgm:cxn modelId="{0FABD03F-2DB7-4987-9014-DD7937F63C98}" type="presOf" srcId="{B8369F41-A2E1-43D9-A682-DAB56CDE0952}" destId="{EA72242D-64C9-43B1-860B-27CD7F381043}" srcOrd="1" destOrd="0" presId="urn:microsoft.com/office/officeart/2005/8/layout/cycle2"/>
    <dgm:cxn modelId="{2072CF5B-4F60-4935-BF65-BEAAB383F52E}" srcId="{77E113E4-A5B7-45B2-A118-66C48EEBF78F}" destId="{E8E06E85-E92A-49F9-8F18-3084933EFFE5}" srcOrd="0" destOrd="0" parTransId="{14932C12-4F47-4DC2-9F86-6D116395A9A2}" sibTransId="{F15D6A77-29AA-4BE0-8783-00726BC18A7D}"/>
    <dgm:cxn modelId="{183F8D5D-3329-4BBC-A76B-6E2824B4A376}" type="presOf" srcId="{A069E8B1-3B3F-4F6B-B372-34B79A21F0B6}" destId="{643648D4-B96F-4C5E-B399-41EC6B230A2D}" srcOrd="1" destOrd="0" presId="urn:microsoft.com/office/officeart/2005/8/layout/cycle2"/>
    <dgm:cxn modelId="{07B88B48-D208-4DBF-8942-CC2584011B4B}" type="presOf" srcId="{431EFDE5-19C5-4D5A-80A7-19CA4942E319}" destId="{A66C84D7-1AD7-45BC-8793-E10AE32AF68B}" srcOrd="1" destOrd="0" presId="urn:microsoft.com/office/officeart/2005/8/layout/cycle2"/>
    <dgm:cxn modelId="{EE5EA96B-5554-4809-A991-E866E25615FB}" type="presOf" srcId="{126F4339-9515-4BA9-BAFF-43321B844F7E}" destId="{8333F991-913D-4DFA-88DA-13411BC04971}" srcOrd="0" destOrd="0" presId="urn:microsoft.com/office/officeart/2005/8/layout/cycle2"/>
    <dgm:cxn modelId="{88C0FD52-F764-4BF6-81A4-51D28EE6FE54}" srcId="{77E113E4-A5B7-45B2-A118-66C48EEBF78F}" destId="{1BB7D2C3-83BF-49D6-B8A2-9C16F9C3E044}" srcOrd="2" destOrd="0" parTransId="{F338FECD-AA72-4970-B4A1-D4892D098A24}" sibTransId="{431EFDE5-19C5-4D5A-80A7-19CA4942E319}"/>
    <dgm:cxn modelId="{23097257-A516-45BC-B3D7-2571AE47C50C}" srcId="{77E113E4-A5B7-45B2-A118-66C48EEBF78F}" destId="{126F4339-9515-4BA9-BAFF-43321B844F7E}" srcOrd="6" destOrd="0" parTransId="{4B504E30-A7AF-4A62-B9E6-BABC492C4026}" sibTransId="{B8369F41-A2E1-43D9-A682-DAB56CDE0952}"/>
    <dgm:cxn modelId="{11037282-85BD-476F-9D9A-5DA322706546}" type="presOf" srcId="{F15D6A77-29AA-4BE0-8783-00726BC18A7D}" destId="{8E4CFAA4-340A-43FB-9A6E-56B704ED1CB6}" srcOrd="0" destOrd="0" presId="urn:microsoft.com/office/officeart/2005/8/layout/cycle2"/>
    <dgm:cxn modelId="{E5DF5784-9668-490F-A5DA-F5EF3293B94E}" type="presOf" srcId="{8C5FD455-D8AB-40AE-970F-D27296FB910C}" destId="{4E204CD8-DC5C-4C79-B5D4-39F544DA2C1E}" srcOrd="1" destOrd="0" presId="urn:microsoft.com/office/officeart/2005/8/layout/cycle2"/>
    <dgm:cxn modelId="{49FC868A-55B6-4A85-9555-C57F599D8F53}" type="presOf" srcId="{715F2607-E128-41D5-A700-053AF088819A}" destId="{D4E16BE4-1846-470B-B320-C883F042FA53}" srcOrd="1" destOrd="0" presId="urn:microsoft.com/office/officeart/2005/8/layout/cycle2"/>
    <dgm:cxn modelId="{3D6CD29B-6C2F-45C0-96F5-C250F73CF5BC}" type="presOf" srcId="{758AC261-FA90-4CD6-A9A0-10C0BF9668A6}" destId="{4EB28A5F-0EF9-4A49-A7BA-7AC56BCD824C}" srcOrd="0" destOrd="0" presId="urn:microsoft.com/office/officeart/2005/8/layout/cycle2"/>
    <dgm:cxn modelId="{A89B889E-F337-49B2-AC5E-AB97E745B629}" type="presOf" srcId="{8C5FD455-D8AB-40AE-970F-D27296FB910C}" destId="{876656F7-C27D-4F40-AD8F-BC2DB076C93C}" srcOrd="0" destOrd="0" presId="urn:microsoft.com/office/officeart/2005/8/layout/cycle2"/>
    <dgm:cxn modelId="{4B867BAA-B0DB-44FC-8F59-1CE7BC7AF245}" type="presOf" srcId="{E8E06E85-E92A-49F9-8F18-3084933EFFE5}" destId="{7660B939-746E-4656-9697-2CB082612968}" srcOrd="0" destOrd="0" presId="urn:microsoft.com/office/officeart/2005/8/layout/cycle2"/>
    <dgm:cxn modelId="{2835A0AF-2E9C-4954-99FB-E650E8F0862F}" type="presOf" srcId="{715F2607-E128-41D5-A700-053AF088819A}" destId="{C0F5A152-ECCD-42BB-8729-B29CCF310C89}" srcOrd="0" destOrd="0" presId="urn:microsoft.com/office/officeart/2005/8/layout/cycle2"/>
    <dgm:cxn modelId="{55A211C5-60EE-48A7-961D-B80CE183768A}" type="presOf" srcId="{474805BA-1292-4C52-8C69-8AA5B4836A10}" destId="{0EAA7FE6-9173-4D5D-A276-BFD88EF81866}" srcOrd="0" destOrd="0" presId="urn:microsoft.com/office/officeart/2005/8/layout/cycle2"/>
    <dgm:cxn modelId="{E8E2D8C6-03E2-4C1A-BE93-CC2E0A940C5E}" srcId="{77E113E4-A5B7-45B2-A118-66C48EEBF78F}" destId="{08607501-0918-42E1-A25C-858A125F1423}" srcOrd="3" destOrd="0" parTransId="{FD5D7D23-4B53-4D96-AF25-EE1BAFBD9CFF}" sibTransId="{A069E8B1-3B3F-4F6B-B372-34B79A21F0B6}"/>
    <dgm:cxn modelId="{C52D46CA-C218-481F-B03C-17DC3B7CEA73}" srcId="{77E113E4-A5B7-45B2-A118-66C48EEBF78F}" destId="{474805BA-1292-4C52-8C69-8AA5B4836A10}" srcOrd="1" destOrd="0" parTransId="{B329427A-7242-4E20-A756-66FFE97BDD69}" sibTransId="{B9834100-67D3-4593-A218-B88DAA35DC57}"/>
    <dgm:cxn modelId="{0D995AD7-8E9B-43F1-AAE2-A0435535F49C}" type="presOf" srcId="{B8369F41-A2E1-43D9-A682-DAB56CDE0952}" destId="{44DA6150-599B-46C2-86BA-4EF387A78272}" srcOrd="0" destOrd="0" presId="urn:microsoft.com/office/officeart/2005/8/layout/cycle2"/>
    <dgm:cxn modelId="{0A4703DB-63C6-4F8C-AD25-D3B34DE0E033}" type="presOf" srcId="{08607501-0918-42E1-A25C-858A125F1423}" destId="{089A1C4A-C7F1-4595-8BD4-F03DCA31B582}" srcOrd="0" destOrd="0" presId="urn:microsoft.com/office/officeart/2005/8/layout/cycle2"/>
    <dgm:cxn modelId="{242556DF-C79B-4B74-816C-EE4AB877D738}" type="presOf" srcId="{B9834100-67D3-4593-A218-B88DAA35DC57}" destId="{3AB942E0-A2AE-426D-8D61-DD5A2DEFB1FD}" srcOrd="1" destOrd="0" presId="urn:microsoft.com/office/officeart/2005/8/layout/cycle2"/>
    <dgm:cxn modelId="{302CEFEA-5502-46C4-90C1-1F98FDD38A4A}" type="presOf" srcId="{A069E8B1-3B3F-4F6B-B372-34B79A21F0B6}" destId="{8D6705D3-8DD4-4525-8930-D31E1C5A42ED}" srcOrd="0" destOrd="0" presId="urn:microsoft.com/office/officeart/2005/8/layout/cycle2"/>
    <dgm:cxn modelId="{8AA81DF9-3544-40FA-A1DE-F021547C3AC6}" type="presOf" srcId="{77E113E4-A5B7-45B2-A118-66C48EEBF78F}" destId="{509A4762-F0C8-489D-B8B4-F63E9B5F8AD4}" srcOrd="0" destOrd="0" presId="urn:microsoft.com/office/officeart/2005/8/layout/cycle2"/>
    <dgm:cxn modelId="{76B50EF2-CE27-4B40-AC79-A2C059546A6F}" type="presParOf" srcId="{509A4762-F0C8-489D-B8B4-F63E9B5F8AD4}" destId="{7660B939-746E-4656-9697-2CB082612968}" srcOrd="0" destOrd="0" presId="urn:microsoft.com/office/officeart/2005/8/layout/cycle2"/>
    <dgm:cxn modelId="{6E567CF7-CC6E-48BF-A8B9-F616DCB51A6E}" type="presParOf" srcId="{509A4762-F0C8-489D-B8B4-F63E9B5F8AD4}" destId="{8E4CFAA4-340A-43FB-9A6E-56B704ED1CB6}" srcOrd="1" destOrd="0" presId="urn:microsoft.com/office/officeart/2005/8/layout/cycle2"/>
    <dgm:cxn modelId="{8158FCF6-361A-48C1-964A-D97E42489BD4}" type="presParOf" srcId="{8E4CFAA4-340A-43FB-9A6E-56B704ED1CB6}" destId="{BFD7113E-66B3-499C-A5E5-35AF714A1EE1}" srcOrd="0" destOrd="0" presId="urn:microsoft.com/office/officeart/2005/8/layout/cycle2"/>
    <dgm:cxn modelId="{9403E721-3032-497E-967B-DD819424982A}" type="presParOf" srcId="{509A4762-F0C8-489D-B8B4-F63E9B5F8AD4}" destId="{0EAA7FE6-9173-4D5D-A276-BFD88EF81866}" srcOrd="2" destOrd="0" presId="urn:microsoft.com/office/officeart/2005/8/layout/cycle2"/>
    <dgm:cxn modelId="{93F9AA92-4C16-418C-8589-E0F6C74B50AB}" type="presParOf" srcId="{509A4762-F0C8-489D-B8B4-F63E9B5F8AD4}" destId="{2F7E286C-88F7-4F39-980E-0ED5477FA785}" srcOrd="3" destOrd="0" presId="urn:microsoft.com/office/officeart/2005/8/layout/cycle2"/>
    <dgm:cxn modelId="{A0F0A9D4-891C-4E99-B79F-0B4AA3231F5E}" type="presParOf" srcId="{2F7E286C-88F7-4F39-980E-0ED5477FA785}" destId="{3AB942E0-A2AE-426D-8D61-DD5A2DEFB1FD}" srcOrd="0" destOrd="0" presId="urn:microsoft.com/office/officeart/2005/8/layout/cycle2"/>
    <dgm:cxn modelId="{7FE9DEDB-C065-493D-AB26-0D4A260A47DD}" type="presParOf" srcId="{509A4762-F0C8-489D-B8B4-F63E9B5F8AD4}" destId="{9D4119AB-6457-489A-B904-C363AF5BFE7E}" srcOrd="4" destOrd="0" presId="urn:microsoft.com/office/officeart/2005/8/layout/cycle2"/>
    <dgm:cxn modelId="{25A3315D-4FD7-4E08-994C-1F3583693C8D}" type="presParOf" srcId="{509A4762-F0C8-489D-B8B4-F63E9B5F8AD4}" destId="{65591271-145C-4F83-A262-C0DF6D1AA362}" srcOrd="5" destOrd="0" presId="urn:microsoft.com/office/officeart/2005/8/layout/cycle2"/>
    <dgm:cxn modelId="{0D3D3BA6-CA35-4F79-A00F-3E70F27376C3}" type="presParOf" srcId="{65591271-145C-4F83-A262-C0DF6D1AA362}" destId="{A66C84D7-1AD7-45BC-8793-E10AE32AF68B}" srcOrd="0" destOrd="0" presId="urn:microsoft.com/office/officeart/2005/8/layout/cycle2"/>
    <dgm:cxn modelId="{95C1EE65-DFCC-4E82-BE22-250D7A6AE149}" type="presParOf" srcId="{509A4762-F0C8-489D-B8B4-F63E9B5F8AD4}" destId="{089A1C4A-C7F1-4595-8BD4-F03DCA31B582}" srcOrd="6" destOrd="0" presId="urn:microsoft.com/office/officeart/2005/8/layout/cycle2"/>
    <dgm:cxn modelId="{D2DB1018-0A79-4DCF-941D-2079871B78C9}" type="presParOf" srcId="{509A4762-F0C8-489D-B8B4-F63E9B5F8AD4}" destId="{8D6705D3-8DD4-4525-8930-D31E1C5A42ED}" srcOrd="7" destOrd="0" presId="urn:microsoft.com/office/officeart/2005/8/layout/cycle2"/>
    <dgm:cxn modelId="{E71D64A1-84FD-4334-9B5E-D6EDA971CB61}" type="presParOf" srcId="{8D6705D3-8DD4-4525-8930-D31E1C5A42ED}" destId="{643648D4-B96F-4C5E-B399-41EC6B230A2D}" srcOrd="0" destOrd="0" presId="urn:microsoft.com/office/officeart/2005/8/layout/cycle2"/>
    <dgm:cxn modelId="{A904BFE7-3676-4375-B12C-9EE89FF1ED4F}" type="presParOf" srcId="{509A4762-F0C8-489D-B8B4-F63E9B5F8AD4}" destId="{4EB28A5F-0EF9-4A49-A7BA-7AC56BCD824C}" srcOrd="8" destOrd="0" presId="urn:microsoft.com/office/officeart/2005/8/layout/cycle2"/>
    <dgm:cxn modelId="{DF5C8D83-52D8-48F5-B2AE-694AD8E1C1FF}" type="presParOf" srcId="{509A4762-F0C8-489D-B8B4-F63E9B5F8AD4}" destId="{876656F7-C27D-4F40-AD8F-BC2DB076C93C}" srcOrd="9" destOrd="0" presId="urn:microsoft.com/office/officeart/2005/8/layout/cycle2"/>
    <dgm:cxn modelId="{1C07F8D0-4143-493E-898E-13C5AE457A3E}" type="presParOf" srcId="{876656F7-C27D-4F40-AD8F-BC2DB076C93C}" destId="{4E204CD8-DC5C-4C79-B5D4-39F544DA2C1E}" srcOrd="0" destOrd="0" presId="urn:microsoft.com/office/officeart/2005/8/layout/cycle2"/>
    <dgm:cxn modelId="{962C26F2-1560-491F-91F6-C0632025CE2C}" type="presParOf" srcId="{509A4762-F0C8-489D-B8B4-F63E9B5F8AD4}" destId="{B8C6BE87-106E-49D2-B855-383687FAC941}" srcOrd="10" destOrd="0" presId="urn:microsoft.com/office/officeart/2005/8/layout/cycle2"/>
    <dgm:cxn modelId="{064CFE69-C591-4BC6-B6E7-C2D126A538A4}" type="presParOf" srcId="{509A4762-F0C8-489D-B8B4-F63E9B5F8AD4}" destId="{C0F5A152-ECCD-42BB-8729-B29CCF310C89}" srcOrd="11" destOrd="0" presId="urn:microsoft.com/office/officeart/2005/8/layout/cycle2"/>
    <dgm:cxn modelId="{A23AF8B4-D43E-4E89-B0E4-48AE13D9DA5E}" type="presParOf" srcId="{C0F5A152-ECCD-42BB-8729-B29CCF310C89}" destId="{D4E16BE4-1846-470B-B320-C883F042FA53}" srcOrd="0" destOrd="0" presId="urn:microsoft.com/office/officeart/2005/8/layout/cycle2"/>
    <dgm:cxn modelId="{33086D75-121C-43EA-985A-153373DF27D9}" type="presParOf" srcId="{509A4762-F0C8-489D-B8B4-F63E9B5F8AD4}" destId="{8333F991-913D-4DFA-88DA-13411BC04971}" srcOrd="12" destOrd="0" presId="urn:microsoft.com/office/officeart/2005/8/layout/cycle2"/>
    <dgm:cxn modelId="{13949AA5-79BF-4AB2-BEF6-3FD3107DFD59}" type="presParOf" srcId="{509A4762-F0C8-489D-B8B4-F63E9B5F8AD4}" destId="{44DA6150-599B-46C2-86BA-4EF387A78272}" srcOrd="13" destOrd="0" presId="urn:microsoft.com/office/officeart/2005/8/layout/cycle2"/>
    <dgm:cxn modelId="{1892E581-2912-4ABE-9806-C1938A764D23}" type="presParOf" srcId="{44DA6150-599B-46C2-86BA-4EF387A78272}" destId="{EA72242D-64C9-43B1-860B-27CD7F38104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7E113E4-A5B7-45B2-A118-66C48EEBF78F}"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NZ"/>
        </a:p>
      </dgm:t>
    </dgm:pt>
    <dgm:pt modelId="{E8E06E85-E92A-49F9-8F18-3084933EFFE5}">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14932C12-4F47-4DC2-9F86-6D116395A9A2}" type="parTrans" cxnId="{2072CF5B-4F60-4935-BF65-BEAAB383F52E}">
      <dgm:prSet/>
      <dgm:spPr/>
      <dgm:t>
        <a:bodyPr/>
        <a:lstStyle/>
        <a:p>
          <a:endParaRPr lang="en-NZ"/>
        </a:p>
      </dgm:t>
    </dgm:pt>
    <dgm:pt modelId="{F15D6A77-29AA-4BE0-8783-00726BC18A7D}" type="sibTrans" cxnId="{2072CF5B-4F60-4935-BF65-BEAAB383F52E}">
      <dgm:prSet/>
      <dgm:spPr/>
      <dgm:t>
        <a:bodyPr/>
        <a:lstStyle/>
        <a:p>
          <a:endParaRPr lang="en-NZ"/>
        </a:p>
      </dgm:t>
    </dgm:pt>
    <dgm:pt modelId="{474805BA-1292-4C52-8C69-8AA5B4836A10}">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329427A-7242-4E20-A756-66FFE97BDD69}" type="parTrans" cxnId="{C52D46CA-C218-481F-B03C-17DC3B7CEA73}">
      <dgm:prSet/>
      <dgm:spPr/>
      <dgm:t>
        <a:bodyPr/>
        <a:lstStyle/>
        <a:p>
          <a:endParaRPr lang="en-NZ"/>
        </a:p>
      </dgm:t>
    </dgm:pt>
    <dgm:pt modelId="{B9834100-67D3-4593-A218-B88DAA35DC57}" type="sibTrans" cxnId="{C52D46CA-C218-481F-B03C-17DC3B7CEA73}">
      <dgm:prSet/>
      <dgm:spPr/>
      <dgm:t>
        <a:bodyPr/>
        <a:lstStyle/>
        <a:p>
          <a:endParaRPr lang="en-NZ"/>
        </a:p>
      </dgm:t>
    </dgm:pt>
    <dgm:pt modelId="{1BB7D2C3-83BF-49D6-B8A2-9C16F9C3E044}">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338FECD-AA72-4970-B4A1-D4892D098A24}" type="parTrans" cxnId="{88C0FD52-F764-4BF6-81A4-51D28EE6FE54}">
      <dgm:prSet/>
      <dgm:spPr/>
      <dgm:t>
        <a:bodyPr/>
        <a:lstStyle/>
        <a:p>
          <a:endParaRPr lang="en-NZ"/>
        </a:p>
      </dgm:t>
    </dgm:pt>
    <dgm:pt modelId="{431EFDE5-19C5-4D5A-80A7-19CA4942E319}" type="sibTrans" cxnId="{88C0FD52-F764-4BF6-81A4-51D28EE6FE54}">
      <dgm:prSet/>
      <dgm:spPr/>
      <dgm:t>
        <a:bodyPr/>
        <a:lstStyle/>
        <a:p>
          <a:endParaRPr lang="en-NZ"/>
        </a:p>
      </dgm:t>
    </dgm:pt>
    <dgm:pt modelId="{08607501-0918-42E1-A25C-858A125F1423}">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D5D7D23-4B53-4D96-AF25-EE1BAFBD9CFF}" type="parTrans" cxnId="{E8E2D8C6-03E2-4C1A-BE93-CC2E0A940C5E}">
      <dgm:prSet/>
      <dgm:spPr/>
      <dgm:t>
        <a:bodyPr/>
        <a:lstStyle/>
        <a:p>
          <a:endParaRPr lang="en-NZ"/>
        </a:p>
      </dgm:t>
    </dgm:pt>
    <dgm:pt modelId="{A069E8B1-3B3F-4F6B-B372-34B79A21F0B6}" type="sibTrans" cxnId="{E8E2D8C6-03E2-4C1A-BE93-CC2E0A940C5E}">
      <dgm:prSet/>
      <dgm:spPr/>
      <dgm:t>
        <a:bodyPr/>
        <a:lstStyle/>
        <a:p>
          <a:endParaRPr lang="en-NZ"/>
        </a:p>
      </dgm:t>
    </dgm:pt>
    <dgm:pt modelId="{758AC261-FA90-4CD6-A9A0-10C0BF9668A6}">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D80E9A5A-C2C6-4F68-8505-DB69A5B9C33F}" type="parTrans" cxnId="{E4E9503C-9F27-47F7-BE81-8BAA2503C624}">
      <dgm:prSet/>
      <dgm:spPr/>
      <dgm:t>
        <a:bodyPr/>
        <a:lstStyle/>
        <a:p>
          <a:endParaRPr lang="en-NZ"/>
        </a:p>
      </dgm:t>
    </dgm:pt>
    <dgm:pt modelId="{8C5FD455-D8AB-40AE-970F-D27296FB910C}" type="sibTrans" cxnId="{E4E9503C-9F27-47F7-BE81-8BAA2503C624}">
      <dgm:prSet/>
      <dgm:spPr/>
      <dgm:t>
        <a:bodyPr/>
        <a:lstStyle/>
        <a:p>
          <a:endParaRPr lang="en-NZ"/>
        </a:p>
      </dgm:t>
    </dgm:pt>
    <dgm:pt modelId="{8B973B50-467D-4F93-966B-F57853E8001C}">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75AEB67-1EF1-43F7-9287-E8417A5F2DEE}" type="parTrans" cxnId="{85C2282B-41FE-4620-8574-EEF158200A49}">
      <dgm:prSet/>
      <dgm:spPr/>
      <dgm:t>
        <a:bodyPr/>
        <a:lstStyle/>
        <a:p>
          <a:endParaRPr lang="en-NZ"/>
        </a:p>
      </dgm:t>
    </dgm:pt>
    <dgm:pt modelId="{715F2607-E128-41D5-A700-053AF088819A}" type="sibTrans" cxnId="{85C2282B-41FE-4620-8574-EEF158200A49}">
      <dgm:prSet/>
      <dgm:spPr/>
      <dgm:t>
        <a:bodyPr/>
        <a:lstStyle/>
        <a:p>
          <a:endParaRPr lang="en-NZ"/>
        </a:p>
      </dgm:t>
    </dgm:pt>
    <dgm:pt modelId="{126F4339-9515-4BA9-BAFF-43321B844F7E}">
      <dgm:prSet phldrT="[Text]" custT="1"/>
      <dgm:spPr>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4B504E30-A7AF-4A62-B9E6-BABC492C4026}" type="parTrans" cxnId="{23097257-A516-45BC-B3D7-2571AE47C50C}">
      <dgm:prSet/>
      <dgm:spPr/>
      <dgm:t>
        <a:bodyPr/>
        <a:lstStyle/>
        <a:p>
          <a:endParaRPr lang="en-NZ"/>
        </a:p>
      </dgm:t>
    </dgm:pt>
    <dgm:pt modelId="{B8369F41-A2E1-43D9-A682-DAB56CDE0952}" type="sibTrans" cxnId="{23097257-A516-45BC-B3D7-2571AE47C50C}">
      <dgm:prSet/>
      <dgm:spPr/>
      <dgm:t>
        <a:bodyPr/>
        <a:lstStyle/>
        <a:p>
          <a:endParaRPr lang="en-NZ"/>
        </a:p>
      </dgm:t>
    </dgm:pt>
    <dgm:pt modelId="{CDC7CAF5-41D5-4777-B3C4-7D54D8CB8A1C}" type="pres">
      <dgm:prSet presAssocID="{77E113E4-A5B7-45B2-A118-66C48EEBF78F}" presName="Name0" presStyleCnt="0">
        <dgm:presLayoutVars>
          <dgm:dir/>
          <dgm:resizeHandles val="exact"/>
        </dgm:presLayoutVars>
      </dgm:prSet>
      <dgm:spPr/>
    </dgm:pt>
    <dgm:pt modelId="{CC9C627E-2E1E-44D0-82AE-9D1DFEF88E50}" type="pres">
      <dgm:prSet presAssocID="{77E113E4-A5B7-45B2-A118-66C48EEBF78F}" presName="cycle" presStyleCnt="0"/>
      <dgm:spPr/>
    </dgm:pt>
    <dgm:pt modelId="{2F67EDF9-139E-4D1F-A527-5DA2D8A0CB8D}" type="pres">
      <dgm:prSet presAssocID="{E8E06E85-E92A-49F9-8F18-3084933EFFE5}" presName="nodeFirstNode" presStyleLbl="node1" presStyleIdx="0" presStyleCnt="7">
        <dgm:presLayoutVars>
          <dgm:bulletEnabled val="1"/>
        </dgm:presLayoutVars>
      </dgm:prSet>
      <dgm:spPr/>
    </dgm:pt>
    <dgm:pt modelId="{203C5052-FB3D-454E-A540-B611DD842DA7}" type="pres">
      <dgm:prSet presAssocID="{F15D6A77-29AA-4BE0-8783-00726BC18A7D}" presName="sibTransFirstNode" presStyleLbl="bgShp" presStyleIdx="0" presStyleCnt="1"/>
      <dgm:spPr/>
    </dgm:pt>
    <dgm:pt modelId="{5A07B2D0-3BC0-4FB2-AF3E-E58B230391ED}" type="pres">
      <dgm:prSet presAssocID="{474805BA-1292-4C52-8C69-8AA5B4836A10}" presName="nodeFollowingNodes" presStyleLbl="node1" presStyleIdx="1" presStyleCnt="7">
        <dgm:presLayoutVars>
          <dgm:bulletEnabled val="1"/>
        </dgm:presLayoutVars>
      </dgm:prSet>
      <dgm:spPr/>
    </dgm:pt>
    <dgm:pt modelId="{36306724-2EAF-4B3A-9BDF-7213F9C29194}" type="pres">
      <dgm:prSet presAssocID="{1BB7D2C3-83BF-49D6-B8A2-9C16F9C3E044}" presName="nodeFollowingNodes" presStyleLbl="node1" presStyleIdx="2" presStyleCnt="7">
        <dgm:presLayoutVars>
          <dgm:bulletEnabled val="1"/>
        </dgm:presLayoutVars>
      </dgm:prSet>
      <dgm:spPr/>
    </dgm:pt>
    <dgm:pt modelId="{D4CFEC42-25BF-4003-A0FF-153A5FF5ECB9}" type="pres">
      <dgm:prSet presAssocID="{08607501-0918-42E1-A25C-858A125F1423}" presName="nodeFollowingNodes" presStyleLbl="node1" presStyleIdx="3" presStyleCnt="7">
        <dgm:presLayoutVars>
          <dgm:bulletEnabled val="1"/>
        </dgm:presLayoutVars>
      </dgm:prSet>
      <dgm:spPr/>
    </dgm:pt>
    <dgm:pt modelId="{95F3EEB9-C9D9-4B04-A7EC-3AF54EAB6E31}" type="pres">
      <dgm:prSet presAssocID="{758AC261-FA90-4CD6-A9A0-10C0BF9668A6}" presName="nodeFollowingNodes" presStyleLbl="node1" presStyleIdx="4" presStyleCnt="7">
        <dgm:presLayoutVars>
          <dgm:bulletEnabled val="1"/>
        </dgm:presLayoutVars>
      </dgm:prSet>
      <dgm:spPr/>
    </dgm:pt>
    <dgm:pt modelId="{F3B5E98E-A03E-4F1A-92F6-FEEFC3191792}" type="pres">
      <dgm:prSet presAssocID="{8B973B50-467D-4F93-966B-F57853E8001C}" presName="nodeFollowingNodes" presStyleLbl="node1" presStyleIdx="5" presStyleCnt="7">
        <dgm:presLayoutVars>
          <dgm:bulletEnabled val="1"/>
        </dgm:presLayoutVars>
      </dgm:prSet>
      <dgm:spPr/>
    </dgm:pt>
    <dgm:pt modelId="{444D5F3C-73B0-40E0-87C7-FC4C49F32C00}" type="pres">
      <dgm:prSet presAssocID="{126F4339-9515-4BA9-BAFF-43321B844F7E}" presName="nodeFollowingNodes" presStyleLbl="node1" presStyleIdx="6" presStyleCnt="7">
        <dgm:presLayoutVars>
          <dgm:bulletEnabled val="1"/>
        </dgm:presLayoutVars>
      </dgm:prSet>
      <dgm:spPr/>
    </dgm:pt>
  </dgm:ptLst>
  <dgm:cxnLst>
    <dgm:cxn modelId="{9512621F-31CE-4126-B05D-14B4D7A65346}" type="presOf" srcId="{758AC261-FA90-4CD6-A9A0-10C0BF9668A6}" destId="{95F3EEB9-C9D9-4B04-A7EC-3AF54EAB6E31}" srcOrd="0" destOrd="0" presId="urn:microsoft.com/office/officeart/2005/8/layout/cycle3"/>
    <dgm:cxn modelId="{85C2282B-41FE-4620-8574-EEF158200A49}" srcId="{77E113E4-A5B7-45B2-A118-66C48EEBF78F}" destId="{8B973B50-467D-4F93-966B-F57853E8001C}" srcOrd="5" destOrd="0" parTransId="{B75AEB67-1EF1-43F7-9287-E8417A5F2DEE}" sibTransId="{715F2607-E128-41D5-A700-053AF088819A}"/>
    <dgm:cxn modelId="{A2B52D2C-0B50-422E-A7F4-70CB8A497D0B}" type="presOf" srcId="{08607501-0918-42E1-A25C-858A125F1423}" destId="{D4CFEC42-25BF-4003-A0FF-153A5FF5ECB9}" srcOrd="0" destOrd="0" presId="urn:microsoft.com/office/officeart/2005/8/layout/cycle3"/>
    <dgm:cxn modelId="{379B5F35-6131-4057-B4AF-BD7D3C801401}" type="presOf" srcId="{E8E06E85-E92A-49F9-8F18-3084933EFFE5}" destId="{2F67EDF9-139E-4D1F-A527-5DA2D8A0CB8D}" srcOrd="0" destOrd="0" presId="urn:microsoft.com/office/officeart/2005/8/layout/cycle3"/>
    <dgm:cxn modelId="{E4E9503C-9F27-47F7-BE81-8BAA2503C624}" srcId="{77E113E4-A5B7-45B2-A118-66C48EEBF78F}" destId="{758AC261-FA90-4CD6-A9A0-10C0BF9668A6}" srcOrd="4" destOrd="0" parTransId="{D80E9A5A-C2C6-4F68-8505-DB69A5B9C33F}" sibTransId="{8C5FD455-D8AB-40AE-970F-D27296FB910C}"/>
    <dgm:cxn modelId="{2072CF5B-4F60-4935-BF65-BEAAB383F52E}" srcId="{77E113E4-A5B7-45B2-A118-66C48EEBF78F}" destId="{E8E06E85-E92A-49F9-8F18-3084933EFFE5}" srcOrd="0" destOrd="0" parTransId="{14932C12-4F47-4DC2-9F86-6D116395A9A2}" sibTransId="{F15D6A77-29AA-4BE0-8783-00726BC18A7D}"/>
    <dgm:cxn modelId="{F9D3784B-033E-48AB-865B-B38486EDD4EE}" type="presOf" srcId="{77E113E4-A5B7-45B2-A118-66C48EEBF78F}" destId="{CDC7CAF5-41D5-4777-B3C4-7D54D8CB8A1C}" srcOrd="0" destOrd="0" presId="urn:microsoft.com/office/officeart/2005/8/layout/cycle3"/>
    <dgm:cxn modelId="{8ABCAD6D-1808-4778-946F-9C24FA7D625E}" type="presOf" srcId="{1BB7D2C3-83BF-49D6-B8A2-9C16F9C3E044}" destId="{36306724-2EAF-4B3A-9BDF-7213F9C29194}" srcOrd="0" destOrd="0" presId="urn:microsoft.com/office/officeart/2005/8/layout/cycle3"/>
    <dgm:cxn modelId="{88C0FD52-F764-4BF6-81A4-51D28EE6FE54}" srcId="{77E113E4-A5B7-45B2-A118-66C48EEBF78F}" destId="{1BB7D2C3-83BF-49D6-B8A2-9C16F9C3E044}" srcOrd="2" destOrd="0" parTransId="{F338FECD-AA72-4970-B4A1-D4892D098A24}" sibTransId="{431EFDE5-19C5-4D5A-80A7-19CA4942E319}"/>
    <dgm:cxn modelId="{23097257-A516-45BC-B3D7-2571AE47C50C}" srcId="{77E113E4-A5B7-45B2-A118-66C48EEBF78F}" destId="{126F4339-9515-4BA9-BAFF-43321B844F7E}" srcOrd="6" destOrd="0" parTransId="{4B504E30-A7AF-4A62-B9E6-BABC492C4026}" sibTransId="{B8369F41-A2E1-43D9-A682-DAB56CDE0952}"/>
    <dgm:cxn modelId="{967A83A4-9368-42CE-9940-4682C8278860}" type="presOf" srcId="{474805BA-1292-4C52-8C69-8AA5B4836A10}" destId="{5A07B2D0-3BC0-4FB2-AF3E-E58B230391ED}" srcOrd="0" destOrd="0" presId="urn:microsoft.com/office/officeart/2005/8/layout/cycle3"/>
    <dgm:cxn modelId="{EE9F89BD-D494-4EA3-BCB6-A1664B25E383}" type="presOf" srcId="{F15D6A77-29AA-4BE0-8783-00726BC18A7D}" destId="{203C5052-FB3D-454E-A540-B611DD842DA7}" srcOrd="0" destOrd="0" presId="urn:microsoft.com/office/officeart/2005/8/layout/cycle3"/>
    <dgm:cxn modelId="{9D4881C4-4DE4-4951-BC57-AC413E006250}" type="presOf" srcId="{126F4339-9515-4BA9-BAFF-43321B844F7E}" destId="{444D5F3C-73B0-40E0-87C7-FC4C49F32C00}" srcOrd="0" destOrd="0" presId="urn:microsoft.com/office/officeart/2005/8/layout/cycle3"/>
    <dgm:cxn modelId="{E8E2D8C6-03E2-4C1A-BE93-CC2E0A940C5E}" srcId="{77E113E4-A5B7-45B2-A118-66C48EEBF78F}" destId="{08607501-0918-42E1-A25C-858A125F1423}" srcOrd="3" destOrd="0" parTransId="{FD5D7D23-4B53-4D96-AF25-EE1BAFBD9CFF}" sibTransId="{A069E8B1-3B3F-4F6B-B372-34B79A21F0B6}"/>
    <dgm:cxn modelId="{C52D46CA-C218-481F-B03C-17DC3B7CEA73}" srcId="{77E113E4-A5B7-45B2-A118-66C48EEBF78F}" destId="{474805BA-1292-4C52-8C69-8AA5B4836A10}" srcOrd="1" destOrd="0" parTransId="{B329427A-7242-4E20-A756-66FFE97BDD69}" sibTransId="{B9834100-67D3-4593-A218-B88DAA35DC57}"/>
    <dgm:cxn modelId="{05828BE1-E1B6-4237-BA0D-490B38A68C2D}" type="presOf" srcId="{8B973B50-467D-4F93-966B-F57853E8001C}" destId="{F3B5E98E-A03E-4F1A-92F6-FEEFC3191792}" srcOrd="0" destOrd="0" presId="urn:microsoft.com/office/officeart/2005/8/layout/cycle3"/>
    <dgm:cxn modelId="{D65688F7-4591-40C8-8A9B-7E0F11181549}" type="presParOf" srcId="{CDC7CAF5-41D5-4777-B3C4-7D54D8CB8A1C}" destId="{CC9C627E-2E1E-44D0-82AE-9D1DFEF88E50}" srcOrd="0" destOrd="0" presId="urn:microsoft.com/office/officeart/2005/8/layout/cycle3"/>
    <dgm:cxn modelId="{A2457D19-D819-46DA-B1B2-6BB41030BD3D}" type="presParOf" srcId="{CC9C627E-2E1E-44D0-82AE-9D1DFEF88E50}" destId="{2F67EDF9-139E-4D1F-A527-5DA2D8A0CB8D}" srcOrd="0" destOrd="0" presId="urn:microsoft.com/office/officeart/2005/8/layout/cycle3"/>
    <dgm:cxn modelId="{D83AB9FD-DAEC-439D-8E9E-7A51F601E13C}" type="presParOf" srcId="{CC9C627E-2E1E-44D0-82AE-9D1DFEF88E50}" destId="{203C5052-FB3D-454E-A540-B611DD842DA7}" srcOrd="1" destOrd="0" presId="urn:microsoft.com/office/officeart/2005/8/layout/cycle3"/>
    <dgm:cxn modelId="{0F63A7AA-0AC6-41F9-BD7E-4AEFC05B5EA5}" type="presParOf" srcId="{CC9C627E-2E1E-44D0-82AE-9D1DFEF88E50}" destId="{5A07B2D0-3BC0-4FB2-AF3E-E58B230391ED}" srcOrd="2" destOrd="0" presId="urn:microsoft.com/office/officeart/2005/8/layout/cycle3"/>
    <dgm:cxn modelId="{35B37787-7E66-4A4F-ABBB-E2F5FA70F0FF}" type="presParOf" srcId="{CC9C627E-2E1E-44D0-82AE-9D1DFEF88E50}" destId="{36306724-2EAF-4B3A-9BDF-7213F9C29194}" srcOrd="3" destOrd="0" presId="urn:microsoft.com/office/officeart/2005/8/layout/cycle3"/>
    <dgm:cxn modelId="{8771CD44-14CD-4DA2-97F8-16319EA0AA08}" type="presParOf" srcId="{CC9C627E-2E1E-44D0-82AE-9D1DFEF88E50}" destId="{D4CFEC42-25BF-4003-A0FF-153A5FF5ECB9}" srcOrd="4" destOrd="0" presId="urn:microsoft.com/office/officeart/2005/8/layout/cycle3"/>
    <dgm:cxn modelId="{DF89F219-9B77-4073-8EA5-31BB96C32BEB}" type="presParOf" srcId="{CC9C627E-2E1E-44D0-82AE-9D1DFEF88E50}" destId="{95F3EEB9-C9D9-4B04-A7EC-3AF54EAB6E31}" srcOrd="5" destOrd="0" presId="urn:microsoft.com/office/officeart/2005/8/layout/cycle3"/>
    <dgm:cxn modelId="{45EC8FC8-8037-43D7-9B8D-B5C71702D2AE}" type="presParOf" srcId="{CC9C627E-2E1E-44D0-82AE-9D1DFEF88E50}" destId="{F3B5E98E-A03E-4F1A-92F6-FEEFC3191792}" srcOrd="6" destOrd="0" presId="urn:microsoft.com/office/officeart/2005/8/layout/cycle3"/>
    <dgm:cxn modelId="{0BCB122D-6C3D-44BF-9F2D-685946AB0CDE}" type="presParOf" srcId="{CC9C627E-2E1E-44D0-82AE-9D1DFEF88E50}" destId="{444D5F3C-73B0-40E0-87C7-FC4C49F32C00}" srcOrd="7"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7E113E4-A5B7-45B2-A118-66C48EEBF78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8E06E85-E92A-49F9-8F18-3084933EFFE5}">
      <dgm:prSet phldrT="[Text]" custT="1"/>
      <dgm:spPr>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14932C12-4F47-4DC2-9F86-6D116395A9A2}" type="parTrans" cxnId="{2072CF5B-4F60-4935-BF65-BEAAB383F52E}">
      <dgm:prSet/>
      <dgm:spPr/>
      <dgm:t>
        <a:bodyPr/>
        <a:lstStyle/>
        <a:p>
          <a:endParaRPr lang="en-NZ"/>
        </a:p>
      </dgm:t>
    </dgm:pt>
    <dgm:pt modelId="{F15D6A77-29AA-4BE0-8783-00726BC18A7D}" type="sibTrans" cxnId="{2072CF5B-4F60-4935-BF65-BEAAB383F52E}">
      <dgm:prSet/>
      <dgm:spPr/>
      <dgm:t>
        <a:bodyPr/>
        <a:lstStyle/>
        <a:p>
          <a:endParaRPr lang="en-NZ"/>
        </a:p>
      </dgm:t>
    </dgm:pt>
    <dgm:pt modelId="{474805BA-1292-4C52-8C69-8AA5B4836A10}">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329427A-7242-4E20-A756-66FFE97BDD69}" type="parTrans" cxnId="{C52D46CA-C218-481F-B03C-17DC3B7CEA73}">
      <dgm:prSet/>
      <dgm:spPr/>
      <dgm:t>
        <a:bodyPr/>
        <a:lstStyle/>
        <a:p>
          <a:endParaRPr lang="en-NZ"/>
        </a:p>
      </dgm:t>
    </dgm:pt>
    <dgm:pt modelId="{B9834100-67D3-4593-A218-B88DAA35DC57}" type="sibTrans" cxnId="{C52D46CA-C218-481F-B03C-17DC3B7CEA73}">
      <dgm:prSet/>
      <dgm:spPr/>
      <dgm:t>
        <a:bodyPr/>
        <a:lstStyle/>
        <a:p>
          <a:endParaRPr lang="en-NZ"/>
        </a:p>
      </dgm:t>
    </dgm:pt>
    <dgm:pt modelId="{1BB7D2C3-83BF-49D6-B8A2-9C16F9C3E044}">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338FECD-AA72-4970-B4A1-D4892D098A24}" type="parTrans" cxnId="{88C0FD52-F764-4BF6-81A4-51D28EE6FE54}">
      <dgm:prSet/>
      <dgm:spPr/>
      <dgm:t>
        <a:bodyPr/>
        <a:lstStyle/>
        <a:p>
          <a:endParaRPr lang="en-NZ"/>
        </a:p>
      </dgm:t>
    </dgm:pt>
    <dgm:pt modelId="{431EFDE5-19C5-4D5A-80A7-19CA4942E319}" type="sibTrans" cxnId="{88C0FD52-F764-4BF6-81A4-51D28EE6FE54}">
      <dgm:prSet/>
      <dgm:spPr/>
      <dgm:t>
        <a:bodyPr/>
        <a:lstStyle/>
        <a:p>
          <a:endParaRPr lang="en-NZ"/>
        </a:p>
      </dgm:t>
    </dgm:pt>
    <dgm:pt modelId="{08607501-0918-42E1-A25C-858A125F1423}">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D5D7D23-4B53-4D96-AF25-EE1BAFBD9CFF}" type="parTrans" cxnId="{E8E2D8C6-03E2-4C1A-BE93-CC2E0A940C5E}">
      <dgm:prSet/>
      <dgm:spPr/>
      <dgm:t>
        <a:bodyPr/>
        <a:lstStyle/>
        <a:p>
          <a:endParaRPr lang="en-NZ"/>
        </a:p>
      </dgm:t>
    </dgm:pt>
    <dgm:pt modelId="{A069E8B1-3B3F-4F6B-B372-34B79A21F0B6}" type="sibTrans" cxnId="{E8E2D8C6-03E2-4C1A-BE93-CC2E0A940C5E}">
      <dgm:prSet/>
      <dgm:spPr/>
      <dgm:t>
        <a:bodyPr/>
        <a:lstStyle/>
        <a:p>
          <a:endParaRPr lang="en-NZ"/>
        </a:p>
      </dgm:t>
    </dgm:pt>
    <dgm:pt modelId="{758AC261-FA90-4CD6-A9A0-10C0BF9668A6}">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D80E9A5A-C2C6-4F68-8505-DB69A5B9C33F}" type="parTrans" cxnId="{E4E9503C-9F27-47F7-BE81-8BAA2503C624}">
      <dgm:prSet/>
      <dgm:spPr/>
      <dgm:t>
        <a:bodyPr/>
        <a:lstStyle/>
        <a:p>
          <a:endParaRPr lang="en-NZ"/>
        </a:p>
      </dgm:t>
    </dgm:pt>
    <dgm:pt modelId="{8C5FD455-D8AB-40AE-970F-D27296FB910C}" type="sibTrans" cxnId="{E4E9503C-9F27-47F7-BE81-8BAA2503C624}">
      <dgm:prSet/>
      <dgm:spPr/>
      <dgm:t>
        <a:bodyPr/>
        <a:lstStyle/>
        <a:p>
          <a:endParaRPr lang="en-NZ"/>
        </a:p>
      </dgm:t>
    </dgm:pt>
    <dgm:pt modelId="{8B973B50-467D-4F93-966B-F57853E8001C}">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75AEB67-1EF1-43F7-9287-E8417A5F2DEE}" type="parTrans" cxnId="{85C2282B-41FE-4620-8574-EEF158200A49}">
      <dgm:prSet/>
      <dgm:spPr/>
      <dgm:t>
        <a:bodyPr/>
        <a:lstStyle/>
        <a:p>
          <a:endParaRPr lang="en-NZ"/>
        </a:p>
      </dgm:t>
    </dgm:pt>
    <dgm:pt modelId="{715F2607-E128-41D5-A700-053AF088819A}" type="sibTrans" cxnId="{85C2282B-41FE-4620-8574-EEF158200A49}">
      <dgm:prSet/>
      <dgm:spPr/>
      <dgm:t>
        <a:bodyPr/>
        <a:lstStyle/>
        <a:p>
          <a:endParaRPr lang="en-NZ"/>
        </a:p>
      </dgm:t>
    </dgm:pt>
    <dgm:pt modelId="{126F4339-9515-4BA9-BAFF-43321B844F7E}">
      <dgm:prSet phldrT="[Text]" custT="1"/>
      <dgm:spPr>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4B504E30-A7AF-4A62-B9E6-BABC492C4026}" type="parTrans" cxnId="{23097257-A516-45BC-B3D7-2571AE47C50C}">
      <dgm:prSet/>
      <dgm:spPr/>
      <dgm:t>
        <a:bodyPr/>
        <a:lstStyle/>
        <a:p>
          <a:endParaRPr lang="en-NZ"/>
        </a:p>
      </dgm:t>
    </dgm:pt>
    <dgm:pt modelId="{B8369F41-A2E1-43D9-A682-DAB56CDE0952}" type="sibTrans" cxnId="{23097257-A516-45BC-B3D7-2571AE47C50C}">
      <dgm:prSet/>
      <dgm:spPr/>
      <dgm:t>
        <a:bodyPr/>
        <a:lstStyle/>
        <a:p>
          <a:endParaRPr lang="en-NZ"/>
        </a:p>
      </dgm:t>
    </dgm:pt>
    <dgm:pt modelId="{509A4762-F0C8-489D-B8B4-F63E9B5F8AD4}" type="pres">
      <dgm:prSet presAssocID="{77E113E4-A5B7-45B2-A118-66C48EEBF78F}" presName="cycle" presStyleCnt="0">
        <dgm:presLayoutVars>
          <dgm:dir/>
          <dgm:resizeHandles val="exact"/>
        </dgm:presLayoutVars>
      </dgm:prSet>
      <dgm:spPr/>
    </dgm:pt>
    <dgm:pt modelId="{7660B939-746E-4656-9697-2CB082612968}" type="pres">
      <dgm:prSet presAssocID="{E8E06E85-E92A-49F9-8F18-3084933EFFE5}" presName="node" presStyleLbl="node1" presStyleIdx="0" presStyleCnt="7">
        <dgm:presLayoutVars>
          <dgm:bulletEnabled val="1"/>
        </dgm:presLayoutVars>
      </dgm:prSet>
      <dgm:spPr>
        <a:xfrm>
          <a:off x="4074804" y="1027"/>
          <a:ext cx="1277331" cy="1277331"/>
        </a:xfrm>
        <a:prstGeom prst="ellipse">
          <a:avLst/>
        </a:prstGeom>
      </dgm:spPr>
    </dgm:pt>
    <dgm:pt modelId="{8E4CFAA4-340A-43FB-9A6E-56B704ED1CB6}" type="pres">
      <dgm:prSet presAssocID="{F15D6A77-29AA-4BE0-8783-00726BC18A7D}" presName="sibTrans" presStyleLbl="sibTrans2D1" presStyleIdx="0" presStyleCnt="7"/>
      <dgm:spPr/>
    </dgm:pt>
    <dgm:pt modelId="{BFD7113E-66B3-499C-A5E5-35AF714A1EE1}" type="pres">
      <dgm:prSet presAssocID="{F15D6A77-29AA-4BE0-8783-00726BC18A7D}" presName="connectorText" presStyleLbl="sibTrans2D1" presStyleIdx="0" presStyleCnt="7"/>
      <dgm:spPr/>
    </dgm:pt>
    <dgm:pt modelId="{0EAA7FE6-9173-4D5D-A276-BFD88EF81866}" type="pres">
      <dgm:prSet presAssocID="{474805BA-1292-4C52-8C69-8AA5B4836A10}" presName="node" presStyleLbl="node1" presStyleIdx="1" presStyleCnt="7">
        <dgm:presLayoutVars>
          <dgm:bulletEnabled val="1"/>
        </dgm:presLayoutVars>
      </dgm:prSet>
      <dgm:spPr>
        <a:xfrm>
          <a:off x="5805005" y="834248"/>
          <a:ext cx="1277331" cy="1277331"/>
        </a:xfrm>
        <a:prstGeom prst="ellipse">
          <a:avLst/>
        </a:prstGeom>
      </dgm:spPr>
    </dgm:pt>
    <dgm:pt modelId="{2F7E286C-88F7-4F39-980E-0ED5477FA785}" type="pres">
      <dgm:prSet presAssocID="{B9834100-67D3-4593-A218-B88DAA35DC57}" presName="sibTrans" presStyleLbl="sibTrans2D1" presStyleIdx="1" presStyleCnt="7"/>
      <dgm:spPr/>
    </dgm:pt>
    <dgm:pt modelId="{3AB942E0-A2AE-426D-8D61-DD5A2DEFB1FD}" type="pres">
      <dgm:prSet presAssocID="{B9834100-67D3-4593-A218-B88DAA35DC57}" presName="connectorText" presStyleLbl="sibTrans2D1" presStyleIdx="1" presStyleCnt="7"/>
      <dgm:spPr/>
    </dgm:pt>
    <dgm:pt modelId="{9D4119AB-6457-489A-B904-C363AF5BFE7E}" type="pres">
      <dgm:prSet presAssocID="{1BB7D2C3-83BF-49D6-B8A2-9C16F9C3E044}" presName="node" presStyleLbl="node1" presStyleIdx="2" presStyleCnt="7">
        <dgm:presLayoutVars>
          <dgm:bulletEnabled val="1"/>
        </dgm:presLayoutVars>
      </dgm:prSet>
      <dgm:spPr>
        <a:xfrm>
          <a:off x="5564497" y="2673067"/>
          <a:ext cx="1262062" cy="1262062"/>
        </a:xfrm>
        <a:prstGeom prst="ellipse">
          <a:avLst/>
        </a:prstGeom>
      </dgm:spPr>
    </dgm:pt>
    <dgm:pt modelId="{65591271-145C-4F83-A262-C0DF6D1AA362}" type="pres">
      <dgm:prSet presAssocID="{431EFDE5-19C5-4D5A-80A7-19CA4942E319}" presName="sibTrans" presStyleLbl="sibTrans2D1" presStyleIdx="2" presStyleCnt="7"/>
      <dgm:spPr/>
    </dgm:pt>
    <dgm:pt modelId="{A66C84D7-1AD7-45BC-8793-E10AE32AF68B}" type="pres">
      <dgm:prSet presAssocID="{431EFDE5-19C5-4D5A-80A7-19CA4942E319}" presName="connectorText" presStyleLbl="sibTrans2D1" presStyleIdx="2" presStyleCnt="7"/>
      <dgm:spPr/>
    </dgm:pt>
    <dgm:pt modelId="{089A1C4A-C7F1-4595-8BD4-F03DCA31B582}" type="pres">
      <dgm:prSet presAssocID="{08607501-0918-42E1-A25C-858A125F1423}" presName="node" presStyleLbl="node1" presStyleIdx="3" presStyleCnt="7">
        <dgm:presLayoutVars>
          <dgm:bulletEnabled val="1"/>
        </dgm:presLayoutVars>
      </dgm:prSet>
      <dgm:spPr>
        <a:xfrm>
          <a:off x="4381588" y="4156389"/>
          <a:ext cx="1262062" cy="1262062"/>
        </a:xfrm>
        <a:prstGeom prst="ellipse">
          <a:avLst/>
        </a:prstGeom>
      </dgm:spPr>
    </dgm:pt>
    <dgm:pt modelId="{8D6705D3-8DD4-4525-8930-D31E1C5A42ED}" type="pres">
      <dgm:prSet presAssocID="{A069E8B1-3B3F-4F6B-B372-34B79A21F0B6}" presName="sibTrans" presStyleLbl="sibTrans2D1" presStyleIdx="3" presStyleCnt="7"/>
      <dgm:spPr/>
    </dgm:pt>
    <dgm:pt modelId="{643648D4-B96F-4C5E-B399-41EC6B230A2D}" type="pres">
      <dgm:prSet presAssocID="{A069E8B1-3B3F-4F6B-B372-34B79A21F0B6}" presName="connectorText" presStyleLbl="sibTrans2D1" presStyleIdx="3" presStyleCnt="7"/>
      <dgm:spPr/>
    </dgm:pt>
    <dgm:pt modelId="{4EB28A5F-0EF9-4A49-A7BA-7AC56BCD824C}" type="pres">
      <dgm:prSet presAssocID="{758AC261-FA90-4CD6-A9A0-10C0BF9668A6}" presName="node" presStyleLbl="node1" presStyleIdx="4" presStyleCnt="7">
        <dgm:presLayoutVars>
          <dgm:bulletEnabled val="1"/>
        </dgm:presLayoutVars>
      </dgm:prSet>
      <dgm:spPr>
        <a:xfrm>
          <a:off x="2484349" y="4156389"/>
          <a:ext cx="1262062" cy="1262062"/>
        </a:xfrm>
        <a:prstGeom prst="ellipse">
          <a:avLst/>
        </a:prstGeom>
      </dgm:spPr>
    </dgm:pt>
    <dgm:pt modelId="{876656F7-C27D-4F40-AD8F-BC2DB076C93C}" type="pres">
      <dgm:prSet presAssocID="{8C5FD455-D8AB-40AE-970F-D27296FB910C}" presName="sibTrans" presStyleLbl="sibTrans2D1" presStyleIdx="4" presStyleCnt="7"/>
      <dgm:spPr/>
    </dgm:pt>
    <dgm:pt modelId="{4E204CD8-DC5C-4C79-B5D4-39F544DA2C1E}" type="pres">
      <dgm:prSet presAssocID="{8C5FD455-D8AB-40AE-970F-D27296FB910C}" presName="connectorText" presStyleLbl="sibTrans2D1" presStyleIdx="4" presStyleCnt="7"/>
      <dgm:spPr/>
    </dgm:pt>
    <dgm:pt modelId="{B8C6BE87-106E-49D2-B855-383687FAC941}" type="pres">
      <dgm:prSet presAssocID="{8B973B50-467D-4F93-966B-F57853E8001C}" presName="node" presStyleLbl="node1" presStyleIdx="5" presStyleCnt="7">
        <dgm:presLayoutVars>
          <dgm:bulletEnabled val="1"/>
        </dgm:presLayoutVars>
      </dgm:prSet>
      <dgm:spPr>
        <a:xfrm>
          <a:off x="1301440" y="2673067"/>
          <a:ext cx="1262062" cy="1262062"/>
        </a:xfrm>
        <a:prstGeom prst="ellipse">
          <a:avLst/>
        </a:prstGeom>
      </dgm:spPr>
    </dgm:pt>
    <dgm:pt modelId="{C0F5A152-ECCD-42BB-8729-B29CCF310C89}" type="pres">
      <dgm:prSet presAssocID="{715F2607-E128-41D5-A700-053AF088819A}" presName="sibTrans" presStyleLbl="sibTrans2D1" presStyleIdx="5" presStyleCnt="7"/>
      <dgm:spPr/>
    </dgm:pt>
    <dgm:pt modelId="{D4E16BE4-1846-470B-B320-C883F042FA53}" type="pres">
      <dgm:prSet presAssocID="{715F2607-E128-41D5-A700-053AF088819A}" presName="connectorText" presStyleLbl="sibTrans2D1" presStyleIdx="5" presStyleCnt="7"/>
      <dgm:spPr/>
    </dgm:pt>
    <dgm:pt modelId="{8333F991-913D-4DFA-88DA-13411BC04971}" type="pres">
      <dgm:prSet presAssocID="{126F4339-9515-4BA9-BAFF-43321B844F7E}" presName="node" presStyleLbl="node1" presStyleIdx="6" presStyleCnt="7">
        <dgm:presLayoutVars>
          <dgm:bulletEnabled val="1"/>
        </dgm:presLayoutVars>
      </dgm:prSet>
      <dgm:spPr>
        <a:xfrm>
          <a:off x="1723615" y="823396"/>
          <a:ext cx="1262062" cy="1262062"/>
        </a:xfrm>
        <a:prstGeom prst="ellipse">
          <a:avLst/>
        </a:prstGeom>
      </dgm:spPr>
    </dgm:pt>
    <dgm:pt modelId="{44DA6150-599B-46C2-86BA-4EF387A78272}" type="pres">
      <dgm:prSet presAssocID="{B8369F41-A2E1-43D9-A682-DAB56CDE0952}" presName="sibTrans" presStyleLbl="sibTrans2D1" presStyleIdx="6" presStyleCnt="7"/>
      <dgm:spPr/>
    </dgm:pt>
    <dgm:pt modelId="{EA72242D-64C9-43B1-860B-27CD7F381043}" type="pres">
      <dgm:prSet presAssocID="{B8369F41-A2E1-43D9-A682-DAB56CDE0952}" presName="connectorText" presStyleLbl="sibTrans2D1" presStyleIdx="6" presStyleCnt="7"/>
      <dgm:spPr/>
    </dgm:pt>
  </dgm:ptLst>
  <dgm:cxnLst>
    <dgm:cxn modelId="{F1FF0510-199A-4B4C-81F6-FCDEABC0AE42}" type="presOf" srcId="{B9834100-67D3-4593-A218-B88DAA35DC57}" destId="{2F7E286C-88F7-4F39-980E-0ED5477FA785}" srcOrd="0" destOrd="0" presId="urn:microsoft.com/office/officeart/2005/8/layout/cycle2"/>
    <dgm:cxn modelId="{1DE94E1D-6409-46DF-B98F-851C0C3FD5C9}" type="presOf" srcId="{8B973B50-467D-4F93-966B-F57853E8001C}" destId="{B8C6BE87-106E-49D2-B855-383687FAC941}" srcOrd="0" destOrd="0" presId="urn:microsoft.com/office/officeart/2005/8/layout/cycle2"/>
    <dgm:cxn modelId="{F0209725-763E-4270-82A1-7070986E73EB}" type="presOf" srcId="{1BB7D2C3-83BF-49D6-B8A2-9C16F9C3E044}" destId="{9D4119AB-6457-489A-B904-C363AF5BFE7E}" srcOrd="0" destOrd="0" presId="urn:microsoft.com/office/officeart/2005/8/layout/cycle2"/>
    <dgm:cxn modelId="{85C2282B-41FE-4620-8574-EEF158200A49}" srcId="{77E113E4-A5B7-45B2-A118-66C48EEBF78F}" destId="{8B973B50-467D-4F93-966B-F57853E8001C}" srcOrd="5" destOrd="0" parTransId="{B75AEB67-1EF1-43F7-9287-E8417A5F2DEE}" sibTransId="{715F2607-E128-41D5-A700-053AF088819A}"/>
    <dgm:cxn modelId="{EAE22632-18A4-4988-9DB1-8323B4712F81}" type="presOf" srcId="{431EFDE5-19C5-4D5A-80A7-19CA4942E319}" destId="{65591271-145C-4F83-A262-C0DF6D1AA362}" srcOrd="0" destOrd="0" presId="urn:microsoft.com/office/officeart/2005/8/layout/cycle2"/>
    <dgm:cxn modelId="{D4740336-8D02-4C5C-8229-2950DF23CFAA}" type="presOf" srcId="{F15D6A77-29AA-4BE0-8783-00726BC18A7D}" destId="{BFD7113E-66B3-499C-A5E5-35AF714A1EE1}" srcOrd="1" destOrd="0" presId="urn:microsoft.com/office/officeart/2005/8/layout/cycle2"/>
    <dgm:cxn modelId="{E4E9503C-9F27-47F7-BE81-8BAA2503C624}" srcId="{77E113E4-A5B7-45B2-A118-66C48EEBF78F}" destId="{758AC261-FA90-4CD6-A9A0-10C0BF9668A6}" srcOrd="4" destOrd="0" parTransId="{D80E9A5A-C2C6-4F68-8505-DB69A5B9C33F}" sibTransId="{8C5FD455-D8AB-40AE-970F-D27296FB910C}"/>
    <dgm:cxn modelId="{0FABD03F-2DB7-4987-9014-DD7937F63C98}" type="presOf" srcId="{B8369F41-A2E1-43D9-A682-DAB56CDE0952}" destId="{EA72242D-64C9-43B1-860B-27CD7F381043}" srcOrd="1" destOrd="0" presId="urn:microsoft.com/office/officeart/2005/8/layout/cycle2"/>
    <dgm:cxn modelId="{2072CF5B-4F60-4935-BF65-BEAAB383F52E}" srcId="{77E113E4-A5B7-45B2-A118-66C48EEBF78F}" destId="{E8E06E85-E92A-49F9-8F18-3084933EFFE5}" srcOrd="0" destOrd="0" parTransId="{14932C12-4F47-4DC2-9F86-6D116395A9A2}" sibTransId="{F15D6A77-29AA-4BE0-8783-00726BC18A7D}"/>
    <dgm:cxn modelId="{183F8D5D-3329-4BBC-A76B-6E2824B4A376}" type="presOf" srcId="{A069E8B1-3B3F-4F6B-B372-34B79A21F0B6}" destId="{643648D4-B96F-4C5E-B399-41EC6B230A2D}" srcOrd="1" destOrd="0" presId="urn:microsoft.com/office/officeart/2005/8/layout/cycle2"/>
    <dgm:cxn modelId="{07B88B48-D208-4DBF-8942-CC2584011B4B}" type="presOf" srcId="{431EFDE5-19C5-4D5A-80A7-19CA4942E319}" destId="{A66C84D7-1AD7-45BC-8793-E10AE32AF68B}" srcOrd="1" destOrd="0" presId="urn:microsoft.com/office/officeart/2005/8/layout/cycle2"/>
    <dgm:cxn modelId="{EE5EA96B-5554-4809-A991-E866E25615FB}" type="presOf" srcId="{126F4339-9515-4BA9-BAFF-43321B844F7E}" destId="{8333F991-913D-4DFA-88DA-13411BC04971}" srcOrd="0" destOrd="0" presId="urn:microsoft.com/office/officeart/2005/8/layout/cycle2"/>
    <dgm:cxn modelId="{88C0FD52-F764-4BF6-81A4-51D28EE6FE54}" srcId="{77E113E4-A5B7-45B2-A118-66C48EEBF78F}" destId="{1BB7D2C3-83BF-49D6-B8A2-9C16F9C3E044}" srcOrd="2" destOrd="0" parTransId="{F338FECD-AA72-4970-B4A1-D4892D098A24}" sibTransId="{431EFDE5-19C5-4D5A-80A7-19CA4942E319}"/>
    <dgm:cxn modelId="{23097257-A516-45BC-B3D7-2571AE47C50C}" srcId="{77E113E4-A5B7-45B2-A118-66C48EEBF78F}" destId="{126F4339-9515-4BA9-BAFF-43321B844F7E}" srcOrd="6" destOrd="0" parTransId="{4B504E30-A7AF-4A62-B9E6-BABC492C4026}" sibTransId="{B8369F41-A2E1-43D9-A682-DAB56CDE0952}"/>
    <dgm:cxn modelId="{11037282-85BD-476F-9D9A-5DA322706546}" type="presOf" srcId="{F15D6A77-29AA-4BE0-8783-00726BC18A7D}" destId="{8E4CFAA4-340A-43FB-9A6E-56B704ED1CB6}" srcOrd="0" destOrd="0" presId="urn:microsoft.com/office/officeart/2005/8/layout/cycle2"/>
    <dgm:cxn modelId="{E5DF5784-9668-490F-A5DA-F5EF3293B94E}" type="presOf" srcId="{8C5FD455-D8AB-40AE-970F-D27296FB910C}" destId="{4E204CD8-DC5C-4C79-B5D4-39F544DA2C1E}" srcOrd="1" destOrd="0" presId="urn:microsoft.com/office/officeart/2005/8/layout/cycle2"/>
    <dgm:cxn modelId="{49FC868A-55B6-4A85-9555-C57F599D8F53}" type="presOf" srcId="{715F2607-E128-41D5-A700-053AF088819A}" destId="{D4E16BE4-1846-470B-B320-C883F042FA53}" srcOrd="1" destOrd="0" presId="urn:microsoft.com/office/officeart/2005/8/layout/cycle2"/>
    <dgm:cxn modelId="{3D6CD29B-6C2F-45C0-96F5-C250F73CF5BC}" type="presOf" srcId="{758AC261-FA90-4CD6-A9A0-10C0BF9668A6}" destId="{4EB28A5F-0EF9-4A49-A7BA-7AC56BCD824C}" srcOrd="0" destOrd="0" presId="urn:microsoft.com/office/officeart/2005/8/layout/cycle2"/>
    <dgm:cxn modelId="{A89B889E-F337-49B2-AC5E-AB97E745B629}" type="presOf" srcId="{8C5FD455-D8AB-40AE-970F-D27296FB910C}" destId="{876656F7-C27D-4F40-AD8F-BC2DB076C93C}" srcOrd="0" destOrd="0" presId="urn:microsoft.com/office/officeart/2005/8/layout/cycle2"/>
    <dgm:cxn modelId="{4B867BAA-B0DB-44FC-8F59-1CE7BC7AF245}" type="presOf" srcId="{E8E06E85-E92A-49F9-8F18-3084933EFFE5}" destId="{7660B939-746E-4656-9697-2CB082612968}" srcOrd="0" destOrd="0" presId="urn:microsoft.com/office/officeart/2005/8/layout/cycle2"/>
    <dgm:cxn modelId="{2835A0AF-2E9C-4954-99FB-E650E8F0862F}" type="presOf" srcId="{715F2607-E128-41D5-A700-053AF088819A}" destId="{C0F5A152-ECCD-42BB-8729-B29CCF310C89}" srcOrd="0" destOrd="0" presId="urn:microsoft.com/office/officeart/2005/8/layout/cycle2"/>
    <dgm:cxn modelId="{55A211C5-60EE-48A7-961D-B80CE183768A}" type="presOf" srcId="{474805BA-1292-4C52-8C69-8AA5B4836A10}" destId="{0EAA7FE6-9173-4D5D-A276-BFD88EF81866}" srcOrd="0" destOrd="0" presId="urn:microsoft.com/office/officeart/2005/8/layout/cycle2"/>
    <dgm:cxn modelId="{E8E2D8C6-03E2-4C1A-BE93-CC2E0A940C5E}" srcId="{77E113E4-A5B7-45B2-A118-66C48EEBF78F}" destId="{08607501-0918-42E1-A25C-858A125F1423}" srcOrd="3" destOrd="0" parTransId="{FD5D7D23-4B53-4D96-AF25-EE1BAFBD9CFF}" sibTransId="{A069E8B1-3B3F-4F6B-B372-34B79A21F0B6}"/>
    <dgm:cxn modelId="{C52D46CA-C218-481F-B03C-17DC3B7CEA73}" srcId="{77E113E4-A5B7-45B2-A118-66C48EEBF78F}" destId="{474805BA-1292-4C52-8C69-8AA5B4836A10}" srcOrd="1" destOrd="0" parTransId="{B329427A-7242-4E20-A756-66FFE97BDD69}" sibTransId="{B9834100-67D3-4593-A218-B88DAA35DC57}"/>
    <dgm:cxn modelId="{0D995AD7-8E9B-43F1-AAE2-A0435535F49C}" type="presOf" srcId="{B8369F41-A2E1-43D9-A682-DAB56CDE0952}" destId="{44DA6150-599B-46C2-86BA-4EF387A78272}" srcOrd="0" destOrd="0" presId="urn:microsoft.com/office/officeart/2005/8/layout/cycle2"/>
    <dgm:cxn modelId="{0A4703DB-63C6-4F8C-AD25-D3B34DE0E033}" type="presOf" srcId="{08607501-0918-42E1-A25C-858A125F1423}" destId="{089A1C4A-C7F1-4595-8BD4-F03DCA31B582}" srcOrd="0" destOrd="0" presId="urn:microsoft.com/office/officeart/2005/8/layout/cycle2"/>
    <dgm:cxn modelId="{242556DF-C79B-4B74-816C-EE4AB877D738}" type="presOf" srcId="{B9834100-67D3-4593-A218-B88DAA35DC57}" destId="{3AB942E0-A2AE-426D-8D61-DD5A2DEFB1FD}" srcOrd="1" destOrd="0" presId="urn:microsoft.com/office/officeart/2005/8/layout/cycle2"/>
    <dgm:cxn modelId="{302CEFEA-5502-46C4-90C1-1F98FDD38A4A}" type="presOf" srcId="{A069E8B1-3B3F-4F6B-B372-34B79A21F0B6}" destId="{8D6705D3-8DD4-4525-8930-D31E1C5A42ED}" srcOrd="0" destOrd="0" presId="urn:microsoft.com/office/officeart/2005/8/layout/cycle2"/>
    <dgm:cxn modelId="{8AA81DF9-3544-40FA-A1DE-F021547C3AC6}" type="presOf" srcId="{77E113E4-A5B7-45B2-A118-66C48EEBF78F}" destId="{509A4762-F0C8-489D-B8B4-F63E9B5F8AD4}" srcOrd="0" destOrd="0" presId="urn:microsoft.com/office/officeart/2005/8/layout/cycle2"/>
    <dgm:cxn modelId="{76B50EF2-CE27-4B40-AC79-A2C059546A6F}" type="presParOf" srcId="{509A4762-F0C8-489D-B8B4-F63E9B5F8AD4}" destId="{7660B939-746E-4656-9697-2CB082612968}" srcOrd="0" destOrd="0" presId="urn:microsoft.com/office/officeart/2005/8/layout/cycle2"/>
    <dgm:cxn modelId="{6E567CF7-CC6E-48BF-A8B9-F616DCB51A6E}" type="presParOf" srcId="{509A4762-F0C8-489D-B8B4-F63E9B5F8AD4}" destId="{8E4CFAA4-340A-43FB-9A6E-56B704ED1CB6}" srcOrd="1" destOrd="0" presId="urn:microsoft.com/office/officeart/2005/8/layout/cycle2"/>
    <dgm:cxn modelId="{8158FCF6-361A-48C1-964A-D97E42489BD4}" type="presParOf" srcId="{8E4CFAA4-340A-43FB-9A6E-56B704ED1CB6}" destId="{BFD7113E-66B3-499C-A5E5-35AF714A1EE1}" srcOrd="0" destOrd="0" presId="urn:microsoft.com/office/officeart/2005/8/layout/cycle2"/>
    <dgm:cxn modelId="{9403E721-3032-497E-967B-DD819424982A}" type="presParOf" srcId="{509A4762-F0C8-489D-B8B4-F63E9B5F8AD4}" destId="{0EAA7FE6-9173-4D5D-A276-BFD88EF81866}" srcOrd="2" destOrd="0" presId="urn:microsoft.com/office/officeart/2005/8/layout/cycle2"/>
    <dgm:cxn modelId="{93F9AA92-4C16-418C-8589-E0F6C74B50AB}" type="presParOf" srcId="{509A4762-F0C8-489D-B8B4-F63E9B5F8AD4}" destId="{2F7E286C-88F7-4F39-980E-0ED5477FA785}" srcOrd="3" destOrd="0" presId="urn:microsoft.com/office/officeart/2005/8/layout/cycle2"/>
    <dgm:cxn modelId="{A0F0A9D4-891C-4E99-B79F-0B4AA3231F5E}" type="presParOf" srcId="{2F7E286C-88F7-4F39-980E-0ED5477FA785}" destId="{3AB942E0-A2AE-426D-8D61-DD5A2DEFB1FD}" srcOrd="0" destOrd="0" presId="urn:microsoft.com/office/officeart/2005/8/layout/cycle2"/>
    <dgm:cxn modelId="{7FE9DEDB-C065-493D-AB26-0D4A260A47DD}" type="presParOf" srcId="{509A4762-F0C8-489D-B8B4-F63E9B5F8AD4}" destId="{9D4119AB-6457-489A-B904-C363AF5BFE7E}" srcOrd="4" destOrd="0" presId="urn:microsoft.com/office/officeart/2005/8/layout/cycle2"/>
    <dgm:cxn modelId="{25A3315D-4FD7-4E08-994C-1F3583693C8D}" type="presParOf" srcId="{509A4762-F0C8-489D-B8B4-F63E9B5F8AD4}" destId="{65591271-145C-4F83-A262-C0DF6D1AA362}" srcOrd="5" destOrd="0" presId="urn:microsoft.com/office/officeart/2005/8/layout/cycle2"/>
    <dgm:cxn modelId="{0D3D3BA6-CA35-4F79-A00F-3E70F27376C3}" type="presParOf" srcId="{65591271-145C-4F83-A262-C0DF6D1AA362}" destId="{A66C84D7-1AD7-45BC-8793-E10AE32AF68B}" srcOrd="0" destOrd="0" presId="urn:microsoft.com/office/officeart/2005/8/layout/cycle2"/>
    <dgm:cxn modelId="{95C1EE65-DFCC-4E82-BE22-250D7A6AE149}" type="presParOf" srcId="{509A4762-F0C8-489D-B8B4-F63E9B5F8AD4}" destId="{089A1C4A-C7F1-4595-8BD4-F03DCA31B582}" srcOrd="6" destOrd="0" presId="urn:microsoft.com/office/officeart/2005/8/layout/cycle2"/>
    <dgm:cxn modelId="{D2DB1018-0A79-4DCF-941D-2079871B78C9}" type="presParOf" srcId="{509A4762-F0C8-489D-B8B4-F63E9B5F8AD4}" destId="{8D6705D3-8DD4-4525-8930-D31E1C5A42ED}" srcOrd="7" destOrd="0" presId="urn:microsoft.com/office/officeart/2005/8/layout/cycle2"/>
    <dgm:cxn modelId="{E71D64A1-84FD-4334-9B5E-D6EDA971CB61}" type="presParOf" srcId="{8D6705D3-8DD4-4525-8930-D31E1C5A42ED}" destId="{643648D4-B96F-4C5E-B399-41EC6B230A2D}" srcOrd="0" destOrd="0" presId="urn:microsoft.com/office/officeart/2005/8/layout/cycle2"/>
    <dgm:cxn modelId="{A904BFE7-3676-4375-B12C-9EE89FF1ED4F}" type="presParOf" srcId="{509A4762-F0C8-489D-B8B4-F63E9B5F8AD4}" destId="{4EB28A5F-0EF9-4A49-A7BA-7AC56BCD824C}" srcOrd="8" destOrd="0" presId="urn:microsoft.com/office/officeart/2005/8/layout/cycle2"/>
    <dgm:cxn modelId="{DF5C8D83-52D8-48F5-B2AE-694AD8E1C1FF}" type="presParOf" srcId="{509A4762-F0C8-489D-B8B4-F63E9B5F8AD4}" destId="{876656F7-C27D-4F40-AD8F-BC2DB076C93C}" srcOrd="9" destOrd="0" presId="urn:microsoft.com/office/officeart/2005/8/layout/cycle2"/>
    <dgm:cxn modelId="{1C07F8D0-4143-493E-898E-13C5AE457A3E}" type="presParOf" srcId="{876656F7-C27D-4F40-AD8F-BC2DB076C93C}" destId="{4E204CD8-DC5C-4C79-B5D4-39F544DA2C1E}" srcOrd="0" destOrd="0" presId="urn:microsoft.com/office/officeart/2005/8/layout/cycle2"/>
    <dgm:cxn modelId="{962C26F2-1560-491F-91F6-C0632025CE2C}" type="presParOf" srcId="{509A4762-F0C8-489D-B8B4-F63E9B5F8AD4}" destId="{B8C6BE87-106E-49D2-B855-383687FAC941}" srcOrd="10" destOrd="0" presId="urn:microsoft.com/office/officeart/2005/8/layout/cycle2"/>
    <dgm:cxn modelId="{064CFE69-C591-4BC6-B6E7-C2D126A538A4}" type="presParOf" srcId="{509A4762-F0C8-489D-B8B4-F63E9B5F8AD4}" destId="{C0F5A152-ECCD-42BB-8729-B29CCF310C89}" srcOrd="11" destOrd="0" presId="urn:microsoft.com/office/officeart/2005/8/layout/cycle2"/>
    <dgm:cxn modelId="{A23AF8B4-D43E-4E89-B0E4-48AE13D9DA5E}" type="presParOf" srcId="{C0F5A152-ECCD-42BB-8729-B29CCF310C89}" destId="{D4E16BE4-1846-470B-B320-C883F042FA53}" srcOrd="0" destOrd="0" presId="urn:microsoft.com/office/officeart/2005/8/layout/cycle2"/>
    <dgm:cxn modelId="{33086D75-121C-43EA-985A-153373DF27D9}" type="presParOf" srcId="{509A4762-F0C8-489D-B8B4-F63E9B5F8AD4}" destId="{8333F991-913D-4DFA-88DA-13411BC04971}" srcOrd="12" destOrd="0" presId="urn:microsoft.com/office/officeart/2005/8/layout/cycle2"/>
    <dgm:cxn modelId="{13949AA5-79BF-4AB2-BEF6-3FD3107DFD59}" type="presParOf" srcId="{509A4762-F0C8-489D-B8B4-F63E9B5F8AD4}" destId="{44DA6150-599B-46C2-86BA-4EF387A78272}" srcOrd="13" destOrd="0" presId="urn:microsoft.com/office/officeart/2005/8/layout/cycle2"/>
    <dgm:cxn modelId="{1892E581-2912-4ABE-9806-C1938A764D23}" type="presParOf" srcId="{44DA6150-599B-46C2-86BA-4EF387A78272}" destId="{EA72242D-64C9-43B1-860B-27CD7F38104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7E113E4-A5B7-45B2-A118-66C48EEBF78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8E06E85-E92A-49F9-8F18-3084933EFFE5}">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14932C12-4F47-4DC2-9F86-6D116395A9A2}" type="parTrans" cxnId="{2072CF5B-4F60-4935-BF65-BEAAB383F52E}">
      <dgm:prSet/>
      <dgm:spPr/>
      <dgm:t>
        <a:bodyPr/>
        <a:lstStyle/>
        <a:p>
          <a:endParaRPr lang="en-NZ"/>
        </a:p>
      </dgm:t>
    </dgm:pt>
    <dgm:pt modelId="{F15D6A77-29AA-4BE0-8783-00726BC18A7D}" type="sibTrans" cxnId="{2072CF5B-4F60-4935-BF65-BEAAB383F52E}">
      <dgm:prSet/>
      <dgm:spPr/>
      <dgm:t>
        <a:bodyPr/>
        <a:lstStyle/>
        <a:p>
          <a:endParaRPr lang="en-NZ"/>
        </a:p>
      </dgm:t>
    </dgm:pt>
    <dgm:pt modelId="{474805BA-1292-4C52-8C69-8AA5B4836A10}">
      <dgm:prSet phldrT="[Text]" custT="1"/>
      <dgm:spPr>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329427A-7242-4E20-A756-66FFE97BDD69}" type="parTrans" cxnId="{C52D46CA-C218-481F-B03C-17DC3B7CEA73}">
      <dgm:prSet/>
      <dgm:spPr/>
      <dgm:t>
        <a:bodyPr/>
        <a:lstStyle/>
        <a:p>
          <a:endParaRPr lang="en-NZ"/>
        </a:p>
      </dgm:t>
    </dgm:pt>
    <dgm:pt modelId="{B9834100-67D3-4593-A218-B88DAA35DC57}" type="sibTrans" cxnId="{C52D46CA-C218-481F-B03C-17DC3B7CEA73}">
      <dgm:prSet/>
      <dgm:spPr/>
      <dgm:t>
        <a:bodyPr/>
        <a:lstStyle/>
        <a:p>
          <a:endParaRPr lang="en-NZ"/>
        </a:p>
      </dgm:t>
    </dgm:pt>
    <dgm:pt modelId="{1BB7D2C3-83BF-49D6-B8A2-9C16F9C3E044}">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338FECD-AA72-4970-B4A1-D4892D098A24}" type="parTrans" cxnId="{88C0FD52-F764-4BF6-81A4-51D28EE6FE54}">
      <dgm:prSet/>
      <dgm:spPr/>
      <dgm:t>
        <a:bodyPr/>
        <a:lstStyle/>
        <a:p>
          <a:endParaRPr lang="en-NZ"/>
        </a:p>
      </dgm:t>
    </dgm:pt>
    <dgm:pt modelId="{431EFDE5-19C5-4D5A-80A7-19CA4942E319}" type="sibTrans" cxnId="{88C0FD52-F764-4BF6-81A4-51D28EE6FE54}">
      <dgm:prSet/>
      <dgm:spPr/>
      <dgm:t>
        <a:bodyPr/>
        <a:lstStyle/>
        <a:p>
          <a:endParaRPr lang="en-NZ"/>
        </a:p>
      </dgm:t>
    </dgm:pt>
    <dgm:pt modelId="{08607501-0918-42E1-A25C-858A125F1423}">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D5D7D23-4B53-4D96-AF25-EE1BAFBD9CFF}" type="parTrans" cxnId="{E8E2D8C6-03E2-4C1A-BE93-CC2E0A940C5E}">
      <dgm:prSet/>
      <dgm:spPr/>
      <dgm:t>
        <a:bodyPr/>
        <a:lstStyle/>
        <a:p>
          <a:endParaRPr lang="en-NZ"/>
        </a:p>
      </dgm:t>
    </dgm:pt>
    <dgm:pt modelId="{A069E8B1-3B3F-4F6B-B372-34B79A21F0B6}" type="sibTrans" cxnId="{E8E2D8C6-03E2-4C1A-BE93-CC2E0A940C5E}">
      <dgm:prSet/>
      <dgm:spPr/>
      <dgm:t>
        <a:bodyPr/>
        <a:lstStyle/>
        <a:p>
          <a:endParaRPr lang="en-NZ"/>
        </a:p>
      </dgm:t>
    </dgm:pt>
    <dgm:pt modelId="{758AC261-FA90-4CD6-A9A0-10C0BF9668A6}">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D80E9A5A-C2C6-4F68-8505-DB69A5B9C33F}" type="parTrans" cxnId="{E4E9503C-9F27-47F7-BE81-8BAA2503C624}">
      <dgm:prSet/>
      <dgm:spPr/>
      <dgm:t>
        <a:bodyPr/>
        <a:lstStyle/>
        <a:p>
          <a:endParaRPr lang="en-NZ"/>
        </a:p>
      </dgm:t>
    </dgm:pt>
    <dgm:pt modelId="{8C5FD455-D8AB-40AE-970F-D27296FB910C}" type="sibTrans" cxnId="{E4E9503C-9F27-47F7-BE81-8BAA2503C624}">
      <dgm:prSet/>
      <dgm:spPr/>
      <dgm:t>
        <a:bodyPr/>
        <a:lstStyle/>
        <a:p>
          <a:endParaRPr lang="en-NZ"/>
        </a:p>
      </dgm:t>
    </dgm:pt>
    <dgm:pt modelId="{8B973B50-467D-4F93-966B-F57853E8001C}">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75AEB67-1EF1-43F7-9287-E8417A5F2DEE}" type="parTrans" cxnId="{85C2282B-41FE-4620-8574-EEF158200A49}">
      <dgm:prSet/>
      <dgm:spPr/>
      <dgm:t>
        <a:bodyPr/>
        <a:lstStyle/>
        <a:p>
          <a:endParaRPr lang="en-NZ"/>
        </a:p>
      </dgm:t>
    </dgm:pt>
    <dgm:pt modelId="{715F2607-E128-41D5-A700-053AF088819A}" type="sibTrans" cxnId="{85C2282B-41FE-4620-8574-EEF158200A49}">
      <dgm:prSet/>
      <dgm:spPr/>
      <dgm:t>
        <a:bodyPr/>
        <a:lstStyle/>
        <a:p>
          <a:endParaRPr lang="en-NZ"/>
        </a:p>
      </dgm:t>
    </dgm:pt>
    <dgm:pt modelId="{126F4339-9515-4BA9-BAFF-43321B844F7E}">
      <dgm:prSet phldrT="[Text]" custT="1"/>
      <dgm:spPr>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4B504E30-A7AF-4A62-B9E6-BABC492C4026}" type="parTrans" cxnId="{23097257-A516-45BC-B3D7-2571AE47C50C}">
      <dgm:prSet/>
      <dgm:spPr/>
      <dgm:t>
        <a:bodyPr/>
        <a:lstStyle/>
        <a:p>
          <a:endParaRPr lang="en-NZ"/>
        </a:p>
      </dgm:t>
    </dgm:pt>
    <dgm:pt modelId="{B8369F41-A2E1-43D9-A682-DAB56CDE0952}" type="sibTrans" cxnId="{23097257-A516-45BC-B3D7-2571AE47C50C}">
      <dgm:prSet/>
      <dgm:spPr/>
      <dgm:t>
        <a:bodyPr/>
        <a:lstStyle/>
        <a:p>
          <a:endParaRPr lang="en-NZ"/>
        </a:p>
      </dgm:t>
    </dgm:pt>
    <dgm:pt modelId="{509A4762-F0C8-489D-B8B4-F63E9B5F8AD4}" type="pres">
      <dgm:prSet presAssocID="{77E113E4-A5B7-45B2-A118-66C48EEBF78F}" presName="cycle" presStyleCnt="0">
        <dgm:presLayoutVars>
          <dgm:dir/>
          <dgm:resizeHandles val="exact"/>
        </dgm:presLayoutVars>
      </dgm:prSet>
      <dgm:spPr/>
    </dgm:pt>
    <dgm:pt modelId="{7660B939-746E-4656-9697-2CB082612968}" type="pres">
      <dgm:prSet presAssocID="{E8E06E85-E92A-49F9-8F18-3084933EFFE5}" presName="node" presStyleLbl="node1" presStyleIdx="0" presStyleCnt="7">
        <dgm:presLayoutVars>
          <dgm:bulletEnabled val="1"/>
        </dgm:presLayoutVars>
      </dgm:prSet>
      <dgm:spPr>
        <a:xfrm>
          <a:off x="4074804" y="1027"/>
          <a:ext cx="1277331" cy="1277331"/>
        </a:xfrm>
        <a:prstGeom prst="ellipse">
          <a:avLst/>
        </a:prstGeom>
      </dgm:spPr>
    </dgm:pt>
    <dgm:pt modelId="{8E4CFAA4-340A-43FB-9A6E-56B704ED1CB6}" type="pres">
      <dgm:prSet presAssocID="{F15D6A77-29AA-4BE0-8783-00726BC18A7D}" presName="sibTrans" presStyleLbl="sibTrans2D1" presStyleIdx="0" presStyleCnt="7"/>
      <dgm:spPr/>
    </dgm:pt>
    <dgm:pt modelId="{BFD7113E-66B3-499C-A5E5-35AF714A1EE1}" type="pres">
      <dgm:prSet presAssocID="{F15D6A77-29AA-4BE0-8783-00726BC18A7D}" presName="connectorText" presStyleLbl="sibTrans2D1" presStyleIdx="0" presStyleCnt="7"/>
      <dgm:spPr/>
    </dgm:pt>
    <dgm:pt modelId="{0EAA7FE6-9173-4D5D-A276-BFD88EF81866}" type="pres">
      <dgm:prSet presAssocID="{474805BA-1292-4C52-8C69-8AA5B4836A10}" presName="node" presStyleLbl="node1" presStyleIdx="1" presStyleCnt="7">
        <dgm:presLayoutVars>
          <dgm:bulletEnabled val="1"/>
        </dgm:presLayoutVars>
      </dgm:prSet>
      <dgm:spPr>
        <a:xfrm>
          <a:off x="5805005" y="834248"/>
          <a:ext cx="1277331" cy="1277331"/>
        </a:xfrm>
        <a:prstGeom prst="ellipse">
          <a:avLst/>
        </a:prstGeom>
      </dgm:spPr>
    </dgm:pt>
    <dgm:pt modelId="{2F7E286C-88F7-4F39-980E-0ED5477FA785}" type="pres">
      <dgm:prSet presAssocID="{B9834100-67D3-4593-A218-B88DAA35DC57}" presName="sibTrans" presStyleLbl="sibTrans2D1" presStyleIdx="1" presStyleCnt="7"/>
      <dgm:spPr/>
    </dgm:pt>
    <dgm:pt modelId="{3AB942E0-A2AE-426D-8D61-DD5A2DEFB1FD}" type="pres">
      <dgm:prSet presAssocID="{B9834100-67D3-4593-A218-B88DAA35DC57}" presName="connectorText" presStyleLbl="sibTrans2D1" presStyleIdx="1" presStyleCnt="7"/>
      <dgm:spPr/>
    </dgm:pt>
    <dgm:pt modelId="{9D4119AB-6457-489A-B904-C363AF5BFE7E}" type="pres">
      <dgm:prSet presAssocID="{1BB7D2C3-83BF-49D6-B8A2-9C16F9C3E044}" presName="node" presStyleLbl="node1" presStyleIdx="2" presStyleCnt="7">
        <dgm:presLayoutVars>
          <dgm:bulletEnabled val="1"/>
        </dgm:presLayoutVars>
      </dgm:prSet>
      <dgm:spPr>
        <a:xfrm>
          <a:off x="5564497" y="2673067"/>
          <a:ext cx="1262062" cy="1262062"/>
        </a:xfrm>
        <a:prstGeom prst="ellipse">
          <a:avLst/>
        </a:prstGeom>
      </dgm:spPr>
    </dgm:pt>
    <dgm:pt modelId="{65591271-145C-4F83-A262-C0DF6D1AA362}" type="pres">
      <dgm:prSet presAssocID="{431EFDE5-19C5-4D5A-80A7-19CA4942E319}" presName="sibTrans" presStyleLbl="sibTrans2D1" presStyleIdx="2" presStyleCnt="7"/>
      <dgm:spPr/>
    </dgm:pt>
    <dgm:pt modelId="{A66C84D7-1AD7-45BC-8793-E10AE32AF68B}" type="pres">
      <dgm:prSet presAssocID="{431EFDE5-19C5-4D5A-80A7-19CA4942E319}" presName="connectorText" presStyleLbl="sibTrans2D1" presStyleIdx="2" presStyleCnt="7"/>
      <dgm:spPr/>
    </dgm:pt>
    <dgm:pt modelId="{089A1C4A-C7F1-4595-8BD4-F03DCA31B582}" type="pres">
      <dgm:prSet presAssocID="{08607501-0918-42E1-A25C-858A125F1423}" presName="node" presStyleLbl="node1" presStyleIdx="3" presStyleCnt="7">
        <dgm:presLayoutVars>
          <dgm:bulletEnabled val="1"/>
        </dgm:presLayoutVars>
      </dgm:prSet>
      <dgm:spPr>
        <a:xfrm>
          <a:off x="4381588" y="4156389"/>
          <a:ext cx="1262062" cy="1262062"/>
        </a:xfrm>
        <a:prstGeom prst="ellipse">
          <a:avLst/>
        </a:prstGeom>
      </dgm:spPr>
    </dgm:pt>
    <dgm:pt modelId="{8D6705D3-8DD4-4525-8930-D31E1C5A42ED}" type="pres">
      <dgm:prSet presAssocID="{A069E8B1-3B3F-4F6B-B372-34B79A21F0B6}" presName="sibTrans" presStyleLbl="sibTrans2D1" presStyleIdx="3" presStyleCnt="7"/>
      <dgm:spPr/>
    </dgm:pt>
    <dgm:pt modelId="{643648D4-B96F-4C5E-B399-41EC6B230A2D}" type="pres">
      <dgm:prSet presAssocID="{A069E8B1-3B3F-4F6B-B372-34B79A21F0B6}" presName="connectorText" presStyleLbl="sibTrans2D1" presStyleIdx="3" presStyleCnt="7"/>
      <dgm:spPr/>
    </dgm:pt>
    <dgm:pt modelId="{4EB28A5F-0EF9-4A49-A7BA-7AC56BCD824C}" type="pres">
      <dgm:prSet presAssocID="{758AC261-FA90-4CD6-A9A0-10C0BF9668A6}" presName="node" presStyleLbl="node1" presStyleIdx="4" presStyleCnt="7">
        <dgm:presLayoutVars>
          <dgm:bulletEnabled val="1"/>
        </dgm:presLayoutVars>
      </dgm:prSet>
      <dgm:spPr>
        <a:xfrm>
          <a:off x="2484349" y="4156389"/>
          <a:ext cx="1262062" cy="1262062"/>
        </a:xfrm>
        <a:prstGeom prst="ellipse">
          <a:avLst/>
        </a:prstGeom>
      </dgm:spPr>
    </dgm:pt>
    <dgm:pt modelId="{876656F7-C27D-4F40-AD8F-BC2DB076C93C}" type="pres">
      <dgm:prSet presAssocID="{8C5FD455-D8AB-40AE-970F-D27296FB910C}" presName="sibTrans" presStyleLbl="sibTrans2D1" presStyleIdx="4" presStyleCnt="7"/>
      <dgm:spPr/>
    </dgm:pt>
    <dgm:pt modelId="{4E204CD8-DC5C-4C79-B5D4-39F544DA2C1E}" type="pres">
      <dgm:prSet presAssocID="{8C5FD455-D8AB-40AE-970F-D27296FB910C}" presName="connectorText" presStyleLbl="sibTrans2D1" presStyleIdx="4" presStyleCnt="7"/>
      <dgm:spPr/>
    </dgm:pt>
    <dgm:pt modelId="{B8C6BE87-106E-49D2-B855-383687FAC941}" type="pres">
      <dgm:prSet presAssocID="{8B973B50-467D-4F93-966B-F57853E8001C}" presName="node" presStyleLbl="node1" presStyleIdx="5" presStyleCnt="7">
        <dgm:presLayoutVars>
          <dgm:bulletEnabled val="1"/>
        </dgm:presLayoutVars>
      </dgm:prSet>
      <dgm:spPr>
        <a:xfrm>
          <a:off x="1301440" y="2673067"/>
          <a:ext cx="1262062" cy="1262062"/>
        </a:xfrm>
        <a:prstGeom prst="ellipse">
          <a:avLst/>
        </a:prstGeom>
      </dgm:spPr>
    </dgm:pt>
    <dgm:pt modelId="{C0F5A152-ECCD-42BB-8729-B29CCF310C89}" type="pres">
      <dgm:prSet presAssocID="{715F2607-E128-41D5-A700-053AF088819A}" presName="sibTrans" presStyleLbl="sibTrans2D1" presStyleIdx="5" presStyleCnt="7"/>
      <dgm:spPr/>
    </dgm:pt>
    <dgm:pt modelId="{D4E16BE4-1846-470B-B320-C883F042FA53}" type="pres">
      <dgm:prSet presAssocID="{715F2607-E128-41D5-A700-053AF088819A}" presName="connectorText" presStyleLbl="sibTrans2D1" presStyleIdx="5" presStyleCnt="7"/>
      <dgm:spPr/>
    </dgm:pt>
    <dgm:pt modelId="{8333F991-913D-4DFA-88DA-13411BC04971}" type="pres">
      <dgm:prSet presAssocID="{126F4339-9515-4BA9-BAFF-43321B844F7E}" presName="node" presStyleLbl="node1" presStyleIdx="6" presStyleCnt="7">
        <dgm:presLayoutVars>
          <dgm:bulletEnabled val="1"/>
        </dgm:presLayoutVars>
      </dgm:prSet>
      <dgm:spPr>
        <a:xfrm>
          <a:off x="1723615" y="823396"/>
          <a:ext cx="1262062" cy="1262062"/>
        </a:xfrm>
        <a:prstGeom prst="ellipse">
          <a:avLst/>
        </a:prstGeom>
      </dgm:spPr>
    </dgm:pt>
    <dgm:pt modelId="{44DA6150-599B-46C2-86BA-4EF387A78272}" type="pres">
      <dgm:prSet presAssocID="{B8369F41-A2E1-43D9-A682-DAB56CDE0952}" presName="sibTrans" presStyleLbl="sibTrans2D1" presStyleIdx="6" presStyleCnt="7"/>
      <dgm:spPr/>
    </dgm:pt>
    <dgm:pt modelId="{EA72242D-64C9-43B1-860B-27CD7F381043}" type="pres">
      <dgm:prSet presAssocID="{B8369F41-A2E1-43D9-A682-DAB56CDE0952}" presName="connectorText" presStyleLbl="sibTrans2D1" presStyleIdx="6" presStyleCnt="7"/>
      <dgm:spPr/>
    </dgm:pt>
  </dgm:ptLst>
  <dgm:cxnLst>
    <dgm:cxn modelId="{F1FF0510-199A-4B4C-81F6-FCDEABC0AE42}" type="presOf" srcId="{B9834100-67D3-4593-A218-B88DAA35DC57}" destId="{2F7E286C-88F7-4F39-980E-0ED5477FA785}" srcOrd="0" destOrd="0" presId="urn:microsoft.com/office/officeart/2005/8/layout/cycle2"/>
    <dgm:cxn modelId="{1DE94E1D-6409-46DF-B98F-851C0C3FD5C9}" type="presOf" srcId="{8B973B50-467D-4F93-966B-F57853E8001C}" destId="{B8C6BE87-106E-49D2-B855-383687FAC941}" srcOrd="0" destOrd="0" presId="urn:microsoft.com/office/officeart/2005/8/layout/cycle2"/>
    <dgm:cxn modelId="{F0209725-763E-4270-82A1-7070986E73EB}" type="presOf" srcId="{1BB7D2C3-83BF-49D6-B8A2-9C16F9C3E044}" destId="{9D4119AB-6457-489A-B904-C363AF5BFE7E}" srcOrd="0" destOrd="0" presId="urn:microsoft.com/office/officeart/2005/8/layout/cycle2"/>
    <dgm:cxn modelId="{85C2282B-41FE-4620-8574-EEF158200A49}" srcId="{77E113E4-A5B7-45B2-A118-66C48EEBF78F}" destId="{8B973B50-467D-4F93-966B-F57853E8001C}" srcOrd="5" destOrd="0" parTransId="{B75AEB67-1EF1-43F7-9287-E8417A5F2DEE}" sibTransId="{715F2607-E128-41D5-A700-053AF088819A}"/>
    <dgm:cxn modelId="{EAE22632-18A4-4988-9DB1-8323B4712F81}" type="presOf" srcId="{431EFDE5-19C5-4D5A-80A7-19CA4942E319}" destId="{65591271-145C-4F83-A262-C0DF6D1AA362}" srcOrd="0" destOrd="0" presId="urn:microsoft.com/office/officeart/2005/8/layout/cycle2"/>
    <dgm:cxn modelId="{D4740336-8D02-4C5C-8229-2950DF23CFAA}" type="presOf" srcId="{F15D6A77-29AA-4BE0-8783-00726BC18A7D}" destId="{BFD7113E-66B3-499C-A5E5-35AF714A1EE1}" srcOrd="1" destOrd="0" presId="urn:microsoft.com/office/officeart/2005/8/layout/cycle2"/>
    <dgm:cxn modelId="{E4E9503C-9F27-47F7-BE81-8BAA2503C624}" srcId="{77E113E4-A5B7-45B2-A118-66C48EEBF78F}" destId="{758AC261-FA90-4CD6-A9A0-10C0BF9668A6}" srcOrd="4" destOrd="0" parTransId="{D80E9A5A-C2C6-4F68-8505-DB69A5B9C33F}" sibTransId="{8C5FD455-D8AB-40AE-970F-D27296FB910C}"/>
    <dgm:cxn modelId="{0FABD03F-2DB7-4987-9014-DD7937F63C98}" type="presOf" srcId="{B8369F41-A2E1-43D9-A682-DAB56CDE0952}" destId="{EA72242D-64C9-43B1-860B-27CD7F381043}" srcOrd="1" destOrd="0" presId="urn:microsoft.com/office/officeart/2005/8/layout/cycle2"/>
    <dgm:cxn modelId="{2072CF5B-4F60-4935-BF65-BEAAB383F52E}" srcId="{77E113E4-A5B7-45B2-A118-66C48EEBF78F}" destId="{E8E06E85-E92A-49F9-8F18-3084933EFFE5}" srcOrd="0" destOrd="0" parTransId="{14932C12-4F47-4DC2-9F86-6D116395A9A2}" sibTransId="{F15D6A77-29AA-4BE0-8783-00726BC18A7D}"/>
    <dgm:cxn modelId="{183F8D5D-3329-4BBC-A76B-6E2824B4A376}" type="presOf" srcId="{A069E8B1-3B3F-4F6B-B372-34B79A21F0B6}" destId="{643648D4-B96F-4C5E-B399-41EC6B230A2D}" srcOrd="1" destOrd="0" presId="urn:microsoft.com/office/officeart/2005/8/layout/cycle2"/>
    <dgm:cxn modelId="{07B88B48-D208-4DBF-8942-CC2584011B4B}" type="presOf" srcId="{431EFDE5-19C5-4D5A-80A7-19CA4942E319}" destId="{A66C84D7-1AD7-45BC-8793-E10AE32AF68B}" srcOrd="1" destOrd="0" presId="urn:microsoft.com/office/officeart/2005/8/layout/cycle2"/>
    <dgm:cxn modelId="{EE5EA96B-5554-4809-A991-E866E25615FB}" type="presOf" srcId="{126F4339-9515-4BA9-BAFF-43321B844F7E}" destId="{8333F991-913D-4DFA-88DA-13411BC04971}" srcOrd="0" destOrd="0" presId="urn:microsoft.com/office/officeart/2005/8/layout/cycle2"/>
    <dgm:cxn modelId="{88C0FD52-F764-4BF6-81A4-51D28EE6FE54}" srcId="{77E113E4-A5B7-45B2-A118-66C48EEBF78F}" destId="{1BB7D2C3-83BF-49D6-B8A2-9C16F9C3E044}" srcOrd="2" destOrd="0" parTransId="{F338FECD-AA72-4970-B4A1-D4892D098A24}" sibTransId="{431EFDE5-19C5-4D5A-80A7-19CA4942E319}"/>
    <dgm:cxn modelId="{23097257-A516-45BC-B3D7-2571AE47C50C}" srcId="{77E113E4-A5B7-45B2-A118-66C48EEBF78F}" destId="{126F4339-9515-4BA9-BAFF-43321B844F7E}" srcOrd="6" destOrd="0" parTransId="{4B504E30-A7AF-4A62-B9E6-BABC492C4026}" sibTransId="{B8369F41-A2E1-43D9-A682-DAB56CDE0952}"/>
    <dgm:cxn modelId="{11037282-85BD-476F-9D9A-5DA322706546}" type="presOf" srcId="{F15D6A77-29AA-4BE0-8783-00726BC18A7D}" destId="{8E4CFAA4-340A-43FB-9A6E-56B704ED1CB6}" srcOrd="0" destOrd="0" presId="urn:microsoft.com/office/officeart/2005/8/layout/cycle2"/>
    <dgm:cxn modelId="{E5DF5784-9668-490F-A5DA-F5EF3293B94E}" type="presOf" srcId="{8C5FD455-D8AB-40AE-970F-D27296FB910C}" destId="{4E204CD8-DC5C-4C79-B5D4-39F544DA2C1E}" srcOrd="1" destOrd="0" presId="urn:microsoft.com/office/officeart/2005/8/layout/cycle2"/>
    <dgm:cxn modelId="{49FC868A-55B6-4A85-9555-C57F599D8F53}" type="presOf" srcId="{715F2607-E128-41D5-A700-053AF088819A}" destId="{D4E16BE4-1846-470B-B320-C883F042FA53}" srcOrd="1" destOrd="0" presId="urn:microsoft.com/office/officeart/2005/8/layout/cycle2"/>
    <dgm:cxn modelId="{3D6CD29B-6C2F-45C0-96F5-C250F73CF5BC}" type="presOf" srcId="{758AC261-FA90-4CD6-A9A0-10C0BF9668A6}" destId="{4EB28A5F-0EF9-4A49-A7BA-7AC56BCD824C}" srcOrd="0" destOrd="0" presId="urn:microsoft.com/office/officeart/2005/8/layout/cycle2"/>
    <dgm:cxn modelId="{A89B889E-F337-49B2-AC5E-AB97E745B629}" type="presOf" srcId="{8C5FD455-D8AB-40AE-970F-D27296FB910C}" destId="{876656F7-C27D-4F40-AD8F-BC2DB076C93C}" srcOrd="0" destOrd="0" presId="urn:microsoft.com/office/officeart/2005/8/layout/cycle2"/>
    <dgm:cxn modelId="{4B867BAA-B0DB-44FC-8F59-1CE7BC7AF245}" type="presOf" srcId="{E8E06E85-E92A-49F9-8F18-3084933EFFE5}" destId="{7660B939-746E-4656-9697-2CB082612968}" srcOrd="0" destOrd="0" presId="urn:microsoft.com/office/officeart/2005/8/layout/cycle2"/>
    <dgm:cxn modelId="{2835A0AF-2E9C-4954-99FB-E650E8F0862F}" type="presOf" srcId="{715F2607-E128-41D5-A700-053AF088819A}" destId="{C0F5A152-ECCD-42BB-8729-B29CCF310C89}" srcOrd="0" destOrd="0" presId="urn:microsoft.com/office/officeart/2005/8/layout/cycle2"/>
    <dgm:cxn modelId="{55A211C5-60EE-48A7-961D-B80CE183768A}" type="presOf" srcId="{474805BA-1292-4C52-8C69-8AA5B4836A10}" destId="{0EAA7FE6-9173-4D5D-A276-BFD88EF81866}" srcOrd="0" destOrd="0" presId="urn:microsoft.com/office/officeart/2005/8/layout/cycle2"/>
    <dgm:cxn modelId="{E8E2D8C6-03E2-4C1A-BE93-CC2E0A940C5E}" srcId="{77E113E4-A5B7-45B2-A118-66C48EEBF78F}" destId="{08607501-0918-42E1-A25C-858A125F1423}" srcOrd="3" destOrd="0" parTransId="{FD5D7D23-4B53-4D96-AF25-EE1BAFBD9CFF}" sibTransId="{A069E8B1-3B3F-4F6B-B372-34B79A21F0B6}"/>
    <dgm:cxn modelId="{C52D46CA-C218-481F-B03C-17DC3B7CEA73}" srcId="{77E113E4-A5B7-45B2-A118-66C48EEBF78F}" destId="{474805BA-1292-4C52-8C69-8AA5B4836A10}" srcOrd="1" destOrd="0" parTransId="{B329427A-7242-4E20-A756-66FFE97BDD69}" sibTransId="{B9834100-67D3-4593-A218-B88DAA35DC57}"/>
    <dgm:cxn modelId="{0D995AD7-8E9B-43F1-AAE2-A0435535F49C}" type="presOf" srcId="{B8369F41-A2E1-43D9-A682-DAB56CDE0952}" destId="{44DA6150-599B-46C2-86BA-4EF387A78272}" srcOrd="0" destOrd="0" presId="urn:microsoft.com/office/officeart/2005/8/layout/cycle2"/>
    <dgm:cxn modelId="{0A4703DB-63C6-4F8C-AD25-D3B34DE0E033}" type="presOf" srcId="{08607501-0918-42E1-A25C-858A125F1423}" destId="{089A1C4A-C7F1-4595-8BD4-F03DCA31B582}" srcOrd="0" destOrd="0" presId="urn:microsoft.com/office/officeart/2005/8/layout/cycle2"/>
    <dgm:cxn modelId="{242556DF-C79B-4B74-816C-EE4AB877D738}" type="presOf" srcId="{B9834100-67D3-4593-A218-B88DAA35DC57}" destId="{3AB942E0-A2AE-426D-8D61-DD5A2DEFB1FD}" srcOrd="1" destOrd="0" presId="urn:microsoft.com/office/officeart/2005/8/layout/cycle2"/>
    <dgm:cxn modelId="{302CEFEA-5502-46C4-90C1-1F98FDD38A4A}" type="presOf" srcId="{A069E8B1-3B3F-4F6B-B372-34B79A21F0B6}" destId="{8D6705D3-8DD4-4525-8930-D31E1C5A42ED}" srcOrd="0" destOrd="0" presId="urn:microsoft.com/office/officeart/2005/8/layout/cycle2"/>
    <dgm:cxn modelId="{8AA81DF9-3544-40FA-A1DE-F021547C3AC6}" type="presOf" srcId="{77E113E4-A5B7-45B2-A118-66C48EEBF78F}" destId="{509A4762-F0C8-489D-B8B4-F63E9B5F8AD4}" srcOrd="0" destOrd="0" presId="urn:microsoft.com/office/officeart/2005/8/layout/cycle2"/>
    <dgm:cxn modelId="{76B50EF2-CE27-4B40-AC79-A2C059546A6F}" type="presParOf" srcId="{509A4762-F0C8-489D-B8B4-F63E9B5F8AD4}" destId="{7660B939-746E-4656-9697-2CB082612968}" srcOrd="0" destOrd="0" presId="urn:microsoft.com/office/officeart/2005/8/layout/cycle2"/>
    <dgm:cxn modelId="{6E567CF7-CC6E-48BF-A8B9-F616DCB51A6E}" type="presParOf" srcId="{509A4762-F0C8-489D-B8B4-F63E9B5F8AD4}" destId="{8E4CFAA4-340A-43FB-9A6E-56B704ED1CB6}" srcOrd="1" destOrd="0" presId="urn:microsoft.com/office/officeart/2005/8/layout/cycle2"/>
    <dgm:cxn modelId="{8158FCF6-361A-48C1-964A-D97E42489BD4}" type="presParOf" srcId="{8E4CFAA4-340A-43FB-9A6E-56B704ED1CB6}" destId="{BFD7113E-66B3-499C-A5E5-35AF714A1EE1}" srcOrd="0" destOrd="0" presId="urn:microsoft.com/office/officeart/2005/8/layout/cycle2"/>
    <dgm:cxn modelId="{9403E721-3032-497E-967B-DD819424982A}" type="presParOf" srcId="{509A4762-F0C8-489D-B8B4-F63E9B5F8AD4}" destId="{0EAA7FE6-9173-4D5D-A276-BFD88EF81866}" srcOrd="2" destOrd="0" presId="urn:microsoft.com/office/officeart/2005/8/layout/cycle2"/>
    <dgm:cxn modelId="{93F9AA92-4C16-418C-8589-E0F6C74B50AB}" type="presParOf" srcId="{509A4762-F0C8-489D-B8B4-F63E9B5F8AD4}" destId="{2F7E286C-88F7-4F39-980E-0ED5477FA785}" srcOrd="3" destOrd="0" presId="urn:microsoft.com/office/officeart/2005/8/layout/cycle2"/>
    <dgm:cxn modelId="{A0F0A9D4-891C-4E99-B79F-0B4AA3231F5E}" type="presParOf" srcId="{2F7E286C-88F7-4F39-980E-0ED5477FA785}" destId="{3AB942E0-A2AE-426D-8D61-DD5A2DEFB1FD}" srcOrd="0" destOrd="0" presId="urn:microsoft.com/office/officeart/2005/8/layout/cycle2"/>
    <dgm:cxn modelId="{7FE9DEDB-C065-493D-AB26-0D4A260A47DD}" type="presParOf" srcId="{509A4762-F0C8-489D-B8B4-F63E9B5F8AD4}" destId="{9D4119AB-6457-489A-B904-C363AF5BFE7E}" srcOrd="4" destOrd="0" presId="urn:microsoft.com/office/officeart/2005/8/layout/cycle2"/>
    <dgm:cxn modelId="{25A3315D-4FD7-4E08-994C-1F3583693C8D}" type="presParOf" srcId="{509A4762-F0C8-489D-B8B4-F63E9B5F8AD4}" destId="{65591271-145C-4F83-A262-C0DF6D1AA362}" srcOrd="5" destOrd="0" presId="urn:microsoft.com/office/officeart/2005/8/layout/cycle2"/>
    <dgm:cxn modelId="{0D3D3BA6-CA35-4F79-A00F-3E70F27376C3}" type="presParOf" srcId="{65591271-145C-4F83-A262-C0DF6D1AA362}" destId="{A66C84D7-1AD7-45BC-8793-E10AE32AF68B}" srcOrd="0" destOrd="0" presId="urn:microsoft.com/office/officeart/2005/8/layout/cycle2"/>
    <dgm:cxn modelId="{95C1EE65-DFCC-4E82-BE22-250D7A6AE149}" type="presParOf" srcId="{509A4762-F0C8-489D-B8B4-F63E9B5F8AD4}" destId="{089A1C4A-C7F1-4595-8BD4-F03DCA31B582}" srcOrd="6" destOrd="0" presId="urn:microsoft.com/office/officeart/2005/8/layout/cycle2"/>
    <dgm:cxn modelId="{D2DB1018-0A79-4DCF-941D-2079871B78C9}" type="presParOf" srcId="{509A4762-F0C8-489D-B8B4-F63E9B5F8AD4}" destId="{8D6705D3-8DD4-4525-8930-D31E1C5A42ED}" srcOrd="7" destOrd="0" presId="urn:microsoft.com/office/officeart/2005/8/layout/cycle2"/>
    <dgm:cxn modelId="{E71D64A1-84FD-4334-9B5E-D6EDA971CB61}" type="presParOf" srcId="{8D6705D3-8DD4-4525-8930-D31E1C5A42ED}" destId="{643648D4-B96F-4C5E-B399-41EC6B230A2D}" srcOrd="0" destOrd="0" presId="urn:microsoft.com/office/officeart/2005/8/layout/cycle2"/>
    <dgm:cxn modelId="{A904BFE7-3676-4375-B12C-9EE89FF1ED4F}" type="presParOf" srcId="{509A4762-F0C8-489D-B8B4-F63E9B5F8AD4}" destId="{4EB28A5F-0EF9-4A49-A7BA-7AC56BCD824C}" srcOrd="8" destOrd="0" presId="urn:microsoft.com/office/officeart/2005/8/layout/cycle2"/>
    <dgm:cxn modelId="{DF5C8D83-52D8-48F5-B2AE-694AD8E1C1FF}" type="presParOf" srcId="{509A4762-F0C8-489D-B8B4-F63E9B5F8AD4}" destId="{876656F7-C27D-4F40-AD8F-BC2DB076C93C}" srcOrd="9" destOrd="0" presId="urn:microsoft.com/office/officeart/2005/8/layout/cycle2"/>
    <dgm:cxn modelId="{1C07F8D0-4143-493E-898E-13C5AE457A3E}" type="presParOf" srcId="{876656F7-C27D-4F40-AD8F-BC2DB076C93C}" destId="{4E204CD8-DC5C-4C79-B5D4-39F544DA2C1E}" srcOrd="0" destOrd="0" presId="urn:microsoft.com/office/officeart/2005/8/layout/cycle2"/>
    <dgm:cxn modelId="{962C26F2-1560-491F-91F6-C0632025CE2C}" type="presParOf" srcId="{509A4762-F0C8-489D-B8B4-F63E9B5F8AD4}" destId="{B8C6BE87-106E-49D2-B855-383687FAC941}" srcOrd="10" destOrd="0" presId="urn:microsoft.com/office/officeart/2005/8/layout/cycle2"/>
    <dgm:cxn modelId="{064CFE69-C591-4BC6-B6E7-C2D126A538A4}" type="presParOf" srcId="{509A4762-F0C8-489D-B8B4-F63E9B5F8AD4}" destId="{C0F5A152-ECCD-42BB-8729-B29CCF310C89}" srcOrd="11" destOrd="0" presId="urn:microsoft.com/office/officeart/2005/8/layout/cycle2"/>
    <dgm:cxn modelId="{A23AF8B4-D43E-4E89-B0E4-48AE13D9DA5E}" type="presParOf" srcId="{C0F5A152-ECCD-42BB-8729-B29CCF310C89}" destId="{D4E16BE4-1846-470B-B320-C883F042FA53}" srcOrd="0" destOrd="0" presId="urn:microsoft.com/office/officeart/2005/8/layout/cycle2"/>
    <dgm:cxn modelId="{33086D75-121C-43EA-985A-153373DF27D9}" type="presParOf" srcId="{509A4762-F0C8-489D-B8B4-F63E9B5F8AD4}" destId="{8333F991-913D-4DFA-88DA-13411BC04971}" srcOrd="12" destOrd="0" presId="urn:microsoft.com/office/officeart/2005/8/layout/cycle2"/>
    <dgm:cxn modelId="{13949AA5-79BF-4AB2-BEF6-3FD3107DFD59}" type="presParOf" srcId="{509A4762-F0C8-489D-B8B4-F63E9B5F8AD4}" destId="{44DA6150-599B-46C2-86BA-4EF387A78272}" srcOrd="13" destOrd="0" presId="urn:microsoft.com/office/officeart/2005/8/layout/cycle2"/>
    <dgm:cxn modelId="{1892E581-2912-4ABE-9806-C1938A764D23}" type="presParOf" srcId="{44DA6150-599B-46C2-86BA-4EF387A78272}" destId="{EA72242D-64C9-43B1-860B-27CD7F38104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7E113E4-A5B7-45B2-A118-66C48EEBF78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8E06E85-E92A-49F9-8F18-3084933EFFE5}">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14932C12-4F47-4DC2-9F86-6D116395A9A2}" type="parTrans" cxnId="{2072CF5B-4F60-4935-BF65-BEAAB383F52E}">
      <dgm:prSet/>
      <dgm:spPr/>
      <dgm:t>
        <a:bodyPr/>
        <a:lstStyle/>
        <a:p>
          <a:endParaRPr lang="en-NZ"/>
        </a:p>
      </dgm:t>
    </dgm:pt>
    <dgm:pt modelId="{F15D6A77-29AA-4BE0-8783-00726BC18A7D}" type="sibTrans" cxnId="{2072CF5B-4F60-4935-BF65-BEAAB383F52E}">
      <dgm:prSet/>
      <dgm:spPr/>
      <dgm:t>
        <a:bodyPr/>
        <a:lstStyle/>
        <a:p>
          <a:endParaRPr lang="en-NZ"/>
        </a:p>
      </dgm:t>
    </dgm:pt>
    <dgm:pt modelId="{474805BA-1292-4C52-8C69-8AA5B4836A10}">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329427A-7242-4E20-A756-66FFE97BDD69}" type="parTrans" cxnId="{C52D46CA-C218-481F-B03C-17DC3B7CEA73}">
      <dgm:prSet/>
      <dgm:spPr/>
      <dgm:t>
        <a:bodyPr/>
        <a:lstStyle/>
        <a:p>
          <a:endParaRPr lang="en-NZ"/>
        </a:p>
      </dgm:t>
    </dgm:pt>
    <dgm:pt modelId="{B9834100-67D3-4593-A218-B88DAA35DC57}" type="sibTrans" cxnId="{C52D46CA-C218-481F-B03C-17DC3B7CEA73}">
      <dgm:prSet/>
      <dgm:spPr/>
      <dgm:t>
        <a:bodyPr/>
        <a:lstStyle/>
        <a:p>
          <a:endParaRPr lang="en-NZ"/>
        </a:p>
      </dgm:t>
    </dgm:pt>
    <dgm:pt modelId="{1BB7D2C3-83BF-49D6-B8A2-9C16F9C3E044}">
      <dgm:prSet phldrT="[Text]" custT="1"/>
      <dgm:spPr>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338FECD-AA72-4970-B4A1-D4892D098A24}" type="parTrans" cxnId="{88C0FD52-F764-4BF6-81A4-51D28EE6FE54}">
      <dgm:prSet/>
      <dgm:spPr/>
      <dgm:t>
        <a:bodyPr/>
        <a:lstStyle/>
        <a:p>
          <a:endParaRPr lang="en-NZ"/>
        </a:p>
      </dgm:t>
    </dgm:pt>
    <dgm:pt modelId="{431EFDE5-19C5-4D5A-80A7-19CA4942E319}" type="sibTrans" cxnId="{88C0FD52-F764-4BF6-81A4-51D28EE6FE54}">
      <dgm:prSet/>
      <dgm:spPr/>
      <dgm:t>
        <a:bodyPr/>
        <a:lstStyle/>
        <a:p>
          <a:endParaRPr lang="en-NZ"/>
        </a:p>
      </dgm:t>
    </dgm:pt>
    <dgm:pt modelId="{08607501-0918-42E1-A25C-858A125F1423}">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D5D7D23-4B53-4D96-AF25-EE1BAFBD9CFF}" type="parTrans" cxnId="{E8E2D8C6-03E2-4C1A-BE93-CC2E0A940C5E}">
      <dgm:prSet/>
      <dgm:spPr/>
      <dgm:t>
        <a:bodyPr/>
        <a:lstStyle/>
        <a:p>
          <a:endParaRPr lang="en-NZ"/>
        </a:p>
      </dgm:t>
    </dgm:pt>
    <dgm:pt modelId="{A069E8B1-3B3F-4F6B-B372-34B79A21F0B6}" type="sibTrans" cxnId="{E8E2D8C6-03E2-4C1A-BE93-CC2E0A940C5E}">
      <dgm:prSet/>
      <dgm:spPr/>
      <dgm:t>
        <a:bodyPr/>
        <a:lstStyle/>
        <a:p>
          <a:endParaRPr lang="en-NZ"/>
        </a:p>
      </dgm:t>
    </dgm:pt>
    <dgm:pt modelId="{758AC261-FA90-4CD6-A9A0-10C0BF9668A6}">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D80E9A5A-C2C6-4F68-8505-DB69A5B9C33F}" type="parTrans" cxnId="{E4E9503C-9F27-47F7-BE81-8BAA2503C624}">
      <dgm:prSet/>
      <dgm:spPr/>
      <dgm:t>
        <a:bodyPr/>
        <a:lstStyle/>
        <a:p>
          <a:endParaRPr lang="en-NZ"/>
        </a:p>
      </dgm:t>
    </dgm:pt>
    <dgm:pt modelId="{8C5FD455-D8AB-40AE-970F-D27296FB910C}" type="sibTrans" cxnId="{E4E9503C-9F27-47F7-BE81-8BAA2503C624}">
      <dgm:prSet/>
      <dgm:spPr/>
      <dgm:t>
        <a:bodyPr/>
        <a:lstStyle/>
        <a:p>
          <a:endParaRPr lang="en-NZ"/>
        </a:p>
      </dgm:t>
    </dgm:pt>
    <dgm:pt modelId="{8B973B50-467D-4F93-966B-F57853E8001C}">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75AEB67-1EF1-43F7-9287-E8417A5F2DEE}" type="parTrans" cxnId="{85C2282B-41FE-4620-8574-EEF158200A49}">
      <dgm:prSet/>
      <dgm:spPr/>
      <dgm:t>
        <a:bodyPr/>
        <a:lstStyle/>
        <a:p>
          <a:endParaRPr lang="en-NZ"/>
        </a:p>
      </dgm:t>
    </dgm:pt>
    <dgm:pt modelId="{715F2607-E128-41D5-A700-053AF088819A}" type="sibTrans" cxnId="{85C2282B-41FE-4620-8574-EEF158200A49}">
      <dgm:prSet/>
      <dgm:spPr/>
      <dgm:t>
        <a:bodyPr/>
        <a:lstStyle/>
        <a:p>
          <a:endParaRPr lang="en-NZ"/>
        </a:p>
      </dgm:t>
    </dgm:pt>
    <dgm:pt modelId="{126F4339-9515-4BA9-BAFF-43321B844F7E}">
      <dgm:prSet phldrT="[Text]" custT="1"/>
      <dgm:spPr>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4B504E30-A7AF-4A62-B9E6-BABC492C4026}" type="parTrans" cxnId="{23097257-A516-45BC-B3D7-2571AE47C50C}">
      <dgm:prSet/>
      <dgm:spPr/>
      <dgm:t>
        <a:bodyPr/>
        <a:lstStyle/>
        <a:p>
          <a:endParaRPr lang="en-NZ"/>
        </a:p>
      </dgm:t>
    </dgm:pt>
    <dgm:pt modelId="{B8369F41-A2E1-43D9-A682-DAB56CDE0952}" type="sibTrans" cxnId="{23097257-A516-45BC-B3D7-2571AE47C50C}">
      <dgm:prSet/>
      <dgm:spPr/>
      <dgm:t>
        <a:bodyPr/>
        <a:lstStyle/>
        <a:p>
          <a:endParaRPr lang="en-NZ"/>
        </a:p>
      </dgm:t>
    </dgm:pt>
    <dgm:pt modelId="{509A4762-F0C8-489D-B8B4-F63E9B5F8AD4}" type="pres">
      <dgm:prSet presAssocID="{77E113E4-A5B7-45B2-A118-66C48EEBF78F}" presName="cycle" presStyleCnt="0">
        <dgm:presLayoutVars>
          <dgm:dir/>
          <dgm:resizeHandles val="exact"/>
        </dgm:presLayoutVars>
      </dgm:prSet>
      <dgm:spPr/>
    </dgm:pt>
    <dgm:pt modelId="{7660B939-746E-4656-9697-2CB082612968}" type="pres">
      <dgm:prSet presAssocID="{E8E06E85-E92A-49F9-8F18-3084933EFFE5}" presName="node" presStyleLbl="node1" presStyleIdx="0" presStyleCnt="7">
        <dgm:presLayoutVars>
          <dgm:bulletEnabled val="1"/>
        </dgm:presLayoutVars>
      </dgm:prSet>
      <dgm:spPr>
        <a:xfrm>
          <a:off x="4074804" y="1027"/>
          <a:ext cx="1277331" cy="1277331"/>
        </a:xfrm>
        <a:prstGeom prst="ellipse">
          <a:avLst/>
        </a:prstGeom>
      </dgm:spPr>
    </dgm:pt>
    <dgm:pt modelId="{8E4CFAA4-340A-43FB-9A6E-56B704ED1CB6}" type="pres">
      <dgm:prSet presAssocID="{F15D6A77-29AA-4BE0-8783-00726BC18A7D}" presName="sibTrans" presStyleLbl="sibTrans2D1" presStyleIdx="0" presStyleCnt="7"/>
      <dgm:spPr/>
    </dgm:pt>
    <dgm:pt modelId="{BFD7113E-66B3-499C-A5E5-35AF714A1EE1}" type="pres">
      <dgm:prSet presAssocID="{F15D6A77-29AA-4BE0-8783-00726BC18A7D}" presName="connectorText" presStyleLbl="sibTrans2D1" presStyleIdx="0" presStyleCnt="7"/>
      <dgm:spPr/>
    </dgm:pt>
    <dgm:pt modelId="{0EAA7FE6-9173-4D5D-A276-BFD88EF81866}" type="pres">
      <dgm:prSet presAssocID="{474805BA-1292-4C52-8C69-8AA5B4836A10}" presName="node" presStyleLbl="node1" presStyleIdx="1" presStyleCnt="7">
        <dgm:presLayoutVars>
          <dgm:bulletEnabled val="1"/>
        </dgm:presLayoutVars>
      </dgm:prSet>
      <dgm:spPr>
        <a:xfrm>
          <a:off x="5805005" y="834248"/>
          <a:ext cx="1277331" cy="1277331"/>
        </a:xfrm>
        <a:prstGeom prst="ellipse">
          <a:avLst/>
        </a:prstGeom>
      </dgm:spPr>
    </dgm:pt>
    <dgm:pt modelId="{2F7E286C-88F7-4F39-980E-0ED5477FA785}" type="pres">
      <dgm:prSet presAssocID="{B9834100-67D3-4593-A218-B88DAA35DC57}" presName="sibTrans" presStyleLbl="sibTrans2D1" presStyleIdx="1" presStyleCnt="7"/>
      <dgm:spPr/>
    </dgm:pt>
    <dgm:pt modelId="{3AB942E0-A2AE-426D-8D61-DD5A2DEFB1FD}" type="pres">
      <dgm:prSet presAssocID="{B9834100-67D3-4593-A218-B88DAA35DC57}" presName="connectorText" presStyleLbl="sibTrans2D1" presStyleIdx="1" presStyleCnt="7"/>
      <dgm:spPr/>
    </dgm:pt>
    <dgm:pt modelId="{9D4119AB-6457-489A-B904-C363AF5BFE7E}" type="pres">
      <dgm:prSet presAssocID="{1BB7D2C3-83BF-49D6-B8A2-9C16F9C3E044}" presName="node" presStyleLbl="node1" presStyleIdx="2" presStyleCnt="7">
        <dgm:presLayoutVars>
          <dgm:bulletEnabled val="1"/>
        </dgm:presLayoutVars>
      </dgm:prSet>
      <dgm:spPr>
        <a:xfrm>
          <a:off x="6232329" y="2706479"/>
          <a:ext cx="1277331" cy="1277331"/>
        </a:xfrm>
        <a:prstGeom prst="ellipse">
          <a:avLst/>
        </a:prstGeom>
      </dgm:spPr>
    </dgm:pt>
    <dgm:pt modelId="{65591271-145C-4F83-A262-C0DF6D1AA362}" type="pres">
      <dgm:prSet presAssocID="{431EFDE5-19C5-4D5A-80A7-19CA4942E319}" presName="sibTrans" presStyleLbl="sibTrans2D1" presStyleIdx="2" presStyleCnt="7"/>
      <dgm:spPr/>
    </dgm:pt>
    <dgm:pt modelId="{A66C84D7-1AD7-45BC-8793-E10AE32AF68B}" type="pres">
      <dgm:prSet presAssocID="{431EFDE5-19C5-4D5A-80A7-19CA4942E319}" presName="connectorText" presStyleLbl="sibTrans2D1" presStyleIdx="2" presStyleCnt="7"/>
      <dgm:spPr/>
    </dgm:pt>
    <dgm:pt modelId="{089A1C4A-C7F1-4595-8BD4-F03DCA31B582}" type="pres">
      <dgm:prSet presAssocID="{08607501-0918-42E1-A25C-858A125F1423}" presName="node" presStyleLbl="node1" presStyleIdx="3" presStyleCnt="7">
        <dgm:presLayoutVars>
          <dgm:bulletEnabled val="1"/>
        </dgm:presLayoutVars>
      </dgm:prSet>
      <dgm:spPr>
        <a:xfrm>
          <a:off x="4381588" y="4156389"/>
          <a:ext cx="1262062" cy="1262062"/>
        </a:xfrm>
        <a:prstGeom prst="ellipse">
          <a:avLst/>
        </a:prstGeom>
      </dgm:spPr>
    </dgm:pt>
    <dgm:pt modelId="{8D6705D3-8DD4-4525-8930-D31E1C5A42ED}" type="pres">
      <dgm:prSet presAssocID="{A069E8B1-3B3F-4F6B-B372-34B79A21F0B6}" presName="sibTrans" presStyleLbl="sibTrans2D1" presStyleIdx="3" presStyleCnt="7"/>
      <dgm:spPr/>
    </dgm:pt>
    <dgm:pt modelId="{643648D4-B96F-4C5E-B399-41EC6B230A2D}" type="pres">
      <dgm:prSet presAssocID="{A069E8B1-3B3F-4F6B-B372-34B79A21F0B6}" presName="connectorText" presStyleLbl="sibTrans2D1" presStyleIdx="3" presStyleCnt="7"/>
      <dgm:spPr/>
    </dgm:pt>
    <dgm:pt modelId="{4EB28A5F-0EF9-4A49-A7BA-7AC56BCD824C}" type="pres">
      <dgm:prSet presAssocID="{758AC261-FA90-4CD6-A9A0-10C0BF9668A6}" presName="node" presStyleLbl="node1" presStyleIdx="4" presStyleCnt="7">
        <dgm:presLayoutVars>
          <dgm:bulletEnabled val="1"/>
        </dgm:presLayoutVars>
      </dgm:prSet>
      <dgm:spPr>
        <a:xfrm>
          <a:off x="2484349" y="4156389"/>
          <a:ext cx="1262062" cy="1262062"/>
        </a:xfrm>
        <a:prstGeom prst="ellipse">
          <a:avLst/>
        </a:prstGeom>
      </dgm:spPr>
    </dgm:pt>
    <dgm:pt modelId="{876656F7-C27D-4F40-AD8F-BC2DB076C93C}" type="pres">
      <dgm:prSet presAssocID="{8C5FD455-D8AB-40AE-970F-D27296FB910C}" presName="sibTrans" presStyleLbl="sibTrans2D1" presStyleIdx="4" presStyleCnt="7"/>
      <dgm:spPr/>
    </dgm:pt>
    <dgm:pt modelId="{4E204CD8-DC5C-4C79-B5D4-39F544DA2C1E}" type="pres">
      <dgm:prSet presAssocID="{8C5FD455-D8AB-40AE-970F-D27296FB910C}" presName="connectorText" presStyleLbl="sibTrans2D1" presStyleIdx="4" presStyleCnt="7"/>
      <dgm:spPr/>
    </dgm:pt>
    <dgm:pt modelId="{B8C6BE87-106E-49D2-B855-383687FAC941}" type="pres">
      <dgm:prSet presAssocID="{8B973B50-467D-4F93-966B-F57853E8001C}" presName="node" presStyleLbl="node1" presStyleIdx="5" presStyleCnt="7">
        <dgm:presLayoutVars>
          <dgm:bulletEnabled val="1"/>
        </dgm:presLayoutVars>
      </dgm:prSet>
      <dgm:spPr>
        <a:xfrm>
          <a:off x="1301440" y="2673067"/>
          <a:ext cx="1262062" cy="1262062"/>
        </a:xfrm>
        <a:prstGeom prst="ellipse">
          <a:avLst/>
        </a:prstGeom>
      </dgm:spPr>
    </dgm:pt>
    <dgm:pt modelId="{C0F5A152-ECCD-42BB-8729-B29CCF310C89}" type="pres">
      <dgm:prSet presAssocID="{715F2607-E128-41D5-A700-053AF088819A}" presName="sibTrans" presStyleLbl="sibTrans2D1" presStyleIdx="5" presStyleCnt="7"/>
      <dgm:spPr/>
    </dgm:pt>
    <dgm:pt modelId="{D4E16BE4-1846-470B-B320-C883F042FA53}" type="pres">
      <dgm:prSet presAssocID="{715F2607-E128-41D5-A700-053AF088819A}" presName="connectorText" presStyleLbl="sibTrans2D1" presStyleIdx="5" presStyleCnt="7"/>
      <dgm:spPr/>
    </dgm:pt>
    <dgm:pt modelId="{8333F991-913D-4DFA-88DA-13411BC04971}" type="pres">
      <dgm:prSet presAssocID="{126F4339-9515-4BA9-BAFF-43321B844F7E}" presName="node" presStyleLbl="node1" presStyleIdx="6" presStyleCnt="7">
        <dgm:presLayoutVars>
          <dgm:bulletEnabled val="1"/>
        </dgm:presLayoutVars>
      </dgm:prSet>
      <dgm:spPr>
        <a:xfrm>
          <a:off x="1723615" y="823396"/>
          <a:ext cx="1262062" cy="1262062"/>
        </a:xfrm>
        <a:prstGeom prst="ellipse">
          <a:avLst/>
        </a:prstGeom>
      </dgm:spPr>
    </dgm:pt>
    <dgm:pt modelId="{44DA6150-599B-46C2-86BA-4EF387A78272}" type="pres">
      <dgm:prSet presAssocID="{B8369F41-A2E1-43D9-A682-DAB56CDE0952}" presName="sibTrans" presStyleLbl="sibTrans2D1" presStyleIdx="6" presStyleCnt="7"/>
      <dgm:spPr/>
    </dgm:pt>
    <dgm:pt modelId="{EA72242D-64C9-43B1-860B-27CD7F381043}" type="pres">
      <dgm:prSet presAssocID="{B8369F41-A2E1-43D9-A682-DAB56CDE0952}" presName="connectorText" presStyleLbl="sibTrans2D1" presStyleIdx="6" presStyleCnt="7"/>
      <dgm:spPr/>
    </dgm:pt>
  </dgm:ptLst>
  <dgm:cxnLst>
    <dgm:cxn modelId="{F1FF0510-199A-4B4C-81F6-FCDEABC0AE42}" type="presOf" srcId="{B9834100-67D3-4593-A218-B88DAA35DC57}" destId="{2F7E286C-88F7-4F39-980E-0ED5477FA785}" srcOrd="0" destOrd="0" presId="urn:microsoft.com/office/officeart/2005/8/layout/cycle2"/>
    <dgm:cxn modelId="{1DE94E1D-6409-46DF-B98F-851C0C3FD5C9}" type="presOf" srcId="{8B973B50-467D-4F93-966B-F57853E8001C}" destId="{B8C6BE87-106E-49D2-B855-383687FAC941}" srcOrd="0" destOrd="0" presId="urn:microsoft.com/office/officeart/2005/8/layout/cycle2"/>
    <dgm:cxn modelId="{F0209725-763E-4270-82A1-7070986E73EB}" type="presOf" srcId="{1BB7D2C3-83BF-49D6-B8A2-9C16F9C3E044}" destId="{9D4119AB-6457-489A-B904-C363AF5BFE7E}" srcOrd="0" destOrd="0" presId="urn:microsoft.com/office/officeart/2005/8/layout/cycle2"/>
    <dgm:cxn modelId="{85C2282B-41FE-4620-8574-EEF158200A49}" srcId="{77E113E4-A5B7-45B2-A118-66C48EEBF78F}" destId="{8B973B50-467D-4F93-966B-F57853E8001C}" srcOrd="5" destOrd="0" parTransId="{B75AEB67-1EF1-43F7-9287-E8417A5F2DEE}" sibTransId="{715F2607-E128-41D5-A700-053AF088819A}"/>
    <dgm:cxn modelId="{EAE22632-18A4-4988-9DB1-8323B4712F81}" type="presOf" srcId="{431EFDE5-19C5-4D5A-80A7-19CA4942E319}" destId="{65591271-145C-4F83-A262-C0DF6D1AA362}" srcOrd="0" destOrd="0" presId="urn:microsoft.com/office/officeart/2005/8/layout/cycle2"/>
    <dgm:cxn modelId="{D4740336-8D02-4C5C-8229-2950DF23CFAA}" type="presOf" srcId="{F15D6A77-29AA-4BE0-8783-00726BC18A7D}" destId="{BFD7113E-66B3-499C-A5E5-35AF714A1EE1}" srcOrd="1" destOrd="0" presId="urn:microsoft.com/office/officeart/2005/8/layout/cycle2"/>
    <dgm:cxn modelId="{E4E9503C-9F27-47F7-BE81-8BAA2503C624}" srcId="{77E113E4-A5B7-45B2-A118-66C48EEBF78F}" destId="{758AC261-FA90-4CD6-A9A0-10C0BF9668A6}" srcOrd="4" destOrd="0" parTransId="{D80E9A5A-C2C6-4F68-8505-DB69A5B9C33F}" sibTransId="{8C5FD455-D8AB-40AE-970F-D27296FB910C}"/>
    <dgm:cxn modelId="{0FABD03F-2DB7-4987-9014-DD7937F63C98}" type="presOf" srcId="{B8369F41-A2E1-43D9-A682-DAB56CDE0952}" destId="{EA72242D-64C9-43B1-860B-27CD7F381043}" srcOrd="1" destOrd="0" presId="urn:microsoft.com/office/officeart/2005/8/layout/cycle2"/>
    <dgm:cxn modelId="{2072CF5B-4F60-4935-BF65-BEAAB383F52E}" srcId="{77E113E4-A5B7-45B2-A118-66C48EEBF78F}" destId="{E8E06E85-E92A-49F9-8F18-3084933EFFE5}" srcOrd="0" destOrd="0" parTransId="{14932C12-4F47-4DC2-9F86-6D116395A9A2}" sibTransId="{F15D6A77-29AA-4BE0-8783-00726BC18A7D}"/>
    <dgm:cxn modelId="{183F8D5D-3329-4BBC-A76B-6E2824B4A376}" type="presOf" srcId="{A069E8B1-3B3F-4F6B-B372-34B79A21F0B6}" destId="{643648D4-B96F-4C5E-B399-41EC6B230A2D}" srcOrd="1" destOrd="0" presId="urn:microsoft.com/office/officeart/2005/8/layout/cycle2"/>
    <dgm:cxn modelId="{07B88B48-D208-4DBF-8942-CC2584011B4B}" type="presOf" srcId="{431EFDE5-19C5-4D5A-80A7-19CA4942E319}" destId="{A66C84D7-1AD7-45BC-8793-E10AE32AF68B}" srcOrd="1" destOrd="0" presId="urn:microsoft.com/office/officeart/2005/8/layout/cycle2"/>
    <dgm:cxn modelId="{EE5EA96B-5554-4809-A991-E866E25615FB}" type="presOf" srcId="{126F4339-9515-4BA9-BAFF-43321B844F7E}" destId="{8333F991-913D-4DFA-88DA-13411BC04971}" srcOrd="0" destOrd="0" presId="urn:microsoft.com/office/officeart/2005/8/layout/cycle2"/>
    <dgm:cxn modelId="{88C0FD52-F764-4BF6-81A4-51D28EE6FE54}" srcId="{77E113E4-A5B7-45B2-A118-66C48EEBF78F}" destId="{1BB7D2C3-83BF-49D6-B8A2-9C16F9C3E044}" srcOrd="2" destOrd="0" parTransId="{F338FECD-AA72-4970-B4A1-D4892D098A24}" sibTransId="{431EFDE5-19C5-4D5A-80A7-19CA4942E319}"/>
    <dgm:cxn modelId="{23097257-A516-45BC-B3D7-2571AE47C50C}" srcId="{77E113E4-A5B7-45B2-A118-66C48EEBF78F}" destId="{126F4339-9515-4BA9-BAFF-43321B844F7E}" srcOrd="6" destOrd="0" parTransId="{4B504E30-A7AF-4A62-B9E6-BABC492C4026}" sibTransId="{B8369F41-A2E1-43D9-A682-DAB56CDE0952}"/>
    <dgm:cxn modelId="{11037282-85BD-476F-9D9A-5DA322706546}" type="presOf" srcId="{F15D6A77-29AA-4BE0-8783-00726BC18A7D}" destId="{8E4CFAA4-340A-43FB-9A6E-56B704ED1CB6}" srcOrd="0" destOrd="0" presId="urn:microsoft.com/office/officeart/2005/8/layout/cycle2"/>
    <dgm:cxn modelId="{E5DF5784-9668-490F-A5DA-F5EF3293B94E}" type="presOf" srcId="{8C5FD455-D8AB-40AE-970F-D27296FB910C}" destId="{4E204CD8-DC5C-4C79-B5D4-39F544DA2C1E}" srcOrd="1" destOrd="0" presId="urn:microsoft.com/office/officeart/2005/8/layout/cycle2"/>
    <dgm:cxn modelId="{49FC868A-55B6-4A85-9555-C57F599D8F53}" type="presOf" srcId="{715F2607-E128-41D5-A700-053AF088819A}" destId="{D4E16BE4-1846-470B-B320-C883F042FA53}" srcOrd="1" destOrd="0" presId="urn:microsoft.com/office/officeart/2005/8/layout/cycle2"/>
    <dgm:cxn modelId="{3D6CD29B-6C2F-45C0-96F5-C250F73CF5BC}" type="presOf" srcId="{758AC261-FA90-4CD6-A9A0-10C0BF9668A6}" destId="{4EB28A5F-0EF9-4A49-A7BA-7AC56BCD824C}" srcOrd="0" destOrd="0" presId="urn:microsoft.com/office/officeart/2005/8/layout/cycle2"/>
    <dgm:cxn modelId="{A89B889E-F337-49B2-AC5E-AB97E745B629}" type="presOf" srcId="{8C5FD455-D8AB-40AE-970F-D27296FB910C}" destId="{876656F7-C27D-4F40-AD8F-BC2DB076C93C}" srcOrd="0" destOrd="0" presId="urn:microsoft.com/office/officeart/2005/8/layout/cycle2"/>
    <dgm:cxn modelId="{4B867BAA-B0DB-44FC-8F59-1CE7BC7AF245}" type="presOf" srcId="{E8E06E85-E92A-49F9-8F18-3084933EFFE5}" destId="{7660B939-746E-4656-9697-2CB082612968}" srcOrd="0" destOrd="0" presId="urn:microsoft.com/office/officeart/2005/8/layout/cycle2"/>
    <dgm:cxn modelId="{2835A0AF-2E9C-4954-99FB-E650E8F0862F}" type="presOf" srcId="{715F2607-E128-41D5-A700-053AF088819A}" destId="{C0F5A152-ECCD-42BB-8729-B29CCF310C89}" srcOrd="0" destOrd="0" presId="urn:microsoft.com/office/officeart/2005/8/layout/cycle2"/>
    <dgm:cxn modelId="{55A211C5-60EE-48A7-961D-B80CE183768A}" type="presOf" srcId="{474805BA-1292-4C52-8C69-8AA5B4836A10}" destId="{0EAA7FE6-9173-4D5D-A276-BFD88EF81866}" srcOrd="0" destOrd="0" presId="urn:microsoft.com/office/officeart/2005/8/layout/cycle2"/>
    <dgm:cxn modelId="{E8E2D8C6-03E2-4C1A-BE93-CC2E0A940C5E}" srcId="{77E113E4-A5B7-45B2-A118-66C48EEBF78F}" destId="{08607501-0918-42E1-A25C-858A125F1423}" srcOrd="3" destOrd="0" parTransId="{FD5D7D23-4B53-4D96-AF25-EE1BAFBD9CFF}" sibTransId="{A069E8B1-3B3F-4F6B-B372-34B79A21F0B6}"/>
    <dgm:cxn modelId="{C52D46CA-C218-481F-B03C-17DC3B7CEA73}" srcId="{77E113E4-A5B7-45B2-A118-66C48EEBF78F}" destId="{474805BA-1292-4C52-8C69-8AA5B4836A10}" srcOrd="1" destOrd="0" parTransId="{B329427A-7242-4E20-A756-66FFE97BDD69}" sibTransId="{B9834100-67D3-4593-A218-B88DAA35DC57}"/>
    <dgm:cxn modelId="{0D995AD7-8E9B-43F1-AAE2-A0435535F49C}" type="presOf" srcId="{B8369F41-A2E1-43D9-A682-DAB56CDE0952}" destId="{44DA6150-599B-46C2-86BA-4EF387A78272}" srcOrd="0" destOrd="0" presId="urn:microsoft.com/office/officeart/2005/8/layout/cycle2"/>
    <dgm:cxn modelId="{0A4703DB-63C6-4F8C-AD25-D3B34DE0E033}" type="presOf" srcId="{08607501-0918-42E1-A25C-858A125F1423}" destId="{089A1C4A-C7F1-4595-8BD4-F03DCA31B582}" srcOrd="0" destOrd="0" presId="urn:microsoft.com/office/officeart/2005/8/layout/cycle2"/>
    <dgm:cxn modelId="{242556DF-C79B-4B74-816C-EE4AB877D738}" type="presOf" srcId="{B9834100-67D3-4593-A218-B88DAA35DC57}" destId="{3AB942E0-A2AE-426D-8D61-DD5A2DEFB1FD}" srcOrd="1" destOrd="0" presId="urn:microsoft.com/office/officeart/2005/8/layout/cycle2"/>
    <dgm:cxn modelId="{302CEFEA-5502-46C4-90C1-1F98FDD38A4A}" type="presOf" srcId="{A069E8B1-3B3F-4F6B-B372-34B79A21F0B6}" destId="{8D6705D3-8DD4-4525-8930-D31E1C5A42ED}" srcOrd="0" destOrd="0" presId="urn:microsoft.com/office/officeart/2005/8/layout/cycle2"/>
    <dgm:cxn modelId="{8AA81DF9-3544-40FA-A1DE-F021547C3AC6}" type="presOf" srcId="{77E113E4-A5B7-45B2-A118-66C48EEBF78F}" destId="{509A4762-F0C8-489D-B8B4-F63E9B5F8AD4}" srcOrd="0" destOrd="0" presId="urn:microsoft.com/office/officeart/2005/8/layout/cycle2"/>
    <dgm:cxn modelId="{76B50EF2-CE27-4B40-AC79-A2C059546A6F}" type="presParOf" srcId="{509A4762-F0C8-489D-B8B4-F63E9B5F8AD4}" destId="{7660B939-746E-4656-9697-2CB082612968}" srcOrd="0" destOrd="0" presId="urn:microsoft.com/office/officeart/2005/8/layout/cycle2"/>
    <dgm:cxn modelId="{6E567CF7-CC6E-48BF-A8B9-F616DCB51A6E}" type="presParOf" srcId="{509A4762-F0C8-489D-B8B4-F63E9B5F8AD4}" destId="{8E4CFAA4-340A-43FB-9A6E-56B704ED1CB6}" srcOrd="1" destOrd="0" presId="urn:microsoft.com/office/officeart/2005/8/layout/cycle2"/>
    <dgm:cxn modelId="{8158FCF6-361A-48C1-964A-D97E42489BD4}" type="presParOf" srcId="{8E4CFAA4-340A-43FB-9A6E-56B704ED1CB6}" destId="{BFD7113E-66B3-499C-A5E5-35AF714A1EE1}" srcOrd="0" destOrd="0" presId="urn:microsoft.com/office/officeart/2005/8/layout/cycle2"/>
    <dgm:cxn modelId="{9403E721-3032-497E-967B-DD819424982A}" type="presParOf" srcId="{509A4762-F0C8-489D-B8B4-F63E9B5F8AD4}" destId="{0EAA7FE6-9173-4D5D-A276-BFD88EF81866}" srcOrd="2" destOrd="0" presId="urn:microsoft.com/office/officeart/2005/8/layout/cycle2"/>
    <dgm:cxn modelId="{93F9AA92-4C16-418C-8589-E0F6C74B50AB}" type="presParOf" srcId="{509A4762-F0C8-489D-B8B4-F63E9B5F8AD4}" destId="{2F7E286C-88F7-4F39-980E-0ED5477FA785}" srcOrd="3" destOrd="0" presId="urn:microsoft.com/office/officeart/2005/8/layout/cycle2"/>
    <dgm:cxn modelId="{A0F0A9D4-891C-4E99-B79F-0B4AA3231F5E}" type="presParOf" srcId="{2F7E286C-88F7-4F39-980E-0ED5477FA785}" destId="{3AB942E0-A2AE-426D-8D61-DD5A2DEFB1FD}" srcOrd="0" destOrd="0" presId="urn:microsoft.com/office/officeart/2005/8/layout/cycle2"/>
    <dgm:cxn modelId="{7FE9DEDB-C065-493D-AB26-0D4A260A47DD}" type="presParOf" srcId="{509A4762-F0C8-489D-B8B4-F63E9B5F8AD4}" destId="{9D4119AB-6457-489A-B904-C363AF5BFE7E}" srcOrd="4" destOrd="0" presId="urn:microsoft.com/office/officeart/2005/8/layout/cycle2"/>
    <dgm:cxn modelId="{25A3315D-4FD7-4E08-994C-1F3583693C8D}" type="presParOf" srcId="{509A4762-F0C8-489D-B8B4-F63E9B5F8AD4}" destId="{65591271-145C-4F83-A262-C0DF6D1AA362}" srcOrd="5" destOrd="0" presId="urn:microsoft.com/office/officeart/2005/8/layout/cycle2"/>
    <dgm:cxn modelId="{0D3D3BA6-CA35-4F79-A00F-3E70F27376C3}" type="presParOf" srcId="{65591271-145C-4F83-A262-C0DF6D1AA362}" destId="{A66C84D7-1AD7-45BC-8793-E10AE32AF68B}" srcOrd="0" destOrd="0" presId="urn:microsoft.com/office/officeart/2005/8/layout/cycle2"/>
    <dgm:cxn modelId="{95C1EE65-DFCC-4E82-BE22-250D7A6AE149}" type="presParOf" srcId="{509A4762-F0C8-489D-B8B4-F63E9B5F8AD4}" destId="{089A1C4A-C7F1-4595-8BD4-F03DCA31B582}" srcOrd="6" destOrd="0" presId="urn:microsoft.com/office/officeart/2005/8/layout/cycle2"/>
    <dgm:cxn modelId="{D2DB1018-0A79-4DCF-941D-2079871B78C9}" type="presParOf" srcId="{509A4762-F0C8-489D-B8B4-F63E9B5F8AD4}" destId="{8D6705D3-8DD4-4525-8930-D31E1C5A42ED}" srcOrd="7" destOrd="0" presId="urn:microsoft.com/office/officeart/2005/8/layout/cycle2"/>
    <dgm:cxn modelId="{E71D64A1-84FD-4334-9B5E-D6EDA971CB61}" type="presParOf" srcId="{8D6705D3-8DD4-4525-8930-D31E1C5A42ED}" destId="{643648D4-B96F-4C5E-B399-41EC6B230A2D}" srcOrd="0" destOrd="0" presId="urn:microsoft.com/office/officeart/2005/8/layout/cycle2"/>
    <dgm:cxn modelId="{A904BFE7-3676-4375-B12C-9EE89FF1ED4F}" type="presParOf" srcId="{509A4762-F0C8-489D-B8B4-F63E9B5F8AD4}" destId="{4EB28A5F-0EF9-4A49-A7BA-7AC56BCD824C}" srcOrd="8" destOrd="0" presId="urn:microsoft.com/office/officeart/2005/8/layout/cycle2"/>
    <dgm:cxn modelId="{DF5C8D83-52D8-48F5-B2AE-694AD8E1C1FF}" type="presParOf" srcId="{509A4762-F0C8-489D-B8B4-F63E9B5F8AD4}" destId="{876656F7-C27D-4F40-AD8F-BC2DB076C93C}" srcOrd="9" destOrd="0" presId="urn:microsoft.com/office/officeart/2005/8/layout/cycle2"/>
    <dgm:cxn modelId="{1C07F8D0-4143-493E-898E-13C5AE457A3E}" type="presParOf" srcId="{876656F7-C27D-4F40-AD8F-BC2DB076C93C}" destId="{4E204CD8-DC5C-4C79-B5D4-39F544DA2C1E}" srcOrd="0" destOrd="0" presId="urn:microsoft.com/office/officeart/2005/8/layout/cycle2"/>
    <dgm:cxn modelId="{962C26F2-1560-491F-91F6-C0632025CE2C}" type="presParOf" srcId="{509A4762-F0C8-489D-B8B4-F63E9B5F8AD4}" destId="{B8C6BE87-106E-49D2-B855-383687FAC941}" srcOrd="10" destOrd="0" presId="urn:microsoft.com/office/officeart/2005/8/layout/cycle2"/>
    <dgm:cxn modelId="{064CFE69-C591-4BC6-B6E7-C2D126A538A4}" type="presParOf" srcId="{509A4762-F0C8-489D-B8B4-F63E9B5F8AD4}" destId="{C0F5A152-ECCD-42BB-8729-B29CCF310C89}" srcOrd="11" destOrd="0" presId="urn:microsoft.com/office/officeart/2005/8/layout/cycle2"/>
    <dgm:cxn modelId="{A23AF8B4-D43E-4E89-B0E4-48AE13D9DA5E}" type="presParOf" srcId="{C0F5A152-ECCD-42BB-8729-B29CCF310C89}" destId="{D4E16BE4-1846-470B-B320-C883F042FA53}" srcOrd="0" destOrd="0" presId="urn:microsoft.com/office/officeart/2005/8/layout/cycle2"/>
    <dgm:cxn modelId="{33086D75-121C-43EA-985A-153373DF27D9}" type="presParOf" srcId="{509A4762-F0C8-489D-B8B4-F63E9B5F8AD4}" destId="{8333F991-913D-4DFA-88DA-13411BC04971}" srcOrd="12" destOrd="0" presId="urn:microsoft.com/office/officeart/2005/8/layout/cycle2"/>
    <dgm:cxn modelId="{13949AA5-79BF-4AB2-BEF6-3FD3107DFD59}" type="presParOf" srcId="{509A4762-F0C8-489D-B8B4-F63E9B5F8AD4}" destId="{44DA6150-599B-46C2-86BA-4EF387A78272}" srcOrd="13" destOrd="0" presId="urn:microsoft.com/office/officeart/2005/8/layout/cycle2"/>
    <dgm:cxn modelId="{1892E581-2912-4ABE-9806-C1938A764D23}" type="presParOf" srcId="{44DA6150-599B-46C2-86BA-4EF387A78272}" destId="{EA72242D-64C9-43B1-860B-27CD7F38104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7E113E4-A5B7-45B2-A118-66C48EEBF78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8E06E85-E92A-49F9-8F18-3084933EFFE5}">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14932C12-4F47-4DC2-9F86-6D116395A9A2}" type="parTrans" cxnId="{2072CF5B-4F60-4935-BF65-BEAAB383F52E}">
      <dgm:prSet/>
      <dgm:spPr/>
      <dgm:t>
        <a:bodyPr/>
        <a:lstStyle/>
        <a:p>
          <a:endParaRPr lang="en-NZ"/>
        </a:p>
      </dgm:t>
    </dgm:pt>
    <dgm:pt modelId="{F15D6A77-29AA-4BE0-8783-00726BC18A7D}" type="sibTrans" cxnId="{2072CF5B-4F60-4935-BF65-BEAAB383F52E}">
      <dgm:prSet/>
      <dgm:spPr/>
      <dgm:t>
        <a:bodyPr/>
        <a:lstStyle/>
        <a:p>
          <a:endParaRPr lang="en-NZ"/>
        </a:p>
      </dgm:t>
    </dgm:pt>
    <dgm:pt modelId="{474805BA-1292-4C52-8C69-8AA5B4836A10}">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329427A-7242-4E20-A756-66FFE97BDD69}" type="parTrans" cxnId="{C52D46CA-C218-481F-B03C-17DC3B7CEA73}">
      <dgm:prSet/>
      <dgm:spPr/>
      <dgm:t>
        <a:bodyPr/>
        <a:lstStyle/>
        <a:p>
          <a:endParaRPr lang="en-NZ"/>
        </a:p>
      </dgm:t>
    </dgm:pt>
    <dgm:pt modelId="{B9834100-67D3-4593-A218-B88DAA35DC57}" type="sibTrans" cxnId="{C52D46CA-C218-481F-B03C-17DC3B7CEA73}">
      <dgm:prSet/>
      <dgm:spPr/>
      <dgm:t>
        <a:bodyPr/>
        <a:lstStyle/>
        <a:p>
          <a:endParaRPr lang="en-NZ"/>
        </a:p>
      </dgm:t>
    </dgm:pt>
    <dgm:pt modelId="{1BB7D2C3-83BF-49D6-B8A2-9C16F9C3E044}">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338FECD-AA72-4970-B4A1-D4892D098A24}" type="parTrans" cxnId="{88C0FD52-F764-4BF6-81A4-51D28EE6FE54}">
      <dgm:prSet/>
      <dgm:spPr/>
      <dgm:t>
        <a:bodyPr/>
        <a:lstStyle/>
        <a:p>
          <a:endParaRPr lang="en-NZ"/>
        </a:p>
      </dgm:t>
    </dgm:pt>
    <dgm:pt modelId="{431EFDE5-19C5-4D5A-80A7-19CA4942E319}" type="sibTrans" cxnId="{88C0FD52-F764-4BF6-81A4-51D28EE6FE54}">
      <dgm:prSet/>
      <dgm:spPr/>
      <dgm:t>
        <a:bodyPr/>
        <a:lstStyle/>
        <a:p>
          <a:endParaRPr lang="en-NZ"/>
        </a:p>
      </dgm:t>
    </dgm:pt>
    <dgm:pt modelId="{08607501-0918-42E1-A25C-858A125F1423}">
      <dgm:prSet phldrT="[Text]" custT="1"/>
      <dgm:spPr>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D5D7D23-4B53-4D96-AF25-EE1BAFBD9CFF}" type="parTrans" cxnId="{E8E2D8C6-03E2-4C1A-BE93-CC2E0A940C5E}">
      <dgm:prSet/>
      <dgm:spPr/>
      <dgm:t>
        <a:bodyPr/>
        <a:lstStyle/>
        <a:p>
          <a:endParaRPr lang="en-NZ"/>
        </a:p>
      </dgm:t>
    </dgm:pt>
    <dgm:pt modelId="{A069E8B1-3B3F-4F6B-B372-34B79A21F0B6}" type="sibTrans" cxnId="{E8E2D8C6-03E2-4C1A-BE93-CC2E0A940C5E}">
      <dgm:prSet/>
      <dgm:spPr/>
      <dgm:t>
        <a:bodyPr/>
        <a:lstStyle/>
        <a:p>
          <a:endParaRPr lang="en-NZ"/>
        </a:p>
      </dgm:t>
    </dgm:pt>
    <dgm:pt modelId="{758AC261-FA90-4CD6-A9A0-10C0BF9668A6}">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D80E9A5A-C2C6-4F68-8505-DB69A5B9C33F}" type="parTrans" cxnId="{E4E9503C-9F27-47F7-BE81-8BAA2503C624}">
      <dgm:prSet/>
      <dgm:spPr/>
      <dgm:t>
        <a:bodyPr/>
        <a:lstStyle/>
        <a:p>
          <a:endParaRPr lang="en-NZ"/>
        </a:p>
      </dgm:t>
    </dgm:pt>
    <dgm:pt modelId="{8C5FD455-D8AB-40AE-970F-D27296FB910C}" type="sibTrans" cxnId="{E4E9503C-9F27-47F7-BE81-8BAA2503C624}">
      <dgm:prSet/>
      <dgm:spPr/>
      <dgm:t>
        <a:bodyPr/>
        <a:lstStyle/>
        <a:p>
          <a:endParaRPr lang="en-NZ"/>
        </a:p>
      </dgm:t>
    </dgm:pt>
    <dgm:pt modelId="{8B973B50-467D-4F93-966B-F57853E8001C}">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75AEB67-1EF1-43F7-9287-E8417A5F2DEE}" type="parTrans" cxnId="{85C2282B-41FE-4620-8574-EEF158200A49}">
      <dgm:prSet/>
      <dgm:spPr/>
      <dgm:t>
        <a:bodyPr/>
        <a:lstStyle/>
        <a:p>
          <a:endParaRPr lang="en-NZ"/>
        </a:p>
      </dgm:t>
    </dgm:pt>
    <dgm:pt modelId="{715F2607-E128-41D5-A700-053AF088819A}" type="sibTrans" cxnId="{85C2282B-41FE-4620-8574-EEF158200A49}">
      <dgm:prSet/>
      <dgm:spPr/>
      <dgm:t>
        <a:bodyPr/>
        <a:lstStyle/>
        <a:p>
          <a:endParaRPr lang="en-NZ"/>
        </a:p>
      </dgm:t>
    </dgm:pt>
    <dgm:pt modelId="{126F4339-9515-4BA9-BAFF-43321B844F7E}">
      <dgm:prSet phldrT="[Text]" custT="1"/>
      <dgm:spPr>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4B504E30-A7AF-4A62-B9E6-BABC492C4026}" type="parTrans" cxnId="{23097257-A516-45BC-B3D7-2571AE47C50C}">
      <dgm:prSet/>
      <dgm:spPr/>
      <dgm:t>
        <a:bodyPr/>
        <a:lstStyle/>
        <a:p>
          <a:endParaRPr lang="en-NZ"/>
        </a:p>
      </dgm:t>
    </dgm:pt>
    <dgm:pt modelId="{B8369F41-A2E1-43D9-A682-DAB56CDE0952}" type="sibTrans" cxnId="{23097257-A516-45BC-B3D7-2571AE47C50C}">
      <dgm:prSet/>
      <dgm:spPr/>
      <dgm:t>
        <a:bodyPr/>
        <a:lstStyle/>
        <a:p>
          <a:endParaRPr lang="en-NZ"/>
        </a:p>
      </dgm:t>
    </dgm:pt>
    <dgm:pt modelId="{509A4762-F0C8-489D-B8B4-F63E9B5F8AD4}" type="pres">
      <dgm:prSet presAssocID="{77E113E4-A5B7-45B2-A118-66C48EEBF78F}" presName="cycle" presStyleCnt="0">
        <dgm:presLayoutVars>
          <dgm:dir/>
          <dgm:resizeHandles val="exact"/>
        </dgm:presLayoutVars>
      </dgm:prSet>
      <dgm:spPr/>
    </dgm:pt>
    <dgm:pt modelId="{7660B939-746E-4656-9697-2CB082612968}" type="pres">
      <dgm:prSet presAssocID="{E8E06E85-E92A-49F9-8F18-3084933EFFE5}" presName="node" presStyleLbl="node1" presStyleIdx="0" presStyleCnt="7">
        <dgm:presLayoutVars>
          <dgm:bulletEnabled val="1"/>
        </dgm:presLayoutVars>
      </dgm:prSet>
      <dgm:spPr>
        <a:xfrm>
          <a:off x="4074804" y="1027"/>
          <a:ext cx="1277331" cy="1277331"/>
        </a:xfrm>
        <a:prstGeom prst="ellipse">
          <a:avLst/>
        </a:prstGeom>
      </dgm:spPr>
    </dgm:pt>
    <dgm:pt modelId="{8E4CFAA4-340A-43FB-9A6E-56B704ED1CB6}" type="pres">
      <dgm:prSet presAssocID="{F15D6A77-29AA-4BE0-8783-00726BC18A7D}" presName="sibTrans" presStyleLbl="sibTrans2D1" presStyleIdx="0" presStyleCnt="7"/>
      <dgm:spPr/>
    </dgm:pt>
    <dgm:pt modelId="{BFD7113E-66B3-499C-A5E5-35AF714A1EE1}" type="pres">
      <dgm:prSet presAssocID="{F15D6A77-29AA-4BE0-8783-00726BC18A7D}" presName="connectorText" presStyleLbl="sibTrans2D1" presStyleIdx="0" presStyleCnt="7"/>
      <dgm:spPr/>
    </dgm:pt>
    <dgm:pt modelId="{0EAA7FE6-9173-4D5D-A276-BFD88EF81866}" type="pres">
      <dgm:prSet presAssocID="{474805BA-1292-4C52-8C69-8AA5B4836A10}" presName="node" presStyleLbl="node1" presStyleIdx="1" presStyleCnt="7">
        <dgm:presLayoutVars>
          <dgm:bulletEnabled val="1"/>
        </dgm:presLayoutVars>
      </dgm:prSet>
      <dgm:spPr>
        <a:xfrm>
          <a:off x="5805005" y="834248"/>
          <a:ext cx="1277331" cy="1277331"/>
        </a:xfrm>
        <a:prstGeom prst="ellipse">
          <a:avLst/>
        </a:prstGeom>
      </dgm:spPr>
    </dgm:pt>
    <dgm:pt modelId="{2F7E286C-88F7-4F39-980E-0ED5477FA785}" type="pres">
      <dgm:prSet presAssocID="{B9834100-67D3-4593-A218-B88DAA35DC57}" presName="sibTrans" presStyleLbl="sibTrans2D1" presStyleIdx="1" presStyleCnt="7"/>
      <dgm:spPr/>
    </dgm:pt>
    <dgm:pt modelId="{3AB942E0-A2AE-426D-8D61-DD5A2DEFB1FD}" type="pres">
      <dgm:prSet presAssocID="{B9834100-67D3-4593-A218-B88DAA35DC57}" presName="connectorText" presStyleLbl="sibTrans2D1" presStyleIdx="1" presStyleCnt="7"/>
      <dgm:spPr/>
    </dgm:pt>
    <dgm:pt modelId="{9D4119AB-6457-489A-B904-C363AF5BFE7E}" type="pres">
      <dgm:prSet presAssocID="{1BB7D2C3-83BF-49D6-B8A2-9C16F9C3E044}" presName="node" presStyleLbl="node1" presStyleIdx="2" presStyleCnt="7">
        <dgm:presLayoutVars>
          <dgm:bulletEnabled val="1"/>
        </dgm:presLayoutVars>
      </dgm:prSet>
      <dgm:spPr>
        <a:xfrm>
          <a:off x="6232329" y="2706479"/>
          <a:ext cx="1277331" cy="1277331"/>
        </a:xfrm>
        <a:prstGeom prst="ellipse">
          <a:avLst/>
        </a:prstGeom>
      </dgm:spPr>
    </dgm:pt>
    <dgm:pt modelId="{65591271-145C-4F83-A262-C0DF6D1AA362}" type="pres">
      <dgm:prSet presAssocID="{431EFDE5-19C5-4D5A-80A7-19CA4942E319}" presName="sibTrans" presStyleLbl="sibTrans2D1" presStyleIdx="2" presStyleCnt="7"/>
      <dgm:spPr/>
    </dgm:pt>
    <dgm:pt modelId="{A66C84D7-1AD7-45BC-8793-E10AE32AF68B}" type="pres">
      <dgm:prSet presAssocID="{431EFDE5-19C5-4D5A-80A7-19CA4942E319}" presName="connectorText" presStyleLbl="sibTrans2D1" presStyleIdx="2" presStyleCnt="7"/>
      <dgm:spPr/>
    </dgm:pt>
    <dgm:pt modelId="{089A1C4A-C7F1-4595-8BD4-F03DCA31B582}" type="pres">
      <dgm:prSet presAssocID="{08607501-0918-42E1-A25C-858A125F1423}" presName="node" presStyleLbl="node1" presStyleIdx="3" presStyleCnt="7">
        <dgm:presLayoutVars>
          <dgm:bulletEnabled val="1"/>
        </dgm:presLayoutVars>
      </dgm:prSet>
      <dgm:spPr>
        <a:xfrm>
          <a:off x="5034993" y="4207891"/>
          <a:ext cx="1277331" cy="1277331"/>
        </a:xfrm>
        <a:prstGeom prst="ellipse">
          <a:avLst/>
        </a:prstGeom>
      </dgm:spPr>
    </dgm:pt>
    <dgm:pt modelId="{8D6705D3-8DD4-4525-8930-D31E1C5A42ED}" type="pres">
      <dgm:prSet presAssocID="{A069E8B1-3B3F-4F6B-B372-34B79A21F0B6}" presName="sibTrans" presStyleLbl="sibTrans2D1" presStyleIdx="3" presStyleCnt="7"/>
      <dgm:spPr/>
    </dgm:pt>
    <dgm:pt modelId="{643648D4-B96F-4C5E-B399-41EC6B230A2D}" type="pres">
      <dgm:prSet presAssocID="{A069E8B1-3B3F-4F6B-B372-34B79A21F0B6}" presName="connectorText" presStyleLbl="sibTrans2D1" presStyleIdx="3" presStyleCnt="7"/>
      <dgm:spPr/>
    </dgm:pt>
    <dgm:pt modelId="{4EB28A5F-0EF9-4A49-A7BA-7AC56BCD824C}" type="pres">
      <dgm:prSet presAssocID="{758AC261-FA90-4CD6-A9A0-10C0BF9668A6}" presName="node" presStyleLbl="node1" presStyleIdx="4" presStyleCnt="7">
        <dgm:presLayoutVars>
          <dgm:bulletEnabled val="1"/>
        </dgm:presLayoutVars>
      </dgm:prSet>
      <dgm:spPr>
        <a:xfrm>
          <a:off x="2484349" y="4156389"/>
          <a:ext cx="1262062" cy="1262062"/>
        </a:xfrm>
        <a:prstGeom prst="ellipse">
          <a:avLst/>
        </a:prstGeom>
      </dgm:spPr>
    </dgm:pt>
    <dgm:pt modelId="{876656F7-C27D-4F40-AD8F-BC2DB076C93C}" type="pres">
      <dgm:prSet presAssocID="{8C5FD455-D8AB-40AE-970F-D27296FB910C}" presName="sibTrans" presStyleLbl="sibTrans2D1" presStyleIdx="4" presStyleCnt="7"/>
      <dgm:spPr/>
    </dgm:pt>
    <dgm:pt modelId="{4E204CD8-DC5C-4C79-B5D4-39F544DA2C1E}" type="pres">
      <dgm:prSet presAssocID="{8C5FD455-D8AB-40AE-970F-D27296FB910C}" presName="connectorText" presStyleLbl="sibTrans2D1" presStyleIdx="4" presStyleCnt="7"/>
      <dgm:spPr/>
    </dgm:pt>
    <dgm:pt modelId="{B8C6BE87-106E-49D2-B855-383687FAC941}" type="pres">
      <dgm:prSet presAssocID="{8B973B50-467D-4F93-966B-F57853E8001C}" presName="node" presStyleLbl="node1" presStyleIdx="5" presStyleCnt="7">
        <dgm:presLayoutVars>
          <dgm:bulletEnabled val="1"/>
        </dgm:presLayoutVars>
      </dgm:prSet>
      <dgm:spPr>
        <a:xfrm>
          <a:off x="1301440" y="2673067"/>
          <a:ext cx="1262062" cy="1262062"/>
        </a:xfrm>
        <a:prstGeom prst="ellipse">
          <a:avLst/>
        </a:prstGeom>
      </dgm:spPr>
    </dgm:pt>
    <dgm:pt modelId="{C0F5A152-ECCD-42BB-8729-B29CCF310C89}" type="pres">
      <dgm:prSet presAssocID="{715F2607-E128-41D5-A700-053AF088819A}" presName="sibTrans" presStyleLbl="sibTrans2D1" presStyleIdx="5" presStyleCnt="7"/>
      <dgm:spPr/>
    </dgm:pt>
    <dgm:pt modelId="{D4E16BE4-1846-470B-B320-C883F042FA53}" type="pres">
      <dgm:prSet presAssocID="{715F2607-E128-41D5-A700-053AF088819A}" presName="connectorText" presStyleLbl="sibTrans2D1" presStyleIdx="5" presStyleCnt="7"/>
      <dgm:spPr/>
    </dgm:pt>
    <dgm:pt modelId="{8333F991-913D-4DFA-88DA-13411BC04971}" type="pres">
      <dgm:prSet presAssocID="{126F4339-9515-4BA9-BAFF-43321B844F7E}" presName="node" presStyleLbl="node1" presStyleIdx="6" presStyleCnt="7">
        <dgm:presLayoutVars>
          <dgm:bulletEnabled val="1"/>
        </dgm:presLayoutVars>
      </dgm:prSet>
      <dgm:spPr>
        <a:xfrm>
          <a:off x="1723615" y="823396"/>
          <a:ext cx="1262062" cy="1262062"/>
        </a:xfrm>
        <a:prstGeom prst="ellipse">
          <a:avLst/>
        </a:prstGeom>
      </dgm:spPr>
    </dgm:pt>
    <dgm:pt modelId="{44DA6150-599B-46C2-86BA-4EF387A78272}" type="pres">
      <dgm:prSet presAssocID="{B8369F41-A2E1-43D9-A682-DAB56CDE0952}" presName="sibTrans" presStyleLbl="sibTrans2D1" presStyleIdx="6" presStyleCnt="7"/>
      <dgm:spPr/>
    </dgm:pt>
    <dgm:pt modelId="{EA72242D-64C9-43B1-860B-27CD7F381043}" type="pres">
      <dgm:prSet presAssocID="{B8369F41-A2E1-43D9-A682-DAB56CDE0952}" presName="connectorText" presStyleLbl="sibTrans2D1" presStyleIdx="6" presStyleCnt="7"/>
      <dgm:spPr/>
    </dgm:pt>
  </dgm:ptLst>
  <dgm:cxnLst>
    <dgm:cxn modelId="{F1FF0510-199A-4B4C-81F6-FCDEABC0AE42}" type="presOf" srcId="{B9834100-67D3-4593-A218-B88DAA35DC57}" destId="{2F7E286C-88F7-4F39-980E-0ED5477FA785}" srcOrd="0" destOrd="0" presId="urn:microsoft.com/office/officeart/2005/8/layout/cycle2"/>
    <dgm:cxn modelId="{1DE94E1D-6409-46DF-B98F-851C0C3FD5C9}" type="presOf" srcId="{8B973B50-467D-4F93-966B-F57853E8001C}" destId="{B8C6BE87-106E-49D2-B855-383687FAC941}" srcOrd="0" destOrd="0" presId="urn:microsoft.com/office/officeart/2005/8/layout/cycle2"/>
    <dgm:cxn modelId="{F0209725-763E-4270-82A1-7070986E73EB}" type="presOf" srcId="{1BB7D2C3-83BF-49D6-B8A2-9C16F9C3E044}" destId="{9D4119AB-6457-489A-B904-C363AF5BFE7E}" srcOrd="0" destOrd="0" presId="urn:microsoft.com/office/officeart/2005/8/layout/cycle2"/>
    <dgm:cxn modelId="{85C2282B-41FE-4620-8574-EEF158200A49}" srcId="{77E113E4-A5B7-45B2-A118-66C48EEBF78F}" destId="{8B973B50-467D-4F93-966B-F57853E8001C}" srcOrd="5" destOrd="0" parTransId="{B75AEB67-1EF1-43F7-9287-E8417A5F2DEE}" sibTransId="{715F2607-E128-41D5-A700-053AF088819A}"/>
    <dgm:cxn modelId="{EAE22632-18A4-4988-9DB1-8323B4712F81}" type="presOf" srcId="{431EFDE5-19C5-4D5A-80A7-19CA4942E319}" destId="{65591271-145C-4F83-A262-C0DF6D1AA362}" srcOrd="0" destOrd="0" presId="urn:microsoft.com/office/officeart/2005/8/layout/cycle2"/>
    <dgm:cxn modelId="{D4740336-8D02-4C5C-8229-2950DF23CFAA}" type="presOf" srcId="{F15D6A77-29AA-4BE0-8783-00726BC18A7D}" destId="{BFD7113E-66B3-499C-A5E5-35AF714A1EE1}" srcOrd="1" destOrd="0" presId="urn:microsoft.com/office/officeart/2005/8/layout/cycle2"/>
    <dgm:cxn modelId="{E4E9503C-9F27-47F7-BE81-8BAA2503C624}" srcId="{77E113E4-A5B7-45B2-A118-66C48EEBF78F}" destId="{758AC261-FA90-4CD6-A9A0-10C0BF9668A6}" srcOrd="4" destOrd="0" parTransId="{D80E9A5A-C2C6-4F68-8505-DB69A5B9C33F}" sibTransId="{8C5FD455-D8AB-40AE-970F-D27296FB910C}"/>
    <dgm:cxn modelId="{0FABD03F-2DB7-4987-9014-DD7937F63C98}" type="presOf" srcId="{B8369F41-A2E1-43D9-A682-DAB56CDE0952}" destId="{EA72242D-64C9-43B1-860B-27CD7F381043}" srcOrd="1" destOrd="0" presId="urn:microsoft.com/office/officeart/2005/8/layout/cycle2"/>
    <dgm:cxn modelId="{2072CF5B-4F60-4935-BF65-BEAAB383F52E}" srcId="{77E113E4-A5B7-45B2-A118-66C48EEBF78F}" destId="{E8E06E85-E92A-49F9-8F18-3084933EFFE5}" srcOrd="0" destOrd="0" parTransId="{14932C12-4F47-4DC2-9F86-6D116395A9A2}" sibTransId="{F15D6A77-29AA-4BE0-8783-00726BC18A7D}"/>
    <dgm:cxn modelId="{183F8D5D-3329-4BBC-A76B-6E2824B4A376}" type="presOf" srcId="{A069E8B1-3B3F-4F6B-B372-34B79A21F0B6}" destId="{643648D4-B96F-4C5E-B399-41EC6B230A2D}" srcOrd="1" destOrd="0" presId="urn:microsoft.com/office/officeart/2005/8/layout/cycle2"/>
    <dgm:cxn modelId="{07B88B48-D208-4DBF-8942-CC2584011B4B}" type="presOf" srcId="{431EFDE5-19C5-4D5A-80A7-19CA4942E319}" destId="{A66C84D7-1AD7-45BC-8793-E10AE32AF68B}" srcOrd="1" destOrd="0" presId="urn:microsoft.com/office/officeart/2005/8/layout/cycle2"/>
    <dgm:cxn modelId="{EE5EA96B-5554-4809-A991-E866E25615FB}" type="presOf" srcId="{126F4339-9515-4BA9-BAFF-43321B844F7E}" destId="{8333F991-913D-4DFA-88DA-13411BC04971}" srcOrd="0" destOrd="0" presId="urn:microsoft.com/office/officeart/2005/8/layout/cycle2"/>
    <dgm:cxn modelId="{88C0FD52-F764-4BF6-81A4-51D28EE6FE54}" srcId="{77E113E4-A5B7-45B2-A118-66C48EEBF78F}" destId="{1BB7D2C3-83BF-49D6-B8A2-9C16F9C3E044}" srcOrd="2" destOrd="0" parTransId="{F338FECD-AA72-4970-B4A1-D4892D098A24}" sibTransId="{431EFDE5-19C5-4D5A-80A7-19CA4942E319}"/>
    <dgm:cxn modelId="{23097257-A516-45BC-B3D7-2571AE47C50C}" srcId="{77E113E4-A5B7-45B2-A118-66C48EEBF78F}" destId="{126F4339-9515-4BA9-BAFF-43321B844F7E}" srcOrd="6" destOrd="0" parTransId="{4B504E30-A7AF-4A62-B9E6-BABC492C4026}" sibTransId="{B8369F41-A2E1-43D9-A682-DAB56CDE0952}"/>
    <dgm:cxn modelId="{11037282-85BD-476F-9D9A-5DA322706546}" type="presOf" srcId="{F15D6A77-29AA-4BE0-8783-00726BC18A7D}" destId="{8E4CFAA4-340A-43FB-9A6E-56B704ED1CB6}" srcOrd="0" destOrd="0" presId="urn:microsoft.com/office/officeart/2005/8/layout/cycle2"/>
    <dgm:cxn modelId="{E5DF5784-9668-490F-A5DA-F5EF3293B94E}" type="presOf" srcId="{8C5FD455-D8AB-40AE-970F-D27296FB910C}" destId="{4E204CD8-DC5C-4C79-B5D4-39F544DA2C1E}" srcOrd="1" destOrd="0" presId="urn:microsoft.com/office/officeart/2005/8/layout/cycle2"/>
    <dgm:cxn modelId="{49FC868A-55B6-4A85-9555-C57F599D8F53}" type="presOf" srcId="{715F2607-E128-41D5-A700-053AF088819A}" destId="{D4E16BE4-1846-470B-B320-C883F042FA53}" srcOrd="1" destOrd="0" presId="urn:microsoft.com/office/officeart/2005/8/layout/cycle2"/>
    <dgm:cxn modelId="{3D6CD29B-6C2F-45C0-96F5-C250F73CF5BC}" type="presOf" srcId="{758AC261-FA90-4CD6-A9A0-10C0BF9668A6}" destId="{4EB28A5F-0EF9-4A49-A7BA-7AC56BCD824C}" srcOrd="0" destOrd="0" presId="urn:microsoft.com/office/officeart/2005/8/layout/cycle2"/>
    <dgm:cxn modelId="{A89B889E-F337-49B2-AC5E-AB97E745B629}" type="presOf" srcId="{8C5FD455-D8AB-40AE-970F-D27296FB910C}" destId="{876656F7-C27D-4F40-AD8F-BC2DB076C93C}" srcOrd="0" destOrd="0" presId="urn:microsoft.com/office/officeart/2005/8/layout/cycle2"/>
    <dgm:cxn modelId="{4B867BAA-B0DB-44FC-8F59-1CE7BC7AF245}" type="presOf" srcId="{E8E06E85-E92A-49F9-8F18-3084933EFFE5}" destId="{7660B939-746E-4656-9697-2CB082612968}" srcOrd="0" destOrd="0" presId="urn:microsoft.com/office/officeart/2005/8/layout/cycle2"/>
    <dgm:cxn modelId="{2835A0AF-2E9C-4954-99FB-E650E8F0862F}" type="presOf" srcId="{715F2607-E128-41D5-A700-053AF088819A}" destId="{C0F5A152-ECCD-42BB-8729-B29CCF310C89}" srcOrd="0" destOrd="0" presId="urn:microsoft.com/office/officeart/2005/8/layout/cycle2"/>
    <dgm:cxn modelId="{55A211C5-60EE-48A7-961D-B80CE183768A}" type="presOf" srcId="{474805BA-1292-4C52-8C69-8AA5B4836A10}" destId="{0EAA7FE6-9173-4D5D-A276-BFD88EF81866}" srcOrd="0" destOrd="0" presId="urn:microsoft.com/office/officeart/2005/8/layout/cycle2"/>
    <dgm:cxn modelId="{E8E2D8C6-03E2-4C1A-BE93-CC2E0A940C5E}" srcId="{77E113E4-A5B7-45B2-A118-66C48EEBF78F}" destId="{08607501-0918-42E1-A25C-858A125F1423}" srcOrd="3" destOrd="0" parTransId="{FD5D7D23-4B53-4D96-AF25-EE1BAFBD9CFF}" sibTransId="{A069E8B1-3B3F-4F6B-B372-34B79A21F0B6}"/>
    <dgm:cxn modelId="{C52D46CA-C218-481F-B03C-17DC3B7CEA73}" srcId="{77E113E4-A5B7-45B2-A118-66C48EEBF78F}" destId="{474805BA-1292-4C52-8C69-8AA5B4836A10}" srcOrd="1" destOrd="0" parTransId="{B329427A-7242-4E20-A756-66FFE97BDD69}" sibTransId="{B9834100-67D3-4593-A218-B88DAA35DC57}"/>
    <dgm:cxn modelId="{0D995AD7-8E9B-43F1-AAE2-A0435535F49C}" type="presOf" srcId="{B8369F41-A2E1-43D9-A682-DAB56CDE0952}" destId="{44DA6150-599B-46C2-86BA-4EF387A78272}" srcOrd="0" destOrd="0" presId="urn:microsoft.com/office/officeart/2005/8/layout/cycle2"/>
    <dgm:cxn modelId="{0A4703DB-63C6-4F8C-AD25-D3B34DE0E033}" type="presOf" srcId="{08607501-0918-42E1-A25C-858A125F1423}" destId="{089A1C4A-C7F1-4595-8BD4-F03DCA31B582}" srcOrd="0" destOrd="0" presId="urn:microsoft.com/office/officeart/2005/8/layout/cycle2"/>
    <dgm:cxn modelId="{242556DF-C79B-4B74-816C-EE4AB877D738}" type="presOf" srcId="{B9834100-67D3-4593-A218-B88DAA35DC57}" destId="{3AB942E0-A2AE-426D-8D61-DD5A2DEFB1FD}" srcOrd="1" destOrd="0" presId="urn:microsoft.com/office/officeart/2005/8/layout/cycle2"/>
    <dgm:cxn modelId="{302CEFEA-5502-46C4-90C1-1F98FDD38A4A}" type="presOf" srcId="{A069E8B1-3B3F-4F6B-B372-34B79A21F0B6}" destId="{8D6705D3-8DD4-4525-8930-D31E1C5A42ED}" srcOrd="0" destOrd="0" presId="urn:microsoft.com/office/officeart/2005/8/layout/cycle2"/>
    <dgm:cxn modelId="{8AA81DF9-3544-40FA-A1DE-F021547C3AC6}" type="presOf" srcId="{77E113E4-A5B7-45B2-A118-66C48EEBF78F}" destId="{509A4762-F0C8-489D-B8B4-F63E9B5F8AD4}" srcOrd="0" destOrd="0" presId="urn:microsoft.com/office/officeart/2005/8/layout/cycle2"/>
    <dgm:cxn modelId="{76B50EF2-CE27-4B40-AC79-A2C059546A6F}" type="presParOf" srcId="{509A4762-F0C8-489D-B8B4-F63E9B5F8AD4}" destId="{7660B939-746E-4656-9697-2CB082612968}" srcOrd="0" destOrd="0" presId="urn:microsoft.com/office/officeart/2005/8/layout/cycle2"/>
    <dgm:cxn modelId="{6E567CF7-CC6E-48BF-A8B9-F616DCB51A6E}" type="presParOf" srcId="{509A4762-F0C8-489D-B8B4-F63E9B5F8AD4}" destId="{8E4CFAA4-340A-43FB-9A6E-56B704ED1CB6}" srcOrd="1" destOrd="0" presId="urn:microsoft.com/office/officeart/2005/8/layout/cycle2"/>
    <dgm:cxn modelId="{8158FCF6-361A-48C1-964A-D97E42489BD4}" type="presParOf" srcId="{8E4CFAA4-340A-43FB-9A6E-56B704ED1CB6}" destId="{BFD7113E-66B3-499C-A5E5-35AF714A1EE1}" srcOrd="0" destOrd="0" presId="urn:microsoft.com/office/officeart/2005/8/layout/cycle2"/>
    <dgm:cxn modelId="{9403E721-3032-497E-967B-DD819424982A}" type="presParOf" srcId="{509A4762-F0C8-489D-B8B4-F63E9B5F8AD4}" destId="{0EAA7FE6-9173-4D5D-A276-BFD88EF81866}" srcOrd="2" destOrd="0" presId="urn:microsoft.com/office/officeart/2005/8/layout/cycle2"/>
    <dgm:cxn modelId="{93F9AA92-4C16-418C-8589-E0F6C74B50AB}" type="presParOf" srcId="{509A4762-F0C8-489D-B8B4-F63E9B5F8AD4}" destId="{2F7E286C-88F7-4F39-980E-0ED5477FA785}" srcOrd="3" destOrd="0" presId="urn:microsoft.com/office/officeart/2005/8/layout/cycle2"/>
    <dgm:cxn modelId="{A0F0A9D4-891C-4E99-B79F-0B4AA3231F5E}" type="presParOf" srcId="{2F7E286C-88F7-4F39-980E-0ED5477FA785}" destId="{3AB942E0-A2AE-426D-8D61-DD5A2DEFB1FD}" srcOrd="0" destOrd="0" presId="urn:microsoft.com/office/officeart/2005/8/layout/cycle2"/>
    <dgm:cxn modelId="{7FE9DEDB-C065-493D-AB26-0D4A260A47DD}" type="presParOf" srcId="{509A4762-F0C8-489D-B8B4-F63E9B5F8AD4}" destId="{9D4119AB-6457-489A-B904-C363AF5BFE7E}" srcOrd="4" destOrd="0" presId="urn:microsoft.com/office/officeart/2005/8/layout/cycle2"/>
    <dgm:cxn modelId="{25A3315D-4FD7-4E08-994C-1F3583693C8D}" type="presParOf" srcId="{509A4762-F0C8-489D-B8B4-F63E9B5F8AD4}" destId="{65591271-145C-4F83-A262-C0DF6D1AA362}" srcOrd="5" destOrd="0" presId="urn:microsoft.com/office/officeart/2005/8/layout/cycle2"/>
    <dgm:cxn modelId="{0D3D3BA6-CA35-4F79-A00F-3E70F27376C3}" type="presParOf" srcId="{65591271-145C-4F83-A262-C0DF6D1AA362}" destId="{A66C84D7-1AD7-45BC-8793-E10AE32AF68B}" srcOrd="0" destOrd="0" presId="urn:microsoft.com/office/officeart/2005/8/layout/cycle2"/>
    <dgm:cxn modelId="{95C1EE65-DFCC-4E82-BE22-250D7A6AE149}" type="presParOf" srcId="{509A4762-F0C8-489D-B8B4-F63E9B5F8AD4}" destId="{089A1C4A-C7F1-4595-8BD4-F03DCA31B582}" srcOrd="6" destOrd="0" presId="urn:microsoft.com/office/officeart/2005/8/layout/cycle2"/>
    <dgm:cxn modelId="{D2DB1018-0A79-4DCF-941D-2079871B78C9}" type="presParOf" srcId="{509A4762-F0C8-489D-B8B4-F63E9B5F8AD4}" destId="{8D6705D3-8DD4-4525-8930-D31E1C5A42ED}" srcOrd="7" destOrd="0" presId="urn:microsoft.com/office/officeart/2005/8/layout/cycle2"/>
    <dgm:cxn modelId="{E71D64A1-84FD-4334-9B5E-D6EDA971CB61}" type="presParOf" srcId="{8D6705D3-8DD4-4525-8930-D31E1C5A42ED}" destId="{643648D4-B96F-4C5E-B399-41EC6B230A2D}" srcOrd="0" destOrd="0" presId="urn:microsoft.com/office/officeart/2005/8/layout/cycle2"/>
    <dgm:cxn modelId="{A904BFE7-3676-4375-B12C-9EE89FF1ED4F}" type="presParOf" srcId="{509A4762-F0C8-489D-B8B4-F63E9B5F8AD4}" destId="{4EB28A5F-0EF9-4A49-A7BA-7AC56BCD824C}" srcOrd="8" destOrd="0" presId="urn:microsoft.com/office/officeart/2005/8/layout/cycle2"/>
    <dgm:cxn modelId="{DF5C8D83-52D8-48F5-B2AE-694AD8E1C1FF}" type="presParOf" srcId="{509A4762-F0C8-489D-B8B4-F63E9B5F8AD4}" destId="{876656F7-C27D-4F40-AD8F-BC2DB076C93C}" srcOrd="9" destOrd="0" presId="urn:microsoft.com/office/officeart/2005/8/layout/cycle2"/>
    <dgm:cxn modelId="{1C07F8D0-4143-493E-898E-13C5AE457A3E}" type="presParOf" srcId="{876656F7-C27D-4F40-AD8F-BC2DB076C93C}" destId="{4E204CD8-DC5C-4C79-B5D4-39F544DA2C1E}" srcOrd="0" destOrd="0" presId="urn:microsoft.com/office/officeart/2005/8/layout/cycle2"/>
    <dgm:cxn modelId="{962C26F2-1560-491F-91F6-C0632025CE2C}" type="presParOf" srcId="{509A4762-F0C8-489D-B8B4-F63E9B5F8AD4}" destId="{B8C6BE87-106E-49D2-B855-383687FAC941}" srcOrd="10" destOrd="0" presId="urn:microsoft.com/office/officeart/2005/8/layout/cycle2"/>
    <dgm:cxn modelId="{064CFE69-C591-4BC6-B6E7-C2D126A538A4}" type="presParOf" srcId="{509A4762-F0C8-489D-B8B4-F63E9B5F8AD4}" destId="{C0F5A152-ECCD-42BB-8729-B29CCF310C89}" srcOrd="11" destOrd="0" presId="urn:microsoft.com/office/officeart/2005/8/layout/cycle2"/>
    <dgm:cxn modelId="{A23AF8B4-D43E-4E89-B0E4-48AE13D9DA5E}" type="presParOf" srcId="{C0F5A152-ECCD-42BB-8729-B29CCF310C89}" destId="{D4E16BE4-1846-470B-B320-C883F042FA53}" srcOrd="0" destOrd="0" presId="urn:microsoft.com/office/officeart/2005/8/layout/cycle2"/>
    <dgm:cxn modelId="{33086D75-121C-43EA-985A-153373DF27D9}" type="presParOf" srcId="{509A4762-F0C8-489D-B8B4-F63E9B5F8AD4}" destId="{8333F991-913D-4DFA-88DA-13411BC04971}" srcOrd="12" destOrd="0" presId="urn:microsoft.com/office/officeart/2005/8/layout/cycle2"/>
    <dgm:cxn modelId="{13949AA5-79BF-4AB2-BEF6-3FD3107DFD59}" type="presParOf" srcId="{509A4762-F0C8-489D-B8B4-F63E9B5F8AD4}" destId="{44DA6150-599B-46C2-86BA-4EF387A78272}" srcOrd="13" destOrd="0" presId="urn:microsoft.com/office/officeart/2005/8/layout/cycle2"/>
    <dgm:cxn modelId="{1892E581-2912-4ABE-9806-C1938A764D23}" type="presParOf" srcId="{44DA6150-599B-46C2-86BA-4EF387A78272}" destId="{EA72242D-64C9-43B1-860B-27CD7F38104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1D64311-88E1-4BC2-982C-9F990390EAC2}" type="doc">
      <dgm:prSet loTypeId="urn:microsoft.com/office/officeart/2005/8/layout/target3" loCatId="list" qsTypeId="urn:microsoft.com/office/officeart/2005/8/quickstyle/simple1" qsCatId="simple" csTypeId="urn:microsoft.com/office/officeart/2005/8/colors/accent3_3" csCatId="accent3" phldr="1"/>
      <dgm:spPr/>
      <dgm:t>
        <a:bodyPr/>
        <a:lstStyle/>
        <a:p>
          <a:endParaRPr lang="en-NZ"/>
        </a:p>
      </dgm:t>
    </dgm:pt>
    <dgm:pt modelId="{093C0A4C-EBF3-4800-87CE-B65BCCE33873}">
      <dgm:prSet phldrT="[Text]"/>
      <dgm:spPr/>
      <dgm:t>
        <a:bodyPr/>
        <a:lstStyle/>
        <a:p>
          <a:pPr>
            <a:buFont typeface="Arial" panose="020B0604020202020204" pitchFamily="34" charset="0"/>
            <a:buChar char="•"/>
          </a:pPr>
          <a:r>
            <a:rPr lang="en-US" dirty="0"/>
            <a:t>You make a non-breaking change to your API</a:t>
          </a:r>
          <a:endParaRPr lang="en-NZ" dirty="0"/>
        </a:p>
      </dgm:t>
    </dgm:pt>
    <dgm:pt modelId="{76B9B6A7-A4DC-4124-BC8C-A08F6B8CD4D8}" type="parTrans" cxnId="{FBDE2360-E0A4-46CD-9684-60D6B626209F}">
      <dgm:prSet/>
      <dgm:spPr/>
      <dgm:t>
        <a:bodyPr/>
        <a:lstStyle/>
        <a:p>
          <a:endParaRPr lang="en-NZ"/>
        </a:p>
      </dgm:t>
    </dgm:pt>
    <dgm:pt modelId="{E9EBDF16-DCA6-45D7-8503-2408E452E6FB}" type="sibTrans" cxnId="{FBDE2360-E0A4-46CD-9684-60D6B626209F}">
      <dgm:prSet/>
      <dgm:spPr/>
      <dgm:t>
        <a:bodyPr/>
        <a:lstStyle/>
        <a:p>
          <a:endParaRPr lang="en-NZ"/>
        </a:p>
      </dgm:t>
    </dgm:pt>
    <dgm:pt modelId="{29E4E5BC-E653-459E-9B36-0BE70F32CDC7}">
      <dgm:prSet/>
      <dgm:spPr/>
      <dgm:t>
        <a:bodyPr/>
        <a:lstStyle/>
        <a:p>
          <a:r>
            <a:rPr lang="en-US" dirty="0"/>
            <a:t>You may want to roll-back your changes</a:t>
          </a:r>
        </a:p>
      </dgm:t>
    </dgm:pt>
    <dgm:pt modelId="{BDC19B09-DD0B-4215-823C-F6BC682B0C60}" type="parTrans" cxnId="{5EC694B0-96F3-4D9E-8020-85AF05DDEEE3}">
      <dgm:prSet/>
      <dgm:spPr/>
      <dgm:t>
        <a:bodyPr/>
        <a:lstStyle/>
        <a:p>
          <a:endParaRPr lang="en-NZ"/>
        </a:p>
      </dgm:t>
    </dgm:pt>
    <dgm:pt modelId="{C4EE2376-EBE7-4EA9-84D2-2CD96EA9530F}" type="sibTrans" cxnId="{5EC694B0-96F3-4D9E-8020-85AF05DDEEE3}">
      <dgm:prSet/>
      <dgm:spPr/>
      <dgm:t>
        <a:bodyPr/>
        <a:lstStyle/>
        <a:p>
          <a:endParaRPr lang="en-NZ"/>
        </a:p>
      </dgm:t>
    </dgm:pt>
    <dgm:pt modelId="{E8E3B152-519F-43DB-A2B7-486F358D0F12}">
      <dgm:prSet/>
      <dgm:spPr/>
      <dgm:t>
        <a:bodyPr/>
        <a:lstStyle/>
        <a:p>
          <a:r>
            <a:rPr lang="en-US"/>
            <a:t>You want to give your developer community details of your changes</a:t>
          </a:r>
          <a:endParaRPr lang="en-US" dirty="0"/>
        </a:p>
      </dgm:t>
    </dgm:pt>
    <dgm:pt modelId="{E342677C-3A6D-4FB6-882B-570B5946DA1D}" type="parTrans" cxnId="{C1F78568-12F2-4413-BE85-CE9E603CBFC7}">
      <dgm:prSet/>
      <dgm:spPr/>
      <dgm:t>
        <a:bodyPr/>
        <a:lstStyle/>
        <a:p>
          <a:endParaRPr lang="en-NZ"/>
        </a:p>
      </dgm:t>
    </dgm:pt>
    <dgm:pt modelId="{09C2E126-966E-4446-AD2B-9C69C71309EF}" type="sibTrans" cxnId="{C1F78568-12F2-4413-BE85-CE9E603CBFC7}">
      <dgm:prSet/>
      <dgm:spPr/>
      <dgm:t>
        <a:bodyPr/>
        <a:lstStyle/>
        <a:p>
          <a:endParaRPr lang="en-NZ"/>
        </a:p>
      </dgm:t>
    </dgm:pt>
    <dgm:pt modelId="{0DF8947B-89A0-4F76-8342-D7E044098E33}" type="pres">
      <dgm:prSet presAssocID="{41D64311-88E1-4BC2-982C-9F990390EAC2}" presName="Name0" presStyleCnt="0">
        <dgm:presLayoutVars>
          <dgm:chMax val="7"/>
          <dgm:dir/>
          <dgm:animLvl val="lvl"/>
          <dgm:resizeHandles val="exact"/>
        </dgm:presLayoutVars>
      </dgm:prSet>
      <dgm:spPr/>
    </dgm:pt>
    <dgm:pt modelId="{B4B9FB43-736A-47B1-A329-4B4FB3C8B910}" type="pres">
      <dgm:prSet presAssocID="{093C0A4C-EBF3-4800-87CE-B65BCCE33873}" presName="circle1" presStyleLbl="node1" presStyleIdx="0" presStyleCnt="3"/>
      <dgm:spPr/>
    </dgm:pt>
    <dgm:pt modelId="{A377479D-9DF6-440A-B1FC-D406F7A4C531}" type="pres">
      <dgm:prSet presAssocID="{093C0A4C-EBF3-4800-87CE-B65BCCE33873}" presName="space" presStyleCnt="0"/>
      <dgm:spPr/>
    </dgm:pt>
    <dgm:pt modelId="{4B0E2640-37FB-47A9-B6BB-C41D1D2CEEC6}" type="pres">
      <dgm:prSet presAssocID="{093C0A4C-EBF3-4800-87CE-B65BCCE33873}" presName="rect1" presStyleLbl="alignAcc1" presStyleIdx="0" presStyleCnt="3"/>
      <dgm:spPr/>
    </dgm:pt>
    <dgm:pt modelId="{5A70CD9C-4C95-4995-99D0-79D614EB2D90}" type="pres">
      <dgm:prSet presAssocID="{29E4E5BC-E653-459E-9B36-0BE70F32CDC7}" presName="vertSpace2" presStyleLbl="node1" presStyleIdx="0" presStyleCnt="3"/>
      <dgm:spPr/>
    </dgm:pt>
    <dgm:pt modelId="{B40BF91E-3F1E-4244-AFCF-AD557AFE74E4}" type="pres">
      <dgm:prSet presAssocID="{29E4E5BC-E653-459E-9B36-0BE70F32CDC7}" presName="circle2" presStyleLbl="node1" presStyleIdx="1" presStyleCnt="3"/>
      <dgm:spPr/>
    </dgm:pt>
    <dgm:pt modelId="{DA67E31D-7754-4507-85DA-47BF32DDBF69}" type="pres">
      <dgm:prSet presAssocID="{29E4E5BC-E653-459E-9B36-0BE70F32CDC7}" presName="rect2" presStyleLbl="alignAcc1" presStyleIdx="1" presStyleCnt="3"/>
      <dgm:spPr/>
    </dgm:pt>
    <dgm:pt modelId="{865830B4-B759-4049-AD81-AB3E48DE7ECA}" type="pres">
      <dgm:prSet presAssocID="{E8E3B152-519F-43DB-A2B7-486F358D0F12}" presName="vertSpace3" presStyleLbl="node1" presStyleIdx="1" presStyleCnt="3"/>
      <dgm:spPr/>
    </dgm:pt>
    <dgm:pt modelId="{995D4857-CC16-4573-932E-88CD7E2CCD70}" type="pres">
      <dgm:prSet presAssocID="{E8E3B152-519F-43DB-A2B7-486F358D0F12}" presName="circle3" presStyleLbl="node1" presStyleIdx="2" presStyleCnt="3"/>
      <dgm:spPr/>
    </dgm:pt>
    <dgm:pt modelId="{768F0724-508A-4A11-880A-D86A0C0C6F71}" type="pres">
      <dgm:prSet presAssocID="{E8E3B152-519F-43DB-A2B7-486F358D0F12}" presName="rect3" presStyleLbl="alignAcc1" presStyleIdx="2" presStyleCnt="3"/>
      <dgm:spPr/>
    </dgm:pt>
    <dgm:pt modelId="{5088CE7E-69BF-4243-BF9B-9E14BBD3210A}" type="pres">
      <dgm:prSet presAssocID="{093C0A4C-EBF3-4800-87CE-B65BCCE33873}" presName="rect1ParTxNoCh" presStyleLbl="alignAcc1" presStyleIdx="2" presStyleCnt="3">
        <dgm:presLayoutVars>
          <dgm:chMax val="1"/>
          <dgm:bulletEnabled val="1"/>
        </dgm:presLayoutVars>
      </dgm:prSet>
      <dgm:spPr/>
    </dgm:pt>
    <dgm:pt modelId="{BFC1F80E-B26C-4408-A244-9EA2820A94E4}" type="pres">
      <dgm:prSet presAssocID="{29E4E5BC-E653-459E-9B36-0BE70F32CDC7}" presName="rect2ParTxNoCh" presStyleLbl="alignAcc1" presStyleIdx="2" presStyleCnt="3">
        <dgm:presLayoutVars>
          <dgm:chMax val="1"/>
          <dgm:bulletEnabled val="1"/>
        </dgm:presLayoutVars>
      </dgm:prSet>
      <dgm:spPr/>
    </dgm:pt>
    <dgm:pt modelId="{2262F3DE-CC1C-427E-B3DB-35E45D852B1C}" type="pres">
      <dgm:prSet presAssocID="{E8E3B152-519F-43DB-A2B7-486F358D0F12}" presName="rect3ParTxNoCh" presStyleLbl="alignAcc1" presStyleIdx="2" presStyleCnt="3">
        <dgm:presLayoutVars>
          <dgm:chMax val="1"/>
          <dgm:bulletEnabled val="1"/>
        </dgm:presLayoutVars>
      </dgm:prSet>
      <dgm:spPr/>
    </dgm:pt>
  </dgm:ptLst>
  <dgm:cxnLst>
    <dgm:cxn modelId="{E96ABD15-E989-46A4-B673-523CB808DC28}" type="presOf" srcId="{29E4E5BC-E653-459E-9B36-0BE70F32CDC7}" destId="{DA67E31D-7754-4507-85DA-47BF32DDBF69}" srcOrd="0" destOrd="0" presId="urn:microsoft.com/office/officeart/2005/8/layout/target3"/>
    <dgm:cxn modelId="{BA630B23-73A3-4EEE-890E-51CE077009AA}" type="presOf" srcId="{E8E3B152-519F-43DB-A2B7-486F358D0F12}" destId="{768F0724-508A-4A11-880A-D86A0C0C6F71}" srcOrd="0" destOrd="0" presId="urn:microsoft.com/office/officeart/2005/8/layout/target3"/>
    <dgm:cxn modelId="{A6B7522B-965E-413B-912E-94F741EAFCBB}" type="presOf" srcId="{41D64311-88E1-4BC2-982C-9F990390EAC2}" destId="{0DF8947B-89A0-4F76-8342-D7E044098E33}" srcOrd="0" destOrd="0" presId="urn:microsoft.com/office/officeart/2005/8/layout/target3"/>
    <dgm:cxn modelId="{FBDE2360-E0A4-46CD-9684-60D6B626209F}" srcId="{41D64311-88E1-4BC2-982C-9F990390EAC2}" destId="{093C0A4C-EBF3-4800-87CE-B65BCCE33873}" srcOrd="0" destOrd="0" parTransId="{76B9B6A7-A4DC-4124-BC8C-A08F6B8CD4D8}" sibTransId="{E9EBDF16-DCA6-45D7-8503-2408E452E6FB}"/>
    <dgm:cxn modelId="{92D16C62-87EF-45D4-8C48-CEE6A0F3D35D}" type="presOf" srcId="{093C0A4C-EBF3-4800-87CE-B65BCCE33873}" destId="{4B0E2640-37FB-47A9-B6BB-C41D1D2CEEC6}" srcOrd="0" destOrd="0" presId="urn:microsoft.com/office/officeart/2005/8/layout/target3"/>
    <dgm:cxn modelId="{C1F78568-12F2-4413-BE85-CE9E603CBFC7}" srcId="{41D64311-88E1-4BC2-982C-9F990390EAC2}" destId="{E8E3B152-519F-43DB-A2B7-486F358D0F12}" srcOrd="2" destOrd="0" parTransId="{E342677C-3A6D-4FB6-882B-570B5946DA1D}" sibTransId="{09C2E126-966E-4446-AD2B-9C69C71309EF}"/>
    <dgm:cxn modelId="{AA86604C-382E-4EF8-9599-F7C4303AA3D7}" type="presOf" srcId="{29E4E5BC-E653-459E-9B36-0BE70F32CDC7}" destId="{BFC1F80E-B26C-4408-A244-9EA2820A94E4}" srcOrd="1" destOrd="0" presId="urn:microsoft.com/office/officeart/2005/8/layout/target3"/>
    <dgm:cxn modelId="{5EC694B0-96F3-4D9E-8020-85AF05DDEEE3}" srcId="{41D64311-88E1-4BC2-982C-9F990390EAC2}" destId="{29E4E5BC-E653-459E-9B36-0BE70F32CDC7}" srcOrd="1" destOrd="0" parTransId="{BDC19B09-DD0B-4215-823C-F6BC682B0C60}" sibTransId="{C4EE2376-EBE7-4EA9-84D2-2CD96EA9530F}"/>
    <dgm:cxn modelId="{696968B2-26C5-4226-9008-82FFA45E4435}" type="presOf" srcId="{E8E3B152-519F-43DB-A2B7-486F358D0F12}" destId="{2262F3DE-CC1C-427E-B3DB-35E45D852B1C}" srcOrd="1" destOrd="0" presId="urn:microsoft.com/office/officeart/2005/8/layout/target3"/>
    <dgm:cxn modelId="{8DDD33EA-5D4C-4ED3-8240-F9AED38B49B1}" type="presOf" srcId="{093C0A4C-EBF3-4800-87CE-B65BCCE33873}" destId="{5088CE7E-69BF-4243-BF9B-9E14BBD3210A}" srcOrd="1" destOrd="0" presId="urn:microsoft.com/office/officeart/2005/8/layout/target3"/>
    <dgm:cxn modelId="{48CA1505-BF9E-48C6-8DEF-407F1FBDB602}" type="presParOf" srcId="{0DF8947B-89A0-4F76-8342-D7E044098E33}" destId="{B4B9FB43-736A-47B1-A329-4B4FB3C8B910}" srcOrd="0" destOrd="0" presId="urn:microsoft.com/office/officeart/2005/8/layout/target3"/>
    <dgm:cxn modelId="{4FBF53E2-CFD2-4B03-920B-969650C9D41E}" type="presParOf" srcId="{0DF8947B-89A0-4F76-8342-D7E044098E33}" destId="{A377479D-9DF6-440A-B1FC-D406F7A4C531}" srcOrd="1" destOrd="0" presId="urn:microsoft.com/office/officeart/2005/8/layout/target3"/>
    <dgm:cxn modelId="{E6693822-CDA7-46FE-9C0C-BCC5F40DEEA1}" type="presParOf" srcId="{0DF8947B-89A0-4F76-8342-D7E044098E33}" destId="{4B0E2640-37FB-47A9-B6BB-C41D1D2CEEC6}" srcOrd="2" destOrd="0" presId="urn:microsoft.com/office/officeart/2005/8/layout/target3"/>
    <dgm:cxn modelId="{09F64BB3-B95F-42AD-BE87-FFAF0F9C2F34}" type="presParOf" srcId="{0DF8947B-89A0-4F76-8342-D7E044098E33}" destId="{5A70CD9C-4C95-4995-99D0-79D614EB2D90}" srcOrd="3" destOrd="0" presId="urn:microsoft.com/office/officeart/2005/8/layout/target3"/>
    <dgm:cxn modelId="{67170CBC-7627-4DF3-B625-5DEB556B43E9}" type="presParOf" srcId="{0DF8947B-89A0-4F76-8342-D7E044098E33}" destId="{B40BF91E-3F1E-4244-AFCF-AD557AFE74E4}" srcOrd="4" destOrd="0" presId="urn:microsoft.com/office/officeart/2005/8/layout/target3"/>
    <dgm:cxn modelId="{53DCF4E8-C5D4-44B1-BCDE-3426EFEF1FE4}" type="presParOf" srcId="{0DF8947B-89A0-4F76-8342-D7E044098E33}" destId="{DA67E31D-7754-4507-85DA-47BF32DDBF69}" srcOrd="5" destOrd="0" presId="urn:microsoft.com/office/officeart/2005/8/layout/target3"/>
    <dgm:cxn modelId="{1DE2469C-836A-4DAA-9BEB-9BC0EC8D6515}" type="presParOf" srcId="{0DF8947B-89A0-4F76-8342-D7E044098E33}" destId="{865830B4-B759-4049-AD81-AB3E48DE7ECA}" srcOrd="6" destOrd="0" presId="urn:microsoft.com/office/officeart/2005/8/layout/target3"/>
    <dgm:cxn modelId="{F6B08282-52A0-4A68-BC83-EBC61B093ED3}" type="presParOf" srcId="{0DF8947B-89A0-4F76-8342-D7E044098E33}" destId="{995D4857-CC16-4573-932E-88CD7E2CCD70}" srcOrd="7" destOrd="0" presId="urn:microsoft.com/office/officeart/2005/8/layout/target3"/>
    <dgm:cxn modelId="{09BC7643-C601-4B19-915A-690840783BFE}" type="presParOf" srcId="{0DF8947B-89A0-4F76-8342-D7E044098E33}" destId="{768F0724-508A-4A11-880A-D86A0C0C6F71}" srcOrd="8" destOrd="0" presId="urn:microsoft.com/office/officeart/2005/8/layout/target3"/>
    <dgm:cxn modelId="{C6156F0B-47B8-48E4-A33E-F7BB0ECE1654}" type="presParOf" srcId="{0DF8947B-89A0-4F76-8342-D7E044098E33}" destId="{5088CE7E-69BF-4243-BF9B-9E14BBD3210A}" srcOrd="9" destOrd="0" presId="urn:microsoft.com/office/officeart/2005/8/layout/target3"/>
    <dgm:cxn modelId="{C8235D2C-CD61-4ED5-8788-F7453496B8AF}" type="presParOf" srcId="{0DF8947B-89A0-4F76-8342-D7E044098E33}" destId="{BFC1F80E-B26C-4408-A244-9EA2820A94E4}" srcOrd="10" destOrd="0" presId="urn:microsoft.com/office/officeart/2005/8/layout/target3"/>
    <dgm:cxn modelId="{10B87DC8-869C-40FB-8284-E0E6172077F6}" type="presParOf" srcId="{0DF8947B-89A0-4F76-8342-D7E044098E33}" destId="{2262F3DE-CC1C-427E-B3DB-35E45D852B1C}" srcOrd="11"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1D64311-88E1-4BC2-982C-9F990390EAC2}" type="doc">
      <dgm:prSet loTypeId="urn:microsoft.com/office/officeart/2005/8/layout/target3" loCatId="list" qsTypeId="urn:microsoft.com/office/officeart/2005/8/quickstyle/simple1" qsCatId="simple" csTypeId="urn:microsoft.com/office/officeart/2005/8/colors/accent3_3" csCatId="accent3" phldr="1"/>
      <dgm:spPr/>
      <dgm:t>
        <a:bodyPr/>
        <a:lstStyle/>
        <a:p>
          <a:endParaRPr lang="en-NZ"/>
        </a:p>
      </dgm:t>
    </dgm:pt>
    <dgm:pt modelId="{093C0A4C-EBF3-4800-87CE-B65BCCE33873}">
      <dgm:prSet phldrT="[Text]"/>
      <dgm:spPr/>
      <dgm:t>
        <a:bodyPr/>
        <a:lstStyle/>
        <a:p>
          <a:pPr>
            <a:buFont typeface="Arial" panose="020B0604020202020204" pitchFamily="34" charset="0"/>
            <a:buChar char="•"/>
          </a:pPr>
          <a:r>
            <a:rPr lang="en-US" dirty="0"/>
            <a:t>You need to show developers a relationship between APIs</a:t>
          </a:r>
          <a:endParaRPr lang="en-NZ" dirty="0"/>
        </a:p>
      </dgm:t>
    </dgm:pt>
    <dgm:pt modelId="{76B9B6A7-A4DC-4124-BC8C-A08F6B8CD4D8}" type="parTrans" cxnId="{FBDE2360-E0A4-46CD-9684-60D6B626209F}">
      <dgm:prSet/>
      <dgm:spPr/>
      <dgm:t>
        <a:bodyPr/>
        <a:lstStyle/>
        <a:p>
          <a:endParaRPr lang="en-NZ"/>
        </a:p>
      </dgm:t>
    </dgm:pt>
    <dgm:pt modelId="{E9EBDF16-DCA6-45D7-8503-2408E452E6FB}" type="sibTrans" cxnId="{FBDE2360-E0A4-46CD-9684-60D6B626209F}">
      <dgm:prSet/>
      <dgm:spPr/>
      <dgm:t>
        <a:bodyPr/>
        <a:lstStyle/>
        <a:p>
          <a:endParaRPr lang="en-NZ"/>
        </a:p>
      </dgm:t>
    </dgm:pt>
    <dgm:pt modelId="{E0F9AE5D-21C3-425F-A6BC-92AF3A588728}">
      <dgm:prSet/>
      <dgm:spPr/>
      <dgm:t>
        <a:bodyPr/>
        <a:lstStyle/>
        <a:p>
          <a:pPr>
            <a:buFont typeface="Arial" panose="020B0604020202020204" pitchFamily="34" charset="0"/>
            <a:buChar char="•"/>
          </a:pPr>
          <a:r>
            <a:rPr lang="en-US"/>
            <a:t>You need to give developers a predictable way to switch between related APIs</a:t>
          </a:r>
          <a:endParaRPr lang="en-US" dirty="0"/>
        </a:p>
      </dgm:t>
    </dgm:pt>
    <dgm:pt modelId="{1AA2DA6A-6211-4D5D-821D-D02EF9B037FC}" type="parTrans" cxnId="{9195E75C-8B49-4D13-9EE0-977B65121C07}">
      <dgm:prSet/>
      <dgm:spPr/>
      <dgm:t>
        <a:bodyPr/>
        <a:lstStyle/>
        <a:p>
          <a:endParaRPr lang="en-NZ"/>
        </a:p>
      </dgm:t>
    </dgm:pt>
    <dgm:pt modelId="{D27F7479-C35E-4909-9990-5991A412B635}" type="sibTrans" cxnId="{9195E75C-8B49-4D13-9EE0-977B65121C07}">
      <dgm:prSet/>
      <dgm:spPr/>
      <dgm:t>
        <a:bodyPr/>
        <a:lstStyle/>
        <a:p>
          <a:endParaRPr lang="en-NZ"/>
        </a:p>
      </dgm:t>
    </dgm:pt>
    <dgm:pt modelId="{92DAEB14-95FB-41EA-80B7-D12ABE0AFC01}">
      <dgm:prSet/>
      <dgm:spPr/>
      <dgm:t>
        <a:bodyPr/>
        <a:lstStyle/>
        <a:p>
          <a:pPr>
            <a:buFont typeface="Arial" panose="020B0604020202020204" pitchFamily="34" charset="0"/>
            <a:buChar char="•"/>
          </a:pPr>
          <a:r>
            <a:rPr lang="en-US"/>
            <a:t>You want to add breaking changes</a:t>
          </a:r>
          <a:endParaRPr lang="en-US" dirty="0"/>
        </a:p>
      </dgm:t>
    </dgm:pt>
    <dgm:pt modelId="{76406B34-ECDF-4BDD-B8C6-DDE1824F0700}" type="parTrans" cxnId="{092D7C8A-0616-4611-A78B-76E4641F532F}">
      <dgm:prSet/>
      <dgm:spPr/>
      <dgm:t>
        <a:bodyPr/>
        <a:lstStyle/>
        <a:p>
          <a:endParaRPr lang="en-NZ"/>
        </a:p>
      </dgm:t>
    </dgm:pt>
    <dgm:pt modelId="{A6FD64FD-7797-4CC1-967E-C496D1951E43}" type="sibTrans" cxnId="{092D7C8A-0616-4611-A78B-76E4641F532F}">
      <dgm:prSet/>
      <dgm:spPr/>
      <dgm:t>
        <a:bodyPr/>
        <a:lstStyle/>
        <a:p>
          <a:endParaRPr lang="en-NZ"/>
        </a:p>
      </dgm:t>
    </dgm:pt>
    <dgm:pt modelId="{A9550488-D1A8-4F1B-AABF-296D0CBF096D}">
      <dgm:prSet/>
      <dgm:spPr/>
      <dgm:t>
        <a:bodyPr/>
        <a:lstStyle/>
        <a:p>
          <a:pPr>
            <a:buFont typeface="Arial" panose="020B0604020202020204" pitchFamily="34" charset="0"/>
            <a:buChar char="•"/>
          </a:pPr>
          <a:r>
            <a:rPr lang="en-US" dirty="0"/>
            <a:t>You want to try out changes and solicit feedback from your community</a:t>
          </a:r>
        </a:p>
      </dgm:t>
    </dgm:pt>
    <dgm:pt modelId="{8432CFCF-7629-430A-A5EB-FA8956ED0F6D}" type="parTrans" cxnId="{79046BD9-01A7-48B3-B074-62FADB06D3A3}">
      <dgm:prSet/>
      <dgm:spPr/>
      <dgm:t>
        <a:bodyPr/>
        <a:lstStyle/>
        <a:p>
          <a:endParaRPr lang="en-NZ"/>
        </a:p>
      </dgm:t>
    </dgm:pt>
    <dgm:pt modelId="{7C4C2911-D1E7-410C-A610-9D0157B5AADE}" type="sibTrans" cxnId="{79046BD9-01A7-48B3-B074-62FADB06D3A3}">
      <dgm:prSet/>
      <dgm:spPr/>
      <dgm:t>
        <a:bodyPr/>
        <a:lstStyle/>
        <a:p>
          <a:endParaRPr lang="en-NZ"/>
        </a:p>
      </dgm:t>
    </dgm:pt>
    <dgm:pt modelId="{0DF8947B-89A0-4F76-8342-D7E044098E33}" type="pres">
      <dgm:prSet presAssocID="{41D64311-88E1-4BC2-982C-9F990390EAC2}" presName="Name0" presStyleCnt="0">
        <dgm:presLayoutVars>
          <dgm:chMax val="7"/>
          <dgm:dir/>
          <dgm:animLvl val="lvl"/>
          <dgm:resizeHandles val="exact"/>
        </dgm:presLayoutVars>
      </dgm:prSet>
      <dgm:spPr/>
    </dgm:pt>
    <dgm:pt modelId="{B4B9FB43-736A-47B1-A329-4B4FB3C8B910}" type="pres">
      <dgm:prSet presAssocID="{093C0A4C-EBF3-4800-87CE-B65BCCE33873}" presName="circle1" presStyleLbl="node1" presStyleIdx="0" presStyleCnt="4"/>
      <dgm:spPr/>
    </dgm:pt>
    <dgm:pt modelId="{A377479D-9DF6-440A-B1FC-D406F7A4C531}" type="pres">
      <dgm:prSet presAssocID="{093C0A4C-EBF3-4800-87CE-B65BCCE33873}" presName="space" presStyleCnt="0"/>
      <dgm:spPr/>
    </dgm:pt>
    <dgm:pt modelId="{4B0E2640-37FB-47A9-B6BB-C41D1D2CEEC6}" type="pres">
      <dgm:prSet presAssocID="{093C0A4C-EBF3-4800-87CE-B65BCCE33873}" presName="rect1" presStyleLbl="alignAcc1" presStyleIdx="0" presStyleCnt="4"/>
      <dgm:spPr/>
    </dgm:pt>
    <dgm:pt modelId="{0442985F-1BB8-4FC2-BB9E-138833A0690F}" type="pres">
      <dgm:prSet presAssocID="{E0F9AE5D-21C3-425F-A6BC-92AF3A588728}" presName="vertSpace2" presStyleLbl="node1" presStyleIdx="0" presStyleCnt="4"/>
      <dgm:spPr/>
    </dgm:pt>
    <dgm:pt modelId="{C680F656-2D4A-44BB-B3B7-08A14FE60CE7}" type="pres">
      <dgm:prSet presAssocID="{E0F9AE5D-21C3-425F-A6BC-92AF3A588728}" presName="circle2" presStyleLbl="node1" presStyleIdx="1" presStyleCnt="4"/>
      <dgm:spPr/>
    </dgm:pt>
    <dgm:pt modelId="{FCCDCC3B-A1C1-4D22-B3E8-B89E931D1245}" type="pres">
      <dgm:prSet presAssocID="{E0F9AE5D-21C3-425F-A6BC-92AF3A588728}" presName="rect2" presStyleLbl="alignAcc1" presStyleIdx="1" presStyleCnt="4"/>
      <dgm:spPr/>
    </dgm:pt>
    <dgm:pt modelId="{078C5FA5-A3A4-45EB-B470-F741BD5A551C}" type="pres">
      <dgm:prSet presAssocID="{92DAEB14-95FB-41EA-80B7-D12ABE0AFC01}" presName="vertSpace3" presStyleLbl="node1" presStyleIdx="1" presStyleCnt="4"/>
      <dgm:spPr/>
    </dgm:pt>
    <dgm:pt modelId="{7D002EB0-B1BB-4630-8379-4EB24666505D}" type="pres">
      <dgm:prSet presAssocID="{92DAEB14-95FB-41EA-80B7-D12ABE0AFC01}" presName="circle3" presStyleLbl="node1" presStyleIdx="2" presStyleCnt="4"/>
      <dgm:spPr/>
    </dgm:pt>
    <dgm:pt modelId="{425F9888-8C71-4AEC-9FF9-0CDB0852556C}" type="pres">
      <dgm:prSet presAssocID="{92DAEB14-95FB-41EA-80B7-D12ABE0AFC01}" presName="rect3" presStyleLbl="alignAcc1" presStyleIdx="2" presStyleCnt="4"/>
      <dgm:spPr/>
    </dgm:pt>
    <dgm:pt modelId="{C37E19BE-753A-4A44-A854-8DAEB5DB6898}" type="pres">
      <dgm:prSet presAssocID="{A9550488-D1A8-4F1B-AABF-296D0CBF096D}" presName="vertSpace4" presStyleLbl="node1" presStyleIdx="2" presStyleCnt="4"/>
      <dgm:spPr/>
    </dgm:pt>
    <dgm:pt modelId="{2D39CAED-50E9-4728-A0A7-D6C465FBD507}" type="pres">
      <dgm:prSet presAssocID="{A9550488-D1A8-4F1B-AABF-296D0CBF096D}" presName="circle4" presStyleLbl="node1" presStyleIdx="3" presStyleCnt="4"/>
      <dgm:spPr/>
    </dgm:pt>
    <dgm:pt modelId="{98ACD0B5-3909-4213-8E05-E0AED50D57BF}" type="pres">
      <dgm:prSet presAssocID="{A9550488-D1A8-4F1B-AABF-296D0CBF096D}" presName="rect4" presStyleLbl="alignAcc1" presStyleIdx="3" presStyleCnt="4"/>
      <dgm:spPr/>
    </dgm:pt>
    <dgm:pt modelId="{5088CE7E-69BF-4243-BF9B-9E14BBD3210A}" type="pres">
      <dgm:prSet presAssocID="{093C0A4C-EBF3-4800-87CE-B65BCCE33873}" presName="rect1ParTxNoCh" presStyleLbl="alignAcc1" presStyleIdx="3" presStyleCnt="4">
        <dgm:presLayoutVars>
          <dgm:chMax val="1"/>
          <dgm:bulletEnabled val="1"/>
        </dgm:presLayoutVars>
      </dgm:prSet>
      <dgm:spPr/>
    </dgm:pt>
    <dgm:pt modelId="{F61FBC35-9C68-4B7F-8ED1-B19A23B8F8AC}" type="pres">
      <dgm:prSet presAssocID="{E0F9AE5D-21C3-425F-A6BC-92AF3A588728}" presName="rect2ParTxNoCh" presStyleLbl="alignAcc1" presStyleIdx="3" presStyleCnt="4">
        <dgm:presLayoutVars>
          <dgm:chMax val="1"/>
          <dgm:bulletEnabled val="1"/>
        </dgm:presLayoutVars>
      </dgm:prSet>
      <dgm:spPr/>
    </dgm:pt>
    <dgm:pt modelId="{E3363ABE-AF39-47B6-BC90-020C0934BC9C}" type="pres">
      <dgm:prSet presAssocID="{92DAEB14-95FB-41EA-80B7-D12ABE0AFC01}" presName="rect3ParTxNoCh" presStyleLbl="alignAcc1" presStyleIdx="3" presStyleCnt="4">
        <dgm:presLayoutVars>
          <dgm:chMax val="1"/>
          <dgm:bulletEnabled val="1"/>
        </dgm:presLayoutVars>
      </dgm:prSet>
      <dgm:spPr/>
    </dgm:pt>
    <dgm:pt modelId="{82A520B5-888E-4694-8D1A-ABBF43D92510}" type="pres">
      <dgm:prSet presAssocID="{A9550488-D1A8-4F1B-AABF-296D0CBF096D}" presName="rect4ParTxNoCh" presStyleLbl="alignAcc1" presStyleIdx="3" presStyleCnt="4">
        <dgm:presLayoutVars>
          <dgm:chMax val="1"/>
          <dgm:bulletEnabled val="1"/>
        </dgm:presLayoutVars>
      </dgm:prSet>
      <dgm:spPr/>
    </dgm:pt>
  </dgm:ptLst>
  <dgm:cxnLst>
    <dgm:cxn modelId="{0FBA2306-A25B-42F1-BD02-A83336364E2F}" type="presOf" srcId="{E0F9AE5D-21C3-425F-A6BC-92AF3A588728}" destId="{F61FBC35-9C68-4B7F-8ED1-B19A23B8F8AC}" srcOrd="1" destOrd="0" presId="urn:microsoft.com/office/officeart/2005/8/layout/target3"/>
    <dgm:cxn modelId="{97DE6621-C8E1-4A83-A582-F631D61EBA2D}" type="presOf" srcId="{92DAEB14-95FB-41EA-80B7-D12ABE0AFC01}" destId="{E3363ABE-AF39-47B6-BC90-020C0934BC9C}" srcOrd="1" destOrd="0" presId="urn:microsoft.com/office/officeart/2005/8/layout/target3"/>
    <dgm:cxn modelId="{A6B7522B-965E-413B-912E-94F741EAFCBB}" type="presOf" srcId="{41D64311-88E1-4BC2-982C-9F990390EAC2}" destId="{0DF8947B-89A0-4F76-8342-D7E044098E33}" srcOrd="0" destOrd="0" presId="urn:microsoft.com/office/officeart/2005/8/layout/target3"/>
    <dgm:cxn modelId="{3C09D92D-E54F-4642-9E2E-24CE37189D7D}" type="presOf" srcId="{A9550488-D1A8-4F1B-AABF-296D0CBF096D}" destId="{82A520B5-888E-4694-8D1A-ABBF43D92510}" srcOrd="1" destOrd="0" presId="urn:microsoft.com/office/officeart/2005/8/layout/target3"/>
    <dgm:cxn modelId="{9195E75C-8B49-4D13-9EE0-977B65121C07}" srcId="{41D64311-88E1-4BC2-982C-9F990390EAC2}" destId="{E0F9AE5D-21C3-425F-A6BC-92AF3A588728}" srcOrd="1" destOrd="0" parTransId="{1AA2DA6A-6211-4D5D-821D-D02EF9B037FC}" sibTransId="{D27F7479-C35E-4909-9990-5991A412B635}"/>
    <dgm:cxn modelId="{FBDE2360-E0A4-46CD-9684-60D6B626209F}" srcId="{41D64311-88E1-4BC2-982C-9F990390EAC2}" destId="{093C0A4C-EBF3-4800-87CE-B65BCCE33873}" srcOrd="0" destOrd="0" parTransId="{76B9B6A7-A4DC-4124-BC8C-A08F6B8CD4D8}" sibTransId="{E9EBDF16-DCA6-45D7-8503-2408E452E6FB}"/>
    <dgm:cxn modelId="{92D16C62-87EF-45D4-8C48-CEE6A0F3D35D}" type="presOf" srcId="{093C0A4C-EBF3-4800-87CE-B65BCCE33873}" destId="{4B0E2640-37FB-47A9-B6BB-C41D1D2CEEC6}" srcOrd="0" destOrd="0" presId="urn:microsoft.com/office/officeart/2005/8/layout/target3"/>
    <dgm:cxn modelId="{6E684648-B314-4FE9-8721-2F1E411796BB}" type="presOf" srcId="{A9550488-D1A8-4F1B-AABF-296D0CBF096D}" destId="{98ACD0B5-3909-4213-8E05-E0AED50D57BF}" srcOrd="0" destOrd="0" presId="urn:microsoft.com/office/officeart/2005/8/layout/target3"/>
    <dgm:cxn modelId="{031A6C69-3529-4018-A996-4A113E1957EE}" type="presOf" srcId="{92DAEB14-95FB-41EA-80B7-D12ABE0AFC01}" destId="{425F9888-8C71-4AEC-9FF9-0CDB0852556C}" srcOrd="0" destOrd="0" presId="urn:microsoft.com/office/officeart/2005/8/layout/target3"/>
    <dgm:cxn modelId="{092D7C8A-0616-4611-A78B-76E4641F532F}" srcId="{41D64311-88E1-4BC2-982C-9F990390EAC2}" destId="{92DAEB14-95FB-41EA-80B7-D12ABE0AFC01}" srcOrd="2" destOrd="0" parTransId="{76406B34-ECDF-4BDD-B8C6-DDE1824F0700}" sibTransId="{A6FD64FD-7797-4CC1-967E-C496D1951E43}"/>
    <dgm:cxn modelId="{3C281B97-A916-4B6C-8F7A-F1FCFEF3CF55}" type="presOf" srcId="{E0F9AE5D-21C3-425F-A6BC-92AF3A588728}" destId="{FCCDCC3B-A1C1-4D22-B3E8-B89E931D1245}" srcOrd="0" destOrd="0" presId="urn:microsoft.com/office/officeart/2005/8/layout/target3"/>
    <dgm:cxn modelId="{79046BD9-01A7-48B3-B074-62FADB06D3A3}" srcId="{41D64311-88E1-4BC2-982C-9F990390EAC2}" destId="{A9550488-D1A8-4F1B-AABF-296D0CBF096D}" srcOrd="3" destOrd="0" parTransId="{8432CFCF-7629-430A-A5EB-FA8956ED0F6D}" sibTransId="{7C4C2911-D1E7-410C-A610-9D0157B5AADE}"/>
    <dgm:cxn modelId="{8DDD33EA-5D4C-4ED3-8240-F9AED38B49B1}" type="presOf" srcId="{093C0A4C-EBF3-4800-87CE-B65BCCE33873}" destId="{5088CE7E-69BF-4243-BF9B-9E14BBD3210A}" srcOrd="1" destOrd="0" presId="urn:microsoft.com/office/officeart/2005/8/layout/target3"/>
    <dgm:cxn modelId="{48CA1505-BF9E-48C6-8DEF-407F1FBDB602}" type="presParOf" srcId="{0DF8947B-89A0-4F76-8342-D7E044098E33}" destId="{B4B9FB43-736A-47B1-A329-4B4FB3C8B910}" srcOrd="0" destOrd="0" presId="urn:microsoft.com/office/officeart/2005/8/layout/target3"/>
    <dgm:cxn modelId="{4FBF53E2-CFD2-4B03-920B-969650C9D41E}" type="presParOf" srcId="{0DF8947B-89A0-4F76-8342-D7E044098E33}" destId="{A377479D-9DF6-440A-B1FC-D406F7A4C531}" srcOrd="1" destOrd="0" presId="urn:microsoft.com/office/officeart/2005/8/layout/target3"/>
    <dgm:cxn modelId="{E6693822-CDA7-46FE-9C0C-BCC5F40DEEA1}" type="presParOf" srcId="{0DF8947B-89A0-4F76-8342-D7E044098E33}" destId="{4B0E2640-37FB-47A9-B6BB-C41D1D2CEEC6}" srcOrd="2" destOrd="0" presId="urn:microsoft.com/office/officeart/2005/8/layout/target3"/>
    <dgm:cxn modelId="{69C1B516-5D48-4045-8279-E6A761376391}" type="presParOf" srcId="{0DF8947B-89A0-4F76-8342-D7E044098E33}" destId="{0442985F-1BB8-4FC2-BB9E-138833A0690F}" srcOrd="3" destOrd="0" presId="urn:microsoft.com/office/officeart/2005/8/layout/target3"/>
    <dgm:cxn modelId="{7AD0B498-1F5A-40FC-9F17-484A70DA94BA}" type="presParOf" srcId="{0DF8947B-89A0-4F76-8342-D7E044098E33}" destId="{C680F656-2D4A-44BB-B3B7-08A14FE60CE7}" srcOrd="4" destOrd="0" presId="urn:microsoft.com/office/officeart/2005/8/layout/target3"/>
    <dgm:cxn modelId="{BA37F545-9530-4407-8AE8-6AFC076407A8}" type="presParOf" srcId="{0DF8947B-89A0-4F76-8342-D7E044098E33}" destId="{FCCDCC3B-A1C1-4D22-B3E8-B89E931D1245}" srcOrd="5" destOrd="0" presId="urn:microsoft.com/office/officeart/2005/8/layout/target3"/>
    <dgm:cxn modelId="{A5DEC0A5-88EC-47D2-8E6A-B6E732F7B9A2}" type="presParOf" srcId="{0DF8947B-89A0-4F76-8342-D7E044098E33}" destId="{078C5FA5-A3A4-45EB-B470-F741BD5A551C}" srcOrd="6" destOrd="0" presId="urn:microsoft.com/office/officeart/2005/8/layout/target3"/>
    <dgm:cxn modelId="{6DD928E2-DCBC-4E46-BCEC-B00A8FC3DEED}" type="presParOf" srcId="{0DF8947B-89A0-4F76-8342-D7E044098E33}" destId="{7D002EB0-B1BB-4630-8379-4EB24666505D}" srcOrd="7" destOrd="0" presId="urn:microsoft.com/office/officeart/2005/8/layout/target3"/>
    <dgm:cxn modelId="{082645CB-901A-4EE3-BD3F-EBA6A325080E}" type="presParOf" srcId="{0DF8947B-89A0-4F76-8342-D7E044098E33}" destId="{425F9888-8C71-4AEC-9FF9-0CDB0852556C}" srcOrd="8" destOrd="0" presId="urn:microsoft.com/office/officeart/2005/8/layout/target3"/>
    <dgm:cxn modelId="{99AEC2B3-13E9-4523-BFE3-55B66F514D9D}" type="presParOf" srcId="{0DF8947B-89A0-4F76-8342-D7E044098E33}" destId="{C37E19BE-753A-4A44-A854-8DAEB5DB6898}" srcOrd="9" destOrd="0" presId="urn:microsoft.com/office/officeart/2005/8/layout/target3"/>
    <dgm:cxn modelId="{ADECC9FD-AEF7-4301-BAE3-C4EA9090DE12}" type="presParOf" srcId="{0DF8947B-89A0-4F76-8342-D7E044098E33}" destId="{2D39CAED-50E9-4728-A0A7-D6C465FBD507}" srcOrd="10" destOrd="0" presId="urn:microsoft.com/office/officeart/2005/8/layout/target3"/>
    <dgm:cxn modelId="{DFF49DE9-573E-47C9-B6E3-B4B8EB000ED9}" type="presParOf" srcId="{0DF8947B-89A0-4F76-8342-D7E044098E33}" destId="{98ACD0B5-3909-4213-8E05-E0AED50D57BF}" srcOrd="11" destOrd="0" presId="urn:microsoft.com/office/officeart/2005/8/layout/target3"/>
    <dgm:cxn modelId="{C6156F0B-47B8-48E4-A33E-F7BB0ECE1654}" type="presParOf" srcId="{0DF8947B-89A0-4F76-8342-D7E044098E33}" destId="{5088CE7E-69BF-4243-BF9B-9E14BBD3210A}" srcOrd="12" destOrd="0" presId="urn:microsoft.com/office/officeart/2005/8/layout/target3"/>
    <dgm:cxn modelId="{47F591BB-F5CE-4C9D-9DB3-9B4073C97401}" type="presParOf" srcId="{0DF8947B-89A0-4F76-8342-D7E044098E33}" destId="{F61FBC35-9C68-4B7F-8ED1-B19A23B8F8AC}" srcOrd="13" destOrd="0" presId="urn:microsoft.com/office/officeart/2005/8/layout/target3"/>
    <dgm:cxn modelId="{EF40EF4F-EE20-484B-A5FC-193A80D88CC5}" type="presParOf" srcId="{0DF8947B-89A0-4F76-8342-D7E044098E33}" destId="{E3363ABE-AF39-47B6-BC90-020C0934BC9C}" srcOrd="14" destOrd="0" presId="urn:microsoft.com/office/officeart/2005/8/layout/target3"/>
    <dgm:cxn modelId="{E86BE223-CA5A-484A-BE51-6FDFADF59206}" type="presParOf" srcId="{0DF8947B-89A0-4F76-8342-D7E044098E33}" destId="{82A520B5-888E-4694-8D1A-ABBF43D92510}" srcOrd="15" destOrd="0" presId="urn:microsoft.com/office/officeart/2005/8/layout/targe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77E113E4-A5B7-45B2-A118-66C48EEBF78F}"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NZ"/>
        </a:p>
      </dgm:t>
    </dgm:pt>
    <dgm:pt modelId="{E8E06E85-E92A-49F9-8F18-3084933EFFE5}">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14932C12-4F47-4DC2-9F86-6D116395A9A2}" type="parTrans" cxnId="{2072CF5B-4F60-4935-BF65-BEAAB383F52E}">
      <dgm:prSet/>
      <dgm:spPr/>
      <dgm:t>
        <a:bodyPr/>
        <a:lstStyle/>
        <a:p>
          <a:endParaRPr lang="en-NZ"/>
        </a:p>
      </dgm:t>
    </dgm:pt>
    <dgm:pt modelId="{F15D6A77-29AA-4BE0-8783-00726BC18A7D}" type="sibTrans" cxnId="{2072CF5B-4F60-4935-BF65-BEAAB383F52E}">
      <dgm:prSet/>
      <dgm:spPr/>
      <dgm:t>
        <a:bodyPr/>
        <a:lstStyle/>
        <a:p>
          <a:endParaRPr lang="en-NZ"/>
        </a:p>
      </dgm:t>
    </dgm:pt>
    <dgm:pt modelId="{474805BA-1292-4C52-8C69-8AA5B4836A10}">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329427A-7242-4E20-A756-66FFE97BDD69}" type="parTrans" cxnId="{C52D46CA-C218-481F-B03C-17DC3B7CEA73}">
      <dgm:prSet/>
      <dgm:spPr/>
      <dgm:t>
        <a:bodyPr/>
        <a:lstStyle/>
        <a:p>
          <a:endParaRPr lang="en-NZ"/>
        </a:p>
      </dgm:t>
    </dgm:pt>
    <dgm:pt modelId="{B9834100-67D3-4593-A218-B88DAA35DC57}" type="sibTrans" cxnId="{C52D46CA-C218-481F-B03C-17DC3B7CEA73}">
      <dgm:prSet/>
      <dgm:spPr/>
      <dgm:t>
        <a:bodyPr/>
        <a:lstStyle/>
        <a:p>
          <a:endParaRPr lang="en-NZ"/>
        </a:p>
      </dgm:t>
    </dgm:pt>
    <dgm:pt modelId="{1BB7D2C3-83BF-49D6-B8A2-9C16F9C3E044}">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338FECD-AA72-4970-B4A1-D4892D098A24}" type="parTrans" cxnId="{88C0FD52-F764-4BF6-81A4-51D28EE6FE54}">
      <dgm:prSet/>
      <dgm:spPr/>
      <dgm:t>
        <a:bodyPr/>
        <a:lstStyle/>
        <a:p>
          <a:endParaRPr lang="en-NZ"/>
        </a:p>
      </dgm:t>
    </dgm:pt>
    <dgm:pt modelId="{431EFDE5-19C5-4D5A-80A7-19CA4942E319}" type="sibTrans" cxnId="{88C0FD52-F764-4BF6-81A4-51D28EE6FE54}">
      <dgm:prSet/>
      <dgm:spPr/>
      <dgm:t>
        <a:bodyPr/>
        <a:lstStyle/>
        <a:p>
          <a:endParaRPr lang="en-NZ"/>
        </a:p>
      </dgm:t>
    </dgm:pt>
    <dgm:pt modelId="{08607501-0918-42E1-A25C-858A125F1423}">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FD5D7D23-4B53-4D96-AF25-EE1BAFBD9CFF}" type="parTrans" cxnId="{E8E2D8C6-03E2-4C1A-BE93-CC2E0A940C5E}">
      <dgm:prSet/>
      <dgm:spPr/>
      <dgm:t>
        <a:bodyPr/>
        <a:lstStyle/>
        <a:p>
          <a:endParaRPr lang="en-NZ"/>
        </a:p>
      </dgm:t>
    </dgm:pt>
    <dgm:pt modelId="{A069E8B1-3B3F-4F6B-B372-34B79A21F0B6}" type="sibTrans" cxnId="{E8E2D8C6-03E2-4C1A-BE93-CC2E0A940C5E}">
      <dgm:prSet/>
      <dgm:spPr/>
      <dgm:t>
        <a:bodyPr/>
        <a:lstStyle/>
        <a:p>
          <a:endParaRPr lang="en-NZ"/>
        </a:p>
      </dgm:t>
    </dgm:pt>
    <dgm:pt modelId="{758AC261-FA90-4CD6-A9A0-10C0BF9668A6}">
      <dgm:prSet phldrT="[Text]" custT="1"/>
      <dgm:spPr>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D80E9A5A-C2C6-4F68-8505-DB69A5B9C33F}" type="parTrans" cxnId="{E4E9503C-9F27-47F7-BE81-8BAA2503C624}">
      <dgm:prSet/>
      <dgm:spPr/>
      <dgm:t>
        <a:bodyPr/>
        <a:lstStyle/>
        <a:p>
          <a:endParaRPr lang="en-NZ"/>
        </a:p>
      </dgm:t>
    </dgm:pt>
    <dgm:pt modelId="{8C5FD455-D8AB-40AE-970F-D27296FB910C}" type="sibTrans" cxnId="{E4E9503C-9F27-47F7-BE81-8BAA2503C624}">
      <dgm:prSet/>
      <dgm:spPr/>
      <dgm:t>
        <a:bodyPr/>
        <a:lstStyle/>
        <a:p>
          <a:endParaRPr lang="en-NZ"/>
        </a:p>
      </dgm:t>
    </dgm:pt>
    <dgm:pt modelId="{8B973B50-467D-4F93-966B-F57853E8001C}">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127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B75AEB67-1EF1-43F7-9287-E8417A5F2DEE}" type="parTrans" cxnId="{85C2282B-41FE-4620-8574-EEF158200A49}">
      <dgm:prSet/>
      <dgm:spPr/>
      <dgm:t>
        <a:bodyPr/>
        <a:lstStyle/>
        <a:p>
          <a:endParaRPr lang="en-NZ"/>
        </a:p>
      </dgm:t>
    </dgm:pt>
    <dgm:pt modelId="{715F2607-E128-41D5-A700-053AF088819A}" type="sibTrans" cxnId="{85C2282B-41FE-4620-8574-EEF158200A49}">
      <dgm:prSet/>
      <dgm:spPr/>
      <dgm:t>
        <a:bodyPr/>
        <a:lstStyle/>
        <a:p>
          <a:endParaRPr lang="en-NZ"/>
        </a:p>
      </dgm:t>
    </dgm:pt>
    <dgm:pt modelId="{126F4339-9515-4BA9-BAFF-43321B844F7E}">
      <dgm:prSet phldrT="[Text]" custT="1"/>
      <dgm:spPr>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dgm:spPr>
      <dgm:t>
        <a:bodyPr rot="0" spcFirstLastPara="0" vertOverflow="overflow" horzOverflow="overflow" vert="horz" wrap="square" lIns="137160" tIns="18288" rIns="137160" bIns="54864" numCol="1" spcCol="0" rtlCol="0" fromWordArt="0" anchor="ctr" anchorCtr="0" forceAA="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gm:t>
    </dgm:pt>
    <dgm:pt modelId="{4B504E30-A7AF-4A62-B9E6-BABC492C4026}" type="parTrans" cxnId="{23097257-A516-45BC-B3D7-2571AE47C50C}">
      <dgm:prSet/>
      <dgm:spPr/>
      <dgm:t>
        <a:bodyPr/>
        <a:lstStyle/>
        <a:p>
          <a:endParaRPr lang="en-NZ"/>
        </a:p>
      </dgm:t>
    </dgm:pt>
    <dgm:pt modelId="{B8369F41-A2E1-43D9-A682-DAB56CDE0952}" type="sibTrans" cxnId="{23097257-A516-45BC-B3D7-2571AE47C50C}">
      <dgm:prSet/>
      <dgm:spPr/>
      <dgm:t>
        <a:bodyPr/>
        <a:lstStyle/>
        <a:p>
          <a:endParaRPr lang="en-NZ"/>
        </a:p>
      </dgm:t>
    </dgm:pt>
    <dgm:pt modelId="{509A4762-F0C8-489D-B8B4-F63E9B5F8AD4}" type="pres">
      <dgm:prSet presAssocID="{77E113E4-A5B7-45B2-A118-66C48EEBF78F}" presName="cycle" presStyleCnt="0">
        <dgm:presLayoutVars>
          <dgm:dir/>
          <dgm:resizeHandles val="exact"/>
        </dgm:presLayoutVars>
      </dgm:prSet>
      <dgm:spPr/>
    </dgm:pt>
    <dgm:pt modelId="{7660B939-746E-4656-9697-2CB082612968}" type="pres">
      <dgm:prSet presAssocID="{E8E06E85-E92A-49F9-8F18-3084933EFFE5}" presName="node" presStyleLbl="node1" presStyleIdx="0" presStyleCnt="7">
        <dgm:presLayoutVars>
          <dgm:bulletEnabled val="1"/>
        </dgm:presLayoutVars>
      </dgm:prSet>
      <dgm:spPr>
        <a:xfrm>
          <a:off x="4074804" y="1027"/>
          <a:ext cx="1277331" cy="1277331"/>
        </a:xfrm>
        <a:prstGeom prst="ellipse">
          <a:avLst/>
        </a:prstGeom>
      </dgm:spPr>
    </dgm:pt>
    <dgm:pt modelId="{8E4CFAA4-340A-43FB-9A6E-56B704ED1CB6}" type="pres">
      <dgm:prSet presAssocID="{F15D6A77-29AA-4BE0-8783-00726BC18A7D}" presName="sibTrans" presStyleLbl="sibTrans2D1" presStyleIdx="0" presStyleCnt="7"/>
      <dgm:spPr/>
    </dgm:pt>
    <dgm:pt modelId="{BFD7113E-66B3-499C-A5E5-35AF714A1EE1}" type="pres">
      <dgm:prSet presAssocID="{F15D6A77-29AA-4BE0-8783-00726BC18A7D}" presName="connectorText" presStyleLbl="sibTrans2D1" presStyleIdx="0" presStyleCnt="7"/>
      <dgm:spPr/>
    </dgm:pt>
    <dgm:pt modelId="{0EAA7FE6-9173-4D5D-A276-BFD88EF81866}" type="pres">
      <dgm:prSet presAssocID="{474805BA-1292-4C52-8C69-8AA5B4836A10}" presName="node" presStyleLbl="node1" presStyleIdx="1" presStyleCnt="7">
        <dgm:presLayoutVars>
          <dgm:bulletEnabled val="1"/>
        </dgm:presLayoutVars>
      </dgm:prSet>
      <dgm:spPr>
        <a:xfrm>
          <a:off x="5805005" y="834248"/>
          <a:ext cx="1277331" cy="1277331"/>
        </a:xfrm>
        <a:prstGeom prst="ellipse">
          <a:avLst/>
        </a:prstGeom>
      </dgm:spPr>
    </dgm:pt>
    <dgm:pt modelId="{2F7E286C-88F7-4F39-980E-0ED5477FA785}" type="pres">
      <dgm:prSet presAssocID="{B9834100-67D3-4593-A218-B88DAA35DC57}" presName="sibTrans" presStyleLbl="sibTrans2D1" presStyleIdx="1" presStyleCnt="7"/>
      <dgm:spPr/>
    </dgm:pt>
    <dgm:pt modelId="{3AB942E0-A2AE-426D-8D61-DD5A2DEFB1FD}" type="pres">
      <dgm:prSet presAssocID="{B9834100-67D3-4593-A218-B88DAA35DC57}" presName="connectorText" presStyleLbl="sibTrans2D1" presStyleIdx="1" presStyleCnt="7"/>
      <dgm:spPr/>
    </dgm:pt>
    <dgm:pt modelId="{9D4119AB-6457-489A-B904-C363AF5BFE7E}" type="pres">
      <dgm:prSet presAssocID="{1BB7D2C3-83BF-49D6-B8A2-9C16F9C3E044}" presName="node" presStyleLbl="node1" presStyleIdx="2" presStyleCnt="7">
        <dgm:presLayoutVars>
          <dgm:bulletEnabled val="1"/>
        </dgm:presLayoutVars>
      </dgm:prSet>
      <dgm:spPr>
        <a:xfrm>
          <a:off x="6232329" y="2706479"/>
          <a:ext cx="1277331" cy="1277331"/>
        </a:xfrm>
        <a:prstGeom prst="ellipse">
          <a:avLst/>
        </a:prstGeom>
      </dgm:spPr>
    </dgm:pt>
    <dgm:pt modelId="{65591271-145C-4F83-A262-C0DF6D1AA362}" type="pres">
      <dgm:prSet presAssocID="{431EFDE5-19C5-4D5A-80A7-19CA4942E319}" presName="sibTrans" presStyleLbl="sibTrans2D1" presStyleIdx="2" presStyleCnt="7"/>
      <dgm:spPr/>
    </dgm:pt>
    <dgm:pt modelId="{A66C84D7-1AD7-45BC-8793-E10AE32AF68B}" type="pres">
      <dgm:prSet presAssocID="{431EFDE5-19C5-4D5A-80A7-19CA4942E319}" presName="connectorText" presStyleLbl="sibTrans2D1" presStyleIdx="2" presStyleCnt="7"/>
      <dgm:spPr/>
    </dgm:pt>
    <dgm:pt modelId="{089A1C4A-C7F1-4595-8BD4-F03DCA31B582}" type="pres">
      <dgm:prSet presAssocID="{08607501-0918-42E1-A25C-858A125F1423}" presName="node" presStyleLbl="node1" presStyleIdx="3" presStyleCnt="7">
        <dgm:presLayoutVars>
          <dgm:bulletEnabled val="1"/>
        </dgm:presLayoutVars>
      </dgm:prSet>
      <dgm:spPr>
        <a:xfrm>
          <a:off x="5034993" y="4207891"/>
          <a:ext cx="1277331" cy="1277331"/>
        </a:xfrm>
        <a:prstGeom prst="ellipse">
          <a:avLst/>
        </a:prstGeom>
      </dgm:spPr>
    </dgm:pt>
    <dgm:pt modelId="{8D6705D3-8DD4-4525-8930-D31E1C5A42ED}" type="pres">
      <dgm:prSet presAssocID="{A069E8B1-3B3F-4F6B-B372-34B79A21F0B6}" presName="sibTrans" presStyleLbl="sibTrans2D1" presStyleIdx="3" presStyleCnt="7"/>
      <dgm:spPr/>
    </dgm:pt>
    <dgm:pt modelId="{643648D4-B96F-4C5E-B399-41EC6B230A2D}" type="pres">
      <dgm:prSet presAssocID="{A069E8B1-3B3F-4F6B-B372-34B79A21F0B6}" presName="connectorText" presStyleLbl="sibTrans2D1" presStyleIdx="3" presStyleCnt="7"/>
      <dgm:spPr/>
    </dgm:pt>
    <dgm:pt modelId="{4EB28A5F-0EF9-4A49-A7BA-7AC56BCD824C}" type="pres">
      <dgm:prSet presAssocID="{758AC261-FA90-4CD6-A9A0-10C0BF9668A6}" presName="node" presStyleLbl="node1" presStyleIdx="4" presStyleCnt="7">
        <dgm:presLayoutVars>
          <dgm:bulletEnabled val="1"/>
        </dgm:presLayoutVars>
      </dgm:prSet>
      <dgm:spPr>
        <a:xfrm>
          <a:off x="3114614" y="4207891"/>
          <a:ext cx="1277331" cy="1277331"/>
        </a:xfrm>
        <a:prstGeom prst="ellipse">
          <a:avLst/>
        </a:prstGeom>
      </dgm:spPr>
    </dgm:pt>
    <dgm:pt modelId="{876656F7-C27D-4F40-AD8F-BC2DB076C93C}" type="pres">
      <dgm:prSet presAssocID="{8C5FD455-D8AB-40AE-970F-D27296FB910C}" presName="sibTrans" presStyleLbl="sibTrans2D1" presStyleIdx="4" presStyleCnt="7"/>
      <dgm:spPr/>
    </dgm:pt>
    <dgm:pt modelId="{4E204CD8-DC5C-4C79-B5D4-39F544DA2C1E}" type="pres">
      <dgm:prSet presAssocID="{8C5FD455-D8AB-40AE-970F-D27296FB910C}" presName="connectorText" presStyleLbl="sibTrans2D1" presStyleIdx="4" presStyleCnt="7"/>
      <dgm:spPr/>
    </dgm:pt>
    <dgm:pt modelId="{B8C6BE87-106E-49D2-B855-383687FAC941}" type="pres">
      <dgm:prSet presAssocID="{8B973B50-467D-4F93-966B-F57853E8001C}" presName="node" presStyleLbl="node1" presStyleIdx="5" presStyleCnt="7">
        <dgm:presLayoutVars>
          <dgm:bulletEnabled val="1"/>
        </dgm:presLayoutVars>
      </dgm:prSet>
      <dgm:spPr>
        <a:xfrm>
          <a:off x="1301440" y="2673067"/>
          <a:ext cx="1262062" cy="1262062"/>
        </a:xfrm>
        <a:prstGeom prst="ellipse">
          <a:avLst/>
        </a:prstGeom>
      </dgm:spPr>
    </dgm:pt>
    <dgm:pt modelId="{C0F5A152-ECCD-42BB-8729-B29CCF310C89}" type="pres">
      <dgm:prSet presAssocID="{715F2607-E128-41D5-A700-053AF088819A}" presName="sibTrans" presStyleLbl="sibTrans2D1" presStyleIdx="5" presStyleCnt="7"/>
      <dgm:spPr/>
    </dgm:pt>
    <dgm:pt modelId="{D4E16BE4-1846-470B-B320-C883F042FA53}" type="pres">
      <dgm:prSet presAssocID="{715F2607-E128-41D5-A700-053AF088819A}" presName="connectorText" presStyleLbl="sibTrans2D1" presStyleIdx="5" presStyleCnt="7"/>
      <dgm:spPr/>
    </dgm:pt>
    <dgm:pt modelId="{8333F991-913D-4DFA-88DA-13411BC04971}" type="pres">
      <dgm:prSet presAssocID="{126F4339-9515-4BA9-BAFF-43321B844F7E}" presName="node" presStyleLbl="node1" presStyleIdx="6" presStyleCnt="7">
        <dgm:presLayoutVars>
          <dgm:bulletEnabled val="1"/>
        </dgm:presLayoutVars>
      </dgm:prSet>
      <dgm:spPr>
        <a:xfrm>
          <a:off x="1723615" y="823396"/>
          <a:ext cx="1262062" cy="1262062"/>
        </a:xfrm>
        <a:prstGeom prst="ellipse">
          <a:avLst/>
        </a:prstGeom>
      </dgm:spPr>
    </dgm:pt>
    <dgm:pt modelId="{44DA6150-599B-46C2-86BA-4EF387A78272}" type="pres">
      <dgm:prSet presAssocID="{B8369F41-A2E1-43D9-A682-DAB56CDE0952}" presName="sibTrans" presStyleLbl="sibTrans2D1" presStyleIdx="6" presStyleCnt="7"/>
      <dgm:spPr/>
    </dgm:pt>
    <dgm:pt modelId="{EA72242D-64C9-43B1-860B-27CD7F381043}" type="pres">
      <dgm:prSet presAssocID="{B8369F41-A2E1-43D9-A682-DAB56CDE0952}" presName="connectorText" presStyleLbl="sibTrans2D1" presStyleIdx="6" presStyleCnt="7"/>
      <dgm:spPr/>
    </dgm:pt>
  </dgm:ptLst>
  <dgm:cxnLst>
    <dgm:cxn modelId="{F1FF0510-199A-4B4C-81F6-FCDEABC0AE42}" type="presOf" srcId="{B9834100-67D3-4593-A218-B88DAA35DC57}" destId="{2F7E286C-88F7-4F39-980E-0ED5477FA785}" srcOrd="0" destOrd="0" presId="urn:microsoft.com/office/officeart/2005/8/layout/cycle2"/>
    <dgm:cxn modelId="{1DE94E1D-6409-46DF-B98F-851C0C3FD5C9}" type="presOf" srcId="{8B973B50-467D-4F93-966B-F57853E8001C}" destId="{B8C6BE87-106E-49D2-B855-383687FAC941}" srcOrd="0" destOrd="0" presId="urn:microsoft.com/office/officeart/2005/8/layout/cycle2"/>
    <dgm:cxn modelId="{F0209725-763E-4270-82A1-7070986E73EB}" type="presOf" srcId="{1BB7D2C3-83BF-49D6-B8A2-9C16F9C3E044}" destId="{9D4119AB-6457-489A-B904-C363AF5BFE7E}" srcOrd="0" destOrd="0" presId="urn:microsoft.com/office/officeart/2005/8/layout/cycle2"/>
    <dgm:cxn modelId="{85C2282B-41FE-4620-8574-EEF158200A49}" srcId="{77E113E4-A5B7-45B2-A118-66C48EEBF78F}" destId="{8B973B50-467D-4F93-966B-F57853E8001C}" srcOrd="5" destOrd="0" parTransId="{B75AEB67-1EF1-43F7-9287-E8417A5F2DEE}" sibTransId="{715F2607-E128-41D5-A700-053AF088819A}"/>
    <dgm:cxn modelId="{EAE22632-18A4-4988-9DB1-8323B4712F81}" type="presOf" srcId="{431EFDE5-19C5-4D5A-80A7-19CA4942E319}" destId="{65591271-145C-4F83-A262-C0DF6D1AA362}" srcOrd="0" destOrd="0" presId="urn:microsoft.com/office/officeart/2005/8/layout/cycle2"/>
    <dgm:cxn modelId="{D4740336-8D02-4C5C-8229-2950DF23CFAA}" type="presOf" srcId="{F15D6A77-29AA-4BE0-8783-00726BC18A7D}" destId="{BFD7113E-66B3-499C-A5E5-35AF714A1EE1}" srcOrd="1" destOrd="0" presId="urn:microsoft.com/office/officeart/2005/8/layout/cycle2"/>
    <dgm:cxn modelId="{E4E9503C-9F27-47F7-BE81-8BAA2503C624}" srcId="{77E113E4-A5B7-45B2-A118-66C48EEBF78F}" destId="{758AC261-FA90-4CD6-A9A0-10C0BF9668A6}" srcOrd="4" destOrd="0" parTransId="{D80E9A5A-C2C6-4F68-8505-DB69A5B9C33F}" sibTransId="{8C5FD455-D8AB-40AE-970F-D27296FB910C}"/>
    <dgm:cxn modelId="{0FABD03F-2DB7-4987-9014-DD7937F63C98}" type="presOf" srcId="{B8369F41-A2E1-43D9-A682-DAB56CDE0952}" destId="{EA72242D-64C9-43B1-860B-27CD7F381043}" srcOrd="1" destOrd="0" presId="urn:microsoft.com/office/officeart/2005/8/layout/cycle2"/>
    <dgm:cxn modelId="{2072CF5B-4F60-4935-BF65-BEAAB383F52E}" srcId="{77E113E4-A5B7-45B2-A118-66C48EEBF78F}" destId="{E8E06E85-E92A-49F9-8F18-3084933EFFE5}" srcOrd="0" destOrd="0" parTransId="{14932C12-4F47-4DC2-9F86-6D116395A9A2}" sibTransId="{F15D6A77-29AA-4BE0-8783-00726BC18A7D}"/>
    <dgm:cxn modelId="{183F8D5D-3329-4BBC-A76B-6E2824B4A376}" type="presOf" srcId="{A069E8B1-3B3F-4F6B-B372-34B79A21F0B6}" destId="{643648D4-B96F-4C5E-B399-41EC6B230A2D}" srcOrd="1" destOrd="0" presId="urn:microsoft.com/office/officeart/2005/8/layout/cycle2"/>
    <dgm:cxn modelId="{07B88B48-D208-4DBF-8942-CC2584011B4B}" type="presOf" srcId="{431EFDE5-19C5-4D5A-80A7-19CA4942E319}" destId="{A66C84D7-1AD7-45BC-8793-E10AE32AF68B}" srcOrd="1" destOrd="0" presId="urn:microsoft.com/office/officeart/2005/8/layout/cycle2"/>
    <dgm:cxn modelId="{EE5EA96B-5554-4809-A991-E866E25615FB}" type="presOf" srcId="{126F4339-9515-4BA9-BAFF-43321B844F7E}" destId="{8333F991-913D-4DFA-88DA-13411BC04971}" srcOrd="0" destOrd="0" presId="urn:microsoft.com/office/officeart/2005/8/layout/cycle2"/>
    <dgm:cxn modelId="{88C0FD52-F764-4BF6-81A4-51D28EE6FE54}" srcId="{77E113E4-A5B7-45B2-A118-66C48EEBF78F}" destId="{1BB7D2C3-83BF-49D6-B8A2-9C16F9C3E044}" srcOrd="2" destOrd="0" parTransId="{F338FECD-AA72-4970-B4A1-D4892D098A24}" sibTransId="{431EFDE5-19C5-4D5A-80A7-19CA4942E319}"/>
    <dgm:cxn modelId="{23097257-A516-45BC-B3D7-2571AE47C50C}" srcId="{77E113E4-A5B7-45B2-A118-66C48EEBF78F}" destId="{126F4339-9515-4BA9-BAFF-43321B844F7E}" srcOrd="6" destOrd="0" parTransId="{4B504E30-A7AF-4A62-B9E6-BABC492C4026}" sibTransId="{B8369F41-A2E1-43D9-A682-DAB56CDE0952}"/>
    <dgm:cxn modelId="{11037282-85BD-476F-9D9A-5DA322706546}" type="presOf" srcId="{F15D6A77-29AA-4BE0-8783-00726BC18A7D}" destId="{8E4CFAA4-340A-43FB-9A6E-56B704ED1CB6}" srcOrd="0" destOrd="0" presId="urn:microsoft.com/office/officeart/2005/8/layout/cycle2"/>
    <dgm:cxn modelId="{E5DF5784-9668-490F-A5DA-F5EF3293B94E}" type="presOf" srcId="{8C5FD455-D8AB-40AE-970F-D27296FB910C}" destId="{4E204CD8-DC5C-4C79-B5D4-39F544DA2C1E}" srcOrd="1" destOrd="0" presId="urn:microsoft.com/office/officeart/2005/8/layout/cycle2"/>
    <dgm:cxn modelId="{49FC868A-55B6-4A85-9555-C57F599D8F53}" type="presOf" srcId="{715F2607-E128-41D5-A700-053AF088819A}" destId="{D4E16BE4-1846-470B-B320-C883F042FA53}" srcOrd="1" destOrd="0" presId="urn:microsoft.com/office/officeart/2005/8/layout/cycle2"/>
    <dgm:cxn modelId="{3D6CD29B-6C2F-45C0-96F5-C250F73CF5BC}" type="presOf" srcId="{758AC261-FA90-4CD6-A9A0-10C0BF9668A6}" destId="{4EB28A5F-0EF9-4A49-A7BA-7AC56BCD824C}" srcOrd="0" destOrd="0" presId="urn:microsoft.com/office/officeart/2005/8/layout/cycle2"/>
    <dgm:cxn modelId="{A89B889E-F337-49B2-AC5E-AB97E745B629}" type="presOf" srcId="{8C5FD455-D8AB-40AE-970F-D27296FB910C}" destId="{876656F7-C27D-4F40-AD8F-BC2DB076C93C}" srcOrd="0" destOrd="0" presId="urn:microsoft.com/office/officeart/2005/8/layout/cycle2"/>
    <dgm:cxn modelId="{4B867BAA-B0DB-44FC-8F59-1CE7BC7AF245}" type="presOf" srcId="{E8E06E85-E92A-49F9-8F18-3084933EFFE5}" destId="{7660B939-746E-4656-9697-2CB082612968}" srcOrd="0" destOrd="0" presId="urn:microsoft.com/office/officeart/2005/8/layout/cycle2"/>
    <dgm:cxn modelId="{2835A0AF-2E9C-4954-99FB-E650E8F0862F}" type="presOf" srcId="{715F2607-E128-41D5-A700-053AF088819A}" destId="{C0F5A152-ECCD-42BB-8729-B29CCF310C89}" srcOrd="0" destOrd="0" presId="urn:microsoft.com/office/officeart/2005/8/layout/cycle2"/>
    <dgm:cxn modelId="{55A211C5-60EE-48A7-961D-B80CE183768A}" type="presOf" srcId="{474805BA-1292-4C52-8C69-8AA5B4836A10}" destId="{0EAA7FE6-9173-4D5D-A276-BFD88EF81866}" srcOrd="0" destOrd="0" presId="urn:microsoft.com/office/officeart/2005/8/layout/cycle2"/>
    <dgm:cxn modelId="{E8E2D8C6-03E2-4C1A-BE93-CC2E0A940C5E}" srcId="{77E113E4-A5B7-45B2-A118-66C48EEBF78F}" destId="{08607501-0918-42E1-A25C-858A125F1423}" srcOrd="3" destOrd="0" parTransId="{FD5D7D23-4B53-4D96-AF25-EE1BAFBD9CFF}" sibTransId="{A069E8B1-3B3F-4F6B-B372-34B79A21F0B6}"/>
    <dgm:cxn modelId="{C52D46CA-C218-481F-B03C-17DC3B7CEA73}" srcId="{77E113E4-A5B7-45B2-A118-66C48EEBF78F}" destId="{474805BA-1292-4C52-8C69-8AA5B4836A10}" srcOrd="1" destOrd="0" parTransId="{B329427A-7242-4E20-A756-66FFE97BDD69}" sibTransId="{B9834100-67D3-4593-A218-B88DAA35DC57}"/>
    <dgm:cxn modelId="{0D995AD7-8E9B-43F1-AAE2-A0435535F49C}" type="presOf" srcId="{B8369F41-A2E1-43D9-A682-DAB56CDE0952}" destId="{44DA6150-599B-46C2-86BA-4EF387A78272}" srcOrd="0" destOrd="0" presId="urn:microsoft.com/office/officeart/2005/8/layout/cycle2"/>
    <dgm:cxn modelId="{0A4703DB-63C6-4F8C-AD25-D3B34DE0E033}" type="presOf" srcId="{08607501-0918-42E1-A25C-858A125F1423}" destId="{089A1C4A-C7F1-4595-8BD4-F03DCA31B582}" srcOrd="0" destOrd="0" presId="urn:microsoft.com/office/officeart/2005/8/layout/cycle2"/>
    <dgm:cxn modelId="{242556DF-C79B-4B74-816C-EE4AB877D738}" type="presOf" srcId="{B9834100-67D3-4593-A218-B88DAA35DC57}" destId="{3AB942E0-A2AE-426D-8D61-DD5A2DEFB1FD}" srcOrd="1" destOrd="0" presId="urn:microsoft.com/office/officeart/2005/8/layout/cycle2"/>
    <dgm:cxn modelId="{302CEFEA-5502-46C4-90C1-1F98FDD38A4A}" type="presOf" srcId="{A069E8B1-3B3F-4F6B-B372-34B79A21F0B6}" destId="{8D6705D3-8DD4-4525-8930-D31E1C5A42ED}" srcOrd="0" destOrd="0" presId="urn:microsoft.com/office/officeart/2005/8/layout/cycle2"/>
    <dgm:cxn modelId="{8AA81DF9-3544-40FA-A1DE-F021547C3AC6}" type="presOf" srcId="{77E113E4-A5B7-45B2-A118-66C48EEBF78F}" destId="{509A4762-F0C8-489D-B8B4-F63E9B5F8AD4}" srcOrd="0" destOrd="0" presId="urn:microsoft.com/office/officeart/2005/8/layout/cycle2"/>
    <dgm:cxn modelId="{76B50EF2-CE27-4B40-AC79-A2C059546A6F}" type="presParOf" srcId="{509A4762-F0C8-489D-B8B4-F63E9B5F8AD4}" destId="{7660B939-746E-4656-9697-2CB082612968}" srcOrd="0" destOrd="0" presId="urn:microsoft.com/office/officeart/2005/8/layout/cycle2"/>
    <dgm:cxn modelId="{6E567CF7-CC6E-48BF-A8B9-F616DCB51A6E}" type="presParOf" srcId="{509A4762-F0C8-489D-B8B4-F63E9B5F8AD4}" destId="{8E4CFAA4-340A-43FB-9A6E-56B704ED1CB6}" srcOrd="1" destOrd="0" presId="urn:microsoft.com/office/officeart/2005/8/layout/cycle2"/>
    <dgm:cxn modelId="{8158FCF6-361A-48C1-964A-D97E42489BD4}" type="presParOf" srcId="{8E4CFAA4-340A-43FB-9A6E-56B704ED1CB6}" destId="{BFD7113E-66B3-499C-A5E5-35AF714A1EE1}" srcOrd="0" destOrd="0" presId="urn:microsoft.com/office/officeart/2005/8/layout/cycle2"/>
    <dgm:cxn modelId="{9403E721-3032-497E-967B-DD819424982A}" type="presParOf" srcId="{509A4762-F0C8-489D-B8B4-F63E9B5F8AD4}" destId="{0EAA7FE6-9173-4D5D-A276-BFD88EF81866}" srcOrd="2" destOrd="0" presId="urn:microsoft.com/office/officeart/2005/8/layout/cycle2"/>
    <dgm:cxn modelId="{93F9AA92-4C16-418C-8589-E0F6C74B50AB}" type="presParOf" srcId="{509A4762-F0C8-489D-B8B4-F63E9B5F8AD4}" destId="{2F7E286C-88F7-4F39-980E-0ED5477FA785}" srcOrd="3" destOrd="0" presId="urn:microsoft.com/office/officeart/2005/8/layout/cycle2"/>
    <dgm:cxn modelId="{A0F0A9D4-891C-4E99-B79F-0B4AA3231F5E}" type="presParOf" srcId="{2F7E286C-88F7-4F39-980E-0ED5477FA785}" destId="{3AB942E0-A2AE-426D-8D61-DD5A2DEFB1FD}" srcOrd="0" destOrd="0" presId="urn:microsoft.com/office/officeart/2005/8/layout/cycle2"/>
    <dgm:cxn modelId="{7FE9DEDB-C065-493D-AB26-0D4A260A47DD}" type="presParOf" srcId="{509A4762-F0C8-489D-B8B4-F63E9B5F8AD4}" destId="{9D4119AB-6457-489A-B904-C363AF5BFE7E}" srcOrd="4" destOrd="0" presId="urn:microsoft.com/office/officeart/2005/8/layout/cycle2"/>
    <dgm:cxn modelId="{25A3315D-4FD7-4E08-994C-1F3583693C8D}" type="presParOf" srcId="{509A4762-F0C8-489D-B8B4-F63E9B5F8AD4}" destId="{65591271-145C-4F83-A262-C0DF6D1AA362}" srcOrd="5" destOrd="0" presId="urn:microsoft.com/office/officeart/2005/8/layout/cycle2"/>
    <dgm:cxn modelId="{0D3D3BA6-CA35-4F79-A00F-3E70F27376C3}" type="presParOf" srcId="{65591271-145C-4F83-A262-C0DF6D1AA362}" destId="{A66C84D7-1AD7-45BC-8793-E10AE32AF68B}" srcOrd="0" destOrd="0" presId="urn:microsoft.com/office/officeart/2005/8/layout/cycle2"/>
    <dgm:cxn modelId="{95C1EE65-DFCC-4E82-BE22-250D7A6AE149}" type="presParOf" srcId="{509A4762-F0C8-489D-B8B4-F63E9B5F8AD4}" destId="{089A1C4A-C7F1-4595-8BD4-F03DCA31B582}" srcOrd="6" destOrd="0" presId="urn:microsoft.com/office/officeart/2005/8/layout/cycle2"/>
    <dgm:cxn modelId="{D2DB1018-0A79-4DCF-941D-2079871B78C9}" type="presParOf" srcId="{509A4762-F0C8-489D-B8B4-F63E9B5F8AD4}" destId="{8D6705D3-8DD4-4525-8930-D31E1C5A42ED}" srcOrd="7" destOrd="0" presId="urn:microsoft.com/office/officeart/2005/8/layout/cycle2"/>
    <dgm:cxn modelId="{E71D64A1-84FD-4334-9B5E-D6EDA971CB61}" type="presParOf" srcId="{8D6705D3-8DD4-4525-8930-D31E1C5A42ED}" destId="{643648D4-B96F-4C5E-B399-41EC6B230A2D}" srcOrd="0" destOrd="0" presId="urn:microsoft.com/office/officeart/2005/8/layout/cycle2"/>
    <dgm:cxn modelId="{A904BFE7-3676-4375-B12C-9EE89FF1ED4F}" type="presParOf" srcId="{509A4762-F0C8-489D-B8B4-F63E9B5F8AD4}" destId="{4EB28A5F-0EF9-4A49-A7BA-7AC56BCD824C}" srcOrd="8" destOrd="0" presId="urn:microsoft.com/office/officeart/2005/8/layout/cycle2"/>
    <dgm:cxn modelId="{DF5C8D83-52D8-48F5-B2AE-694AD8E1C1FF}" type="presParOf" srcId="{509A4762-F0C8-489D-B8B4-F63E9B5F8AD4}" destId="{876656F7-C27D-4F40-AD8F-BC2DB076C93C}" srcOrd="9" destOrd="0" presId="urn:microsoft.com/office/officeart/2005/8/layout/cycle2"/>
    <dgm:cxn modelId="{1C07F8D0-4143-493E-898E-13C5AE457A3E}" type="presParOf" srcId="{876656F7-C27D-4F40-AD8F-BC2DB076C93C}" destId="{4E204CD8-DC5C-4C79-B5D4-39F544DA2C1E}" srcOrd="0" destOrd="0" presId="urn:microsoft.com/office/officeart/2005/8/layout/cycle2"/>
    <dgm:cxn modelId="{962C26F2-1560-491F-91F6-C0632025CE2C}" type="presParOf" srcId="{509A4762-F0C8-489D-B8B4-F63E9B5F8AD4}" destId="{B8C6BE87-106E-49D2-B855-383687FAC941}" srcOrd="10" destOrd="0" presId="urn:microsoft.com/office/officeart/2005/8/layout/cycle2"/>
    <dgm:cxn modelId="{064CFE69-C591-4BC6-B6E7-C2D126A538A4}" type="presParOf" srcId="{509A4762-F0C8-489D-B8B4-F63E9B5F8AD4}" destId="{C0F5A152-ECCD-42BB-8729-B29CCF310C89}" srcOrd="11" destOrd="0" presId="urn:microsoft.com/office/officeart/2005/8/layout/cycle2"/>
    <dgm:cxn modelId="{A23AF8B4-D43E-4E89-B0E4-48AE13D9DA5E}" type="presParOf" srcId="{C0F5A152-ECCD-42BB-8729-B29CCF310C89}" destId="{D4E16BE4-1846-470B-B320-C883F042FA53}" srcOrd="0" destOrd="0" presId="urn:microsoft.com/office/officeart/2005/8/layout/cycle2"/>
    <dgm:cxn modelId="{33086D75-121C-43EA-985A-153373DF27D9}" type="presParOf" srcId="{509A4762-F0C8-489D-B8B4-F63E9B5F8AD4}" destId="{8333F991-913D-4DFA-88DA-13411BC04971}" srcOrd="12" destOrd="0" presId="urn:microsoft.com/office/officeart/2005/8/layout/cycle2"/>
    <dgm:cxn modelId="{13949AA5-79BF-4AB2-BEF6-3FD3107DFD59}" type="presParOf" srcId="{509A4762-F0C8-489D-B8B4-F63E9B5F8AD4}" destId="{44DA6150-599B-46C2-86BA-4EF387A78272}" srcOrd="13" destOrd="0" presId="urn:microsoft.com/office/officeart/2005/8/layout/cycle2"/>
    <dgm:cxn modelId="{1892E581-2912-4ABE-9806-C1938A764D23}" type="presParOf" srcId="{44DA6150-599B-46C2-86BA-4EF387A78272}" destId="{EA72242D-64C9-43B1-860B-27CD7F381043}" srcOrd="0" destOrd="0" presId="urn:microsoft.com/office/officeart/2005/8/layout/cycle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D8D39D8-4777-4AA2-BB25-D9F70255CAAA}">
      <dsp:nvSpPr>
        <dsp:cNvPr id="0" name=""/>
        <dsp:cNvSpPr/>
      </dsp:nvSpPr>
      <dsp:spPr>
        <a:xfrm>
          <a:off x="2282" y="2450074"/>
          <a:ext cx="864195" cy="51851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Design</a:t>
          </a:r>
          <a:endParaRPr lang="en-NZ" sz="1500" kern="1200" dirty="0">
            <a:solidFill>
              <a:schemeClr val="bg1"/>
            </a:solidFill>
          </a:endParaRPr>
        </a:p>
      </dsp:txBody>
      <dsp:txXfrm>
        <a:off x="17469" y="2465261"/>
        <a:ext cx="833821" cy="488143"/>
      </dsp:txXfrm>
    </dsp:sp>
    <dsp:sp modelId="{9BFFAE8A-5CE2-440D-9060-80A169EBB030}">
      <dsp:nvSpPr>
        <dsp:cNvPr id="0" name=""/>
        <dsp:cNvSpPr/>
      </dsp:nvSpPr>
      <dsp:spPr>
        <a:xfrm>
          <a:off x="952896"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NZ" sz="800" kern="1200"/>
        </a:p>
      </dsp:txBody>
      <dsp:txXfrm>
        <a:off x="952896" y="2645037"/>
        <a:ext cx="128246" cy="128592"/>
      </dsp:txXfrm>
    </dsp:sp>
    <dsp:sp modelId="{D3A245FB-F246-45A2-A673-7C5B4E84C58B}">
      <dsp:nvSpPr>
        <dsp:cNvPr id="0" name=""/>
        <dsp:cNvSpPr/>
      </dsp:nvSpPr>
      <dsp:spPr>
        <a:xfrm>
          <a:off x="1212155" y="2450074"/>
          <a:ext cx="864195" cy="51851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Develop</a:t>
          </a:r>
          <a:endParaRPr lang="en-NZ" sz="1500" kern="1200" dirty="0">
            <a:solidFill>
              <a:schemeClr val="bg1"/>
            </a:solidFill>
          </a:endParaRPr>
        </a:p>
      </dsp:txBody>
      <dsp:txXfrm>
        <a:off x="1227342" y="2465261"/>
        <a:ext cx="833821" cy="488143"/>
      </dsp:txXfrm>
    </dsp:sp>
    <dsp:sp modelId="{8E40B566-B54E-4522-8E65-106391762B16}">
      <dsp:nvSpPr>
        <dsp:cNvPr id="0" name=""/>
        <dsp:cNvSpPr/>
      </dsp:nvSpPr>
      <dsp:spPr>
        <a:xfrm>
          <a:off x="2162770"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NZ" sz="800" kern="1200"/>
        </a:p>
      </dsp:txBody>
      <dsp:txXfrm>
        <a:off x="2162770" y="2645037"/>
        <a:ext cx="128246" cy="128592"/>
      </dsp:txXfrm>
    </dsp:sp>
    <dsp:sp modelId="{63DBA628-A269-43E1-AA42-91AC31587111}">
      <dsp:nvSpPr>
        <dsp:cNvPr id="0" name=""/>
        <dsp:cNvSpPr/>
      </dsp:nvSpPr>
      <dsp:spPr>
        <a:xfrm>
          <a:off x="2422028" y="2450074"/>
          <a:ext cx="864195" cy="51851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Secure</a:t>
          </a:r>
          <a:endParaRPr lang="en-NZ" sz="1500" kern="1200" dirty="0">
            <a:solidFill>
              <a:schemeClr val="bg1"/>
            </a:solidFill>
          </a:endParaRPr>
        </a:p>
      </dsp:txBody>
      <dsp:txXfrm>
        <a:off x="2437215" y="2465261"/>
        <a:ext cx="833821" cy="488143"/>
      </dsp:txXfrm>
    </dsp:sp>
    <dsp:sp modelId="{63A5DBAC-0098-47F0-96C7-A7C2C40DF371}">
      <dsp:nvSpPr>
        <dsp:cNvPr id="0" name=""/>
        <dsp:cNvSpPr/>
      </dsp:nvSpPr>
      <dsp:spPr>
        <a:xfrm>
          <a:off x="3372643"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NZ" sz="800" kern="1200"/>
        </a:p>
      </dsp:txBody>
      <dsp:txXfrm>
        <a:off x="3372643" y="2645037"/>
        <a:ext cx="128246" cy="128592"/>
      </dsp:txXfrm>
    </dsp:sp>
    <dsp:sp modelId="{2A0CB65D-397F-4769-9BD7-2508928D9BBE}">
      <dsp:nvSpPr>
        <dsp:cNvPr id="0" name=""/>
        <dsp:cNvSpPr/>
      </dsp:nvSpPr>
      <dsp:spPr>
        <a:xfrm>
          <a:off x="3631902" y="2450074"/>
          <a:ext cx="864195" cy="51851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Publish</a:t>
          </a:r>
          <a:endParaRPr lang="en-NZ" sz="1500" kern="1200" dirty="0">
            <a:solidFill>
              <a:schemeClr val="bg1"/>
            </a:solidFill>
          </a:endParaRPr>
        </a:p>
      </dsp:txBody>
      <dsp:txXfrm>
        <a:off x="3647089" y="2465261"/>
        <a:ext cx="833821" cy="488143"/>
      </dsp:txXfrm>
    </dsp:sp>
    <dsp:sp modelId="{8972B972-BE84-4209-860E-68726419CF32}">
      <dsp:nvSpPr>
        <dsp:cNvPr id="0" name=""/>
        <dsp:cNvSpPr/>
      </dsp:nvSpPr>
      <dsp:spPr>
        <a:xfrm>
          <a:off x="4582517"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NZ" sz="800" kern="1200"/>
        </a:p>
      </dsp:txBody>
      <dsp:txXfrm>
        <a:off x="4582517" y="2645037"/>
        <a:ext cx="128246" cy="128592"/>
      </dsp:txXfrm>
    </dsp:sp>
    <dsp:sp modelId="{3D459359-00F4-4490-BD07-2F518D8F5578}">
      <dsp:nvSpPr>
        <dsp:cNvPr id="0" name=""/>
        <dsp:cNvSpPr/>
      </dsp:nvSpPr>
      <dsp:spPr>
        <a:xfrm>
          <a:off x="4841775" y="2450074"/>
          <a:ext cx="864195" cy="51851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Scale</a:t>
          </a:r>
          <a:endParaRPr lang="en-NZ" sz="1500" kern="1200" dirty="0">
            <a:solidFill>
              <a:schemeClr val="bg1"/>
            </a:solidFill>
          </a:endParaRPr>
        </a:p>
      </dsp:txBody>
      <dsp:txXfrm>
        <a:off x="4856962" y="2465261"/>
        <a:ext cx="833821" cy="488143"/>
      </dsp:txXfrm>
    </dsp:sp>
    <dsp:sp modelId="{D3BB403A-5E59-4873-AFEA-E03C4F2DF399}">
      <dsp:nvSpPr>
        <dsp:cNvPr id="0" name=""/>
        <dsp:cNvSpPr/>
      </dsp:nvSpPr>
      <dsp:spPr>
        <a:xfrm>
          <a:off x="5792390"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NZ" sz="800" kern="1200"/>
        </a:p>
      </dsp:txBody>
      <dsp:txXfrm>
        <a:off x="5792390" y="2645037"/>
        <a:ext cx="128246" cy="128592"/>
      </dsp:txXfrm>
    </dsp:sp>
    <dsp:sp modelId="{EFBDE2C4-FBC8-48F9-91B9-4927860F8286}">
      <dsp:nvSpPr>
        <dsp:cNvPr id="0" name=""/>
        <dsp:cNvSpPr/>
      </dsp:nvSpPr>
      <dsp:spPr>
        <a:xfrm>
          <a:off x="6051649" y="2450074"/>
          <a:ext cx="864195" cy="51851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Monitor</a:t>
          </a:r>
          <a:endParaRPr lang="en-NZ" sz="1500" kern="1200" dirty="0">
            <a:solidFill>
              <a:schemeClr val="bg1"/>
            </a:solidFill>
          </a:endParaRPr>
        </a:p>
      </dsp:txBody>
      <dsp:txXfrm>
        <a:off x="6066836" y="2465261"/>
        <a:ext cx="833821" cy="488143"/>
      </dsp:txXfrm>
    </dsp:sp>
    <dsp:sp modelId="{2E7A1E52-7076-49FE-8C2A-DB6C4AF2B93B}">
      <dsp:nvSpPr>
        <dsp:cNvPr id="0" name=""/>
        <dsp:cNvSpPr/>
      </dsp:nvSpPr>
      <dsp:spPr>
        <a:xfrm>
          <a:off x="7002264" y="2602173"/>
          <a:ext cx="183209" cy="21432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355600">
            <a:lnSpc>
              <a:spcPct val="90000"/>
            </a:lnSpc>
            <a:spcBef>
              <a:spcPct val="0"/>
            </a:spcBef>
            <a:spcAft>
              <a:spcPct val="35000"/>
            </a:spcAft>
            <a:buNone/>
          </a:pPr>
          <a:endParaRPr lang="en-NZ" sz="800" kern="1200"/>
        </a:p>
      </dsp:txBody>
      <dsp:txXfrm>
        <a:off x="7002264" y="2645037"/>
        <a:ext cx="128246" cy="128592"/>
      </dsp:txXfrm>
    </dsp:sp>
    <dsp:sp modelId="{7D160F50-339D-46D2-97E5-011A1F43332F}">
      <dsp:nvSpPr>
        <dsp:cNvPr id="0" name=""/>
        <dsp:cNvSpPr/>
      </dsp:nvSpPr>
      <dsp:spPr>
        <a:xfrm>
          <a:off x="7261522" y="2450074"/>
          <a:ext cx="864195" cy="518517"/>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7150" tIns="57150" rIns="57150" bIns="57150" numCol="1" spcCol="1270" anchor="ctr" anchorCtr="0">
          <a:noAutofit/>
        </a:bodyPr>
        <a:lstStyle/>
        <a:p>
          <a:pPr marL="0" lvl="0" indent="0" algn="ctr" defTabSz="666750">
            <a:lnSpc>
              <a:spcPct val="90000"/>
            </a:lnSpc>
            <a:spcBef>
              <a:spcPct val="0"/>
            </a:spcBef>
            <a:spcAft>
              <a:spcPct val="35000"/>
            </a:spcAft>
            <a:buNone/>
          </a:pPr>
          <a:r>
            <a:rPr lang="en-US" sz="1500" kern="1200" dirty="0">
              <a:solidFill>
                <a:schemeClr val="bg1"/>
              </a:solidFill>
            </a:rPr>
            <a:t> Analyze</a:t>
          </a:r>
          <a:endParaRPr lang="en-NZ" sz="1500" kern="1200" dirty="0">
            <a:solidFill>
              <a:schemeClr val="bg1"/>
            </a:solidFill>
          </a:endParaRPr>
        </a:p>
      </dsp:txBody>
      <dsp:txXfrm>
        <a:off x="7276709" y="2465261"/>
        <a:ext cx="833821" cy="48814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0B939-746E-4656-9697-2CB082612968}">
      <dsp:nvSpPr>
        <dsp:cNvPr id="0" name=""/>
        <dsp:cNvSpPr/>
      </dsp:nvSpPr>
      <dsp:spPr>
        <a:xfrm>
          <a:off x="4074804" y="1027"/>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4261865" y="188088"/>
        <a:ext cx="903209" cy="903209"/>
      </dsp:txXfrm>
    </dsp:sp>
    <dsp:sp modelId="{8E4CFAA4-340A-43FB-9A6E-56B704ED1CB6}">
      <dsp:nvSpPr>
        <dsp:cNvPr id="0" name=""/>
        <dsp:cNvSpPr/>
      </dsp:nvSpPr>
      <dsp:spPr>
        <a:xfrm rot="1542857">
          <a:off x="5399472" y="836568"/>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5404535" y="900607"/>
        <a:ext cx="238570" cy="258659"/>
      </dsp:txXfrm>
    </dsp:sp>
    <dsp:sp modelId="{0EAA7FE6-9173-4D5D-A276-BFD88EF81866}">
      <dsp:nvSpPr>
        <dsp:cNvPr id="0" name=""/>
        <dsp:cNvSpPr/>
      </dsp:nvSpPr>
      <dsp:spPr>
        <a:xfrm>
          <a:off x="5805005"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992066" y="1021309"/>
        <a:ext cx="903209" cy="903209"/>
      </dsp:txXfrm>
    </dsp:sp>
    <dsp:sp modelId="{2F7E286C-88F7-4F39-980E-0ED5477FA785}">
      <dsp:nvSpPr>
        <dsp:cNvPr id="0" name=""/>
        <dsp:cNvSpPr/>
      </dsp:nvSpPr>
      <dsp:spPr>
        <a:xfrm rot="4628571">
          <a:off x="6484779" y="2184076"/>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6524525" y="2220456"/>
        <a:ext cx="238570" cy="258659"/>
      </dsp:txXfrm>
    </dsp:sp>
    <dsp:sp modelId="{9D4119AB-6457-489A-B904-C363AF5BFE7E}">
      <dsp:nvSpPr>
        <dsp:cNvPr id="0" name=""/>
        <dsp:cNvSpPr/>
      </dsp:nvSpPr>
      <dsp:spPr>
        <a:xfrm>
          <a:off x="6232329"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6419390" y="2893540"/>
        <a:ext cx="903209" cy="903209"/>
      </dsp:txXfrm>
    </dsp:sp>
    <dsp:sp modelId="{65591271-145C-4F83-A262-C0DF6D1AA362}">
      <dsp:nvSpPr>
        <dsp:cNvPr id="0" name=""/>
        <dsp:cNvSpPr/>
      </dsp:nvSpPr>
      <dsp:spPr>
        <a:xfrm rot="7714286">
          <a:off x="6107934" y="3872760"/>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6190930" y="3919011"/>
        <a:ext cx="238570" cy="258659"/>
      </dsp:txXfrm>
    </dsp:sp>
    <dsp:sp modelId="{089A1C4A-C7F1-4595-8BD4-F03DCA31B582}">
      <dsp:nvSpPr>
        <dsp:cNvPr id="0" name=""/>
        <dsp:cNvSpPr/>
      </dsp:nvSpPr>
      <dsp:spPr>
        <a:xfrm>
          <a:off x="5034993"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222054" y="4394952"/>
        <a:ext cx="903209" cy="903209"/>
      </dsp:txXfrm>
    </dsp:sp>
    <dsp:sp modelId="{8D6705D3-8DD4-4525-8930-D31E1C5A42ED}">
      <dsp:nvSpPr>
        <dsp:cNvPr id="0" name=""/>
        <dsp:cNvSpPr/>
      </dsp:nvSpPr>
      <dsp:spPr>
        <a:xfrm rot="10800000">
          <a:off x="4552708" y="4631007"/>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4654952" y="4717227"/>
        <a:ext cx="238570" cy="258659"/>
      </dsp:txXfrm>
    </dsp:sp>
    <dsp:sp modelId="{4EB28A5F-0EF9-4A49-A7BA-7AC56BCD824C}">
      <dsp:nvSpPr>
        <dsp:cNvPr id="0" name=""/>
        <dsp:cNvSpPr/>
      </dsp:nvSpPr>
      <dsp:spPr>
        <a:xfrm>
          <a:off x="3114614"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3301675" y="4394952"/>
        <a:ext cx="903209" cy="903209"/>
      </dsp:txXfrm>
    </dsp:sp>
    <dsp:sp modelId="{876656F7-C27D-4F40-AD8F-BC2DB076C93C}">
      <dsp:nvSpPr>
        <dsp:cNvPr id="0" name=""/>
        <dsp:cNvSpPr/>
      </dsp:nvSpPr>
      <dsp:spPr>
        <a:xfrm rot="13885714">
          <a:off x="2990218" y="3887842"/>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3073214" y="4014031"/>
        <a:ext cx="238570" cy="258659"/>
      </dsp:txXfrm>
    </dsp:sp>
    <dsp:sp modelId="{B8C6BE87-106E-49D2-B855-383687FAC941}">
      <dsp:nvSpPr>
        <dsp:cNvPr id="0" name=""/>
        <dsp:cNvSpPr/>
      </dsp:nvSpPr>
      <dsp:spPr>
        <a:xfrm>
          <a:off x="1917278"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104339" y="2893540"/>
        <a:ext cx="903209" cy="903209"/>
      </dsp:txXfrm>
    </dsp:sp>
    <dsp:sp modelId="{C0F5A152-ECCD-42BB-8729-B29CCF310C89}">
      <dsp:nvSpPr>
        <dsp:cNvPr id="0" name=""/>
        <dsp:cNvSpPr/>
      </dsp:nvSpPr>
      <dsp:spPr>
        <a:xfrm rot="16971429">
          <a:off x="2597052" y="2202883"/>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2636798" y="2338943"/>
        <a:ext cx="238570" cy="258659"/>
      </dsp:txXfrm>
    </dsp:sp>
    <dsp:sp modelId="{8333F991-913D-4DFA-88DA-13411BC04971}">
      <dsp:nvSpPr>
        <dsp:cNvPr id="0" name=""/>
        <dsp:cNvSpPr/>
      </dsp:nvSpPr>
      <dsp:spPr>
        <a:xfrm>
          <a:off x="2344602"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531663" y="1021309"/>
        <a:ext cx="903209" cy="903209"/>
      </dsp:txXfrm>
    </dsp:sp>
    <dsp:sp modelId="{44DA6150-599B-46C2-86BA-4EF387A78272}">
      <dsp:nvSpPr>
        <dsp:cNvPr id="0" name=""/>
        <dsp:cNvSpPr/>
      </dsp:nvSpPr>
      <dsp:spPr>
        <a:xfrm rot="20057143">
          <a:off x="3669271" y="844939"/>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3674334" y="953340"/>
        <a:ext cx="238570" cy="2586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03C5052-FB3D-454E-A540-B611DD842DA7}">
      <dsp:nvSpPr>
        <dsp:cNvPr id="0" name=""/>
        <dsp:cNvSpPr/>
      </dsp:nvSpPr>
      <dsp:spPr>
        <a:xfrm>
          <a:off x="1885918" y="-34231"/>
          <a:ext cx="5655103" cy="5655103"/>
        </a:xfrm>
        <a:prstGeom prst="circularArrow">
          <a:avLst>
            <a:gd name="adj1" fmla="val 5544"/>
            <a:gd name="adj2" fmla="val 330680"/>
            <a:gd name="adj3" fmla="val 14489910"/>
            <a:gd name="adj4" fmla="val 16965038"/>
            <a:gd name="adj5" fmla="val 5757"/>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67EDF9-139E-4D1F-A527-5DA2D8A0CB8D}">
      <dsp:nvSpPr>
        <dsp:cNvPr id="0" name=""/>
        <dsp:cNvSpPr/>
      </dsp:nvSpPr>
      <dsp:spPr>
        <a:xfrm>
          <a:off x="3817036" y="2760"/>
          <a:ext cx="1792867" cy="896433"/>
        </a:xfrm>
        <a:prstGeom prst="roundRect">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3860796" y="46520"/>
        <a:ext cx="1705347" cy="808913"/>
      </dsp:txXfrm>
    </dsp:sp>
    <dsp:sp modelId="{5A07B2D0-3BC0-4FB2-AF3E-E58B230391ED}">
      <dsp:nvSpPr>
        <dsp:cNvPr id="0" name=""/>
        <dsp:cNvSpPr/>
      </dsp:nvSpPr>
      <dsp:spPr>
        <a:xfrm>
          <a:off x="5702468" y="910736"/>
          <a:ext cx="1792867" cy="896433"/>
        </a:xfrm>
        <a:prstGeom prst="roundRect">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746228" y="954496"/>
        <a:ext cx="1705347" cy="808913"/>
      </dsp:txXfrm>
    </dsp:sp>
    <dsp:sp modelId="{36306724-2EAF-4B3A-9BDF-7213F9C29194}">
      <dsp:nvSpPr>
        <dsp:cNvPr id="0" name=""/>
        <dsp:cNvSpPr/>
      </dsp:nvSpPr>
      <dsp:spPr>
        <a:xfrm>
          <a:off x="6168131" y="2950940"/>
          <a:ext cx="1792867" cy="896433"/>
        </a:xfrm>
        <a:prstGeom prst="roundRect">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6211891" y="2994700"/>
        <a:ext cx="1705347" cy="808913"/>
      </dsp:txXfrm>
    </dsp:sp>
    <dsp:sp modelId="{D4CFEC42-25BF-4003-A0FF-153A5FF5ECB9}">
      <dsp:nvSpPr>
        <dsp:cNvPr id="0" name=""/>
        <dsp:cNvSpPr/>
      </dsp:nvSpPr>
      <dsp:spPr>
        <a:xfrm>
          <a:off x="4863371" y="4587057"/>
          <a:ext cx="1792867" cy="896433"/>
        </a:xfrm>
        <a:prstGeom prst="roundRect">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4907131" y="4630817"/>
        <a:ext cx="1705347" cy="808913"/>
      </dsp:txXfrm>
    </dsp:sp>
    <dsp:sp modelId="{95F3EEB9-C9D9-4B04-A7EC-3AF54EAB6E31}">
      <dsp:nvSpPr>
        <dsp:cNvPr id="0" name=""/>
        <dsp:cNvSpPr/>
      </dsp:nvSpPr>
      <dsp:spPr>
        <a:xfrm>
          <a:off x="2770700" y="4587057"/>
          <a:ext cx="1792867" cy="896433"/>
        </a:xfrm>
        <a:prstGeom prst="roundRect">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814460" y="4630817"/>
        <a:ext cx="1705347" cy="808913"/>
      </dsp:txXfrm>
    </dsp:sp>
    <dsp:sp modelId="{F3B5E98E-A03E-4F1A-92F6-FEEFC3191792}">
      <dsp:nvSpPr>
        <dsp:cNvPr id="0" name=""/>
        <dsp:cNvSpPr/>
      </dsp:nvSpPr>
      <dsp:spPr>
        <a:xfrm>
          <a:off x="1465940" y="2950940"/>
          <a:ext cx="1792867" cy="896433"/>
        </a:xfrm>
        <a:prstGeom prst="roundRect">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1509700" y="2994700"/>
        <a:ext cx="1705347" cy="808913"/>
      </dsp:txXfrm>
    </dsp:sp>
    <dsp:sp modelId="{444D5F3C-73B0-40E0-87C7-FC4C49F32C00}">
      <dsp:nvSpPr>
        <dsp:cNvPr id="0" name=""/>
        <dsp:cNvSpPr/>
      </dsp:nvSpPr>
      <dsp:spPr>
        <a:xfrm>
          <a:off x="1931604" y="910736"/>
          <a:ext cx="1792867" cy="896433"/>
        </a:xfrm>
        <a:prstGeom prst="roundRect">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1975364" y="954496"/>
        <a:ext cx="1705347" cy="8089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0B939-746E-4656-9697-2CB082612968}">
      <dsp:nvSpPr>
        <dsp:cNvPr id="0" name=""/>
        <dsp:cNvSpPr/>
      </dsp:nvSpPr>
      <dsp:spPr>
        <a:xfrm>
          <a:off x="4074804" y="1027"/>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4261865" y="188088"/>
        <a:ext cx="903209" cy="903209"/>
      </dsp:txXfrm>
    </dsp:sp>
    <dsp:sp modelId="{8E4CFAA4-340A-43FB-9A6E-56B704ED1CB6}">
      <dsp:nvSpPr>
        <dsp:cNvPr id="0" name=""/>
        <dsp:cNvSpPr/>
      </dsp:nvSpPr>
      <dsp:spPr>
        <a:xfrm rot="1542857">
          <a:off x="5399472" y="836568"/>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5404535" y="900607"/>
        <a:ext cx="238570" cy="258659"/>
      </dsp:txXfrm>
    </dsp:sp>
    <dsp:sp modelId="{0EAA7FE6-9173-4D5D-A276-BFD88EF81866}">
      <dsp:nvSpPr>
        <dsp:cNvPr id="0" name=""/>
        <dsp:cNvSpPr/>
      </dsp:nvSpPr>
      <dsp:spPr>
        <a:xfrm>
          <a:off x="5805005"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992066" y="1021309"/>
        <a:ext cx="903209" cy="903209"/>
      </dsp:txXfrm>
    </dsp:sp>
    <dsp:sp modelId="{2F7E286C-88F7-4F39-980E-0ED5477FA785}">
      <dsp:nvSpPr>
        <dsp:cNvPr id="0" name=""/>
        <dsp:cNvSpPr/>
      </dsp:nvSpPr>
      <dsp:spPr>
        <a:xfrm rot="4628571">
          <a:off x="6484779" y="2184076"/>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6524525" y="2220456"/>
        <a:ext cx="238570" cy="258659"/>
      </dsp:txXfrm>
    </dsp:sp>
    <dsp:sp modelId="{9D4119AB-6457-489A-B904-C363AF5BFE7E}">
      <dsp:nvSpPr>
        <dsp:cNvPr id="0" name=""/>
        <dsp:cNvSpPr/>
      </dsp:nvSpPr>
      <dsp:spPr>
        <a:xfrm>
          <a:off x="6232329"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6419390" y="2893540"/>
        <a:ext cx="903209" cy="903209"/>
      </dsp:txXfrm>
    </dsp:sp>
    <dsp:sp modelId="{65591271-145C-4F83-A262-C0DF6D1AA362}">
      <dsp:nvSpPr>
        <dsp:cNvPr id="0" name=""/>
        <dsp:cNvSpPr/>
      </dsp:nvSpPr>
      <dsp:spPr>
        <a:xfrm rot="7714286">
          <a:off x="6107934" y="3872760"/>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6190930" y="3919011"/>
        <a:ext cx="238570" cy="258659"/>
      </dsp:txXfrm>
    </dsp:sp>
    <dsp:sp modelId="{089A1C4A-C7F1-4595-8BD4-F03DCA31B582}">
      <dsp:nvSpPr>
        <dsp:cNvPr id="0" name=""/>
        <dsp:cNvSpPr/>
      </dsp:nvSpPr>
      <dsp:spPr>
        <a:xfrm>
          <a:off x="5034993"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222054" y="4394952"/>
        <a:ext cx="903209" cy="903209"/>
      </dsp:txXfrm>
    </dsp:sp>
    <dsp:sp modelId="{8D6705D3-8DD4-4525-8930-D31E1C5A42ED}">
      <dsp:nvSpPr>
        <dsp:cNvPr id="0" name=""/>
        <dsp:cNvSpPr/>
      </dsp:nvSpPr>
      <dsp:spPr>
        <a:xfrm rot="10800000">
          <a:off x="4552708" y="4631007"/>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4654952" y="4717227"/>
        <a:ext cx="238570" cy="258659"/>
      </dsp:txXfrm>
    </dsp:sp>
    <dsp:sp modelId="{4EB28A5F-0EF9-4A49-A7BA-7AC56BCD824C}">
      <dsp:nvSpPr>
        <dsp:cNvPr id="0" name=""/>
        <dsp:cNvSpPr/>
      </dsp:nvSpPr>
      <dsp:spPr>
        <a:xfrm>
          <a:off x="3114614"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3301675" y="4394952"/>
        <a:ext cx="903209" cy="903209"/>
      </dsp:txXfrm>
    </dsp:sp>
    <dsp:sp modelId="{876656F7-C27D-4F40-AD8F-BC2DB076C93C}">
      <dsp:nvSpPr>
        <dsp:cNvPr id="0" name=""/>
        <dsp:cNvSpPr/>
      </dsp:nvSpPr>
      <dsp:spPr>
        <a:xfrm rot="13885714">
          <a:off x="2990218" y="3887842"/>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3073214" y="4014031"/>
        <a:ext cx="238570" cy="258659"/>
      </dsp:txXfrm>
    </dsp:sp>
    <dsp:sp modelId="{B8C6BE87-106E-49D2-B855-383687FAC941}">
      <dsp:nvSpPr>
        <dsp:cNvPr id="0" name=""/>
        <dsp:cNvSpPr/>
      </dsp:nvSpPr>
      <dsp:spPr>
        <a:xfrm>
          <a:off x="1917278"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104339" y="2893540"/>
        <a:ext cx="903209" cy="903209"/>
      </dsp:txXfrm>
    </dsp:sp>
    <dsp:sp modelId="{C0F5A152-ECCD-42BB-8729-B29CCF310C89}">
      <dsp:nvSpPr>
        <dsp:cNvPr id="0" name=""/>
        <dsp:cNvSpPr/>
      </dsp:nvSpPr>
      <dsp:spPr>
        <a:xfrm rot="16971429">
          <a:off x="2597052" y="2202883"/>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2636798" y="2338943"/>
        <a:ext cx="238570" cy="258659"/>
      </dsp:txXfrm>
    </dsp:sp>
    <dsp:sp modelId="{8333F991-913D-4DFA-88DA-13411BC04971}">
      <dsp:nvSpPr>
        <dsp:cNvPr id="0" name=""/>
        <dsp:cNvSpPr/>
      </dsp:nvSpPr>
      <dsp:spPr>
        <a:xfrm>
          <a:off x="2344602"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531663" y="1021309"/>
        <a:ext cx="903209" cy="903209"/>
      </dsp:txXfrm>
    </dsp:sp>
    <dsp:sp modelId="{44DA6150-599B-46C2-86BA-4EF387A78272}">
      <dsp:nvSpPr>
        <dsp:cNvPr id="0" name=""/>
        <dsp:cNvSpPr/>
      </dsp:nvSpPr>
      <dsp:spPr>
        <a:xfrm rot="20057143">
          <a:off x="3669271" y="844939"/>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3674334" y="953340"/>
        <a:ext cx="238570" cy="25865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0B939-746E-4656-9697-2CB082612968}">
      <dsp:nvSpPr>
        <dsp:cNvPr id="0" name=""/>
        <dsp:cNvSpPr/>
      </dsp:nvSpPr>
      <dsp:spPr>
        <a:xfrm>
          <a:off x="4074804" y="1027"/>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4261865" y="188088"/>
        <a:ext cx="903209" cy="903209"/>
      </dsp:txXfrm>
    </dsp:sp>
    <dsp:sp modelId="{8E4CFAA4-340A-43FB-9A6E-56B704ED1CB6}">
      <dsp:nvSpPr>
        <dsp:cNvPr id="0" name=""/>
        <dsp:cNvSpPr/>
      </dsp:nvSpPr>
      <dsp:spPr>
        <a:xfrm rot="1542857">
          <a:off x="5399472" y="836568"/>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5404535" y="900607"/>
        <a:ext cx="238570" cy="258659"/>
      </dsp:txXfrm>
    </dsp:sp>
    <dsp:sp modelId="{0EAA7FE6-9173-4D5D-A276-BFD88EF81866}">
      <dsp:nvSpPr>
        <dsp:cNvPr id="0" name=""/>
        <dsp:cNvSpPr/>
      </dsp:nvSpPr>
      <dsp:spPr>
        <a:xfrm>
          <a:off x="5805005"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992066" y="1021309"/>
        <a:ext cx="903209" cy="903209"/>
      </dsp:txXfrm>
    </dsp:sp>
    <dsp:sp modelId="{2F7E286C-88F7-4F39-980E-0ED5477FA785}">
      <dsp:nvSpPr>
        <dsp:cNvPr id="0" name=""/>
        <dsp:cNvSpPr/>
      </dsp:nvSpPr>
      <dsp:spPr>
        <a:xfrm rot="4628571">
          <a:off x="6484779" y="2184076"/>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6524525" y="2220456"/>
        <a:ext cx="238570" cy="258659"/>
      </dsp:txXfrm>
    </dsp:sp>
    <dsp:sp modelId="{9D4119AB-6457-489A-B904-C363AF5BFE7E}">
      <dsp:nvSpPr>
        <dsp:cNvPr id="0" name=""/>
        <dsp:cNvSpPr/>
      </dsp:nvSpPr>
      <dsp:spPr>
        <a:xfrm>
          <a:off x="6232329"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6419390" y="2893540"/>
        <a:ext cx="903209" cy="903209"/>
      </dsp:txXfrm>
    </dsp:sp>
    <dsp:sp modelId="{65591271-145C-4F83-A262-C0DF6D1AA362}">
      <dsp:nvSpPr>
        <dsp:cNvPr id="0" name=""/>
        <dsp:cNvSpPr/>
      </dsp:nvSpPr>
      <dsp:spPr>
        <a:xfrm rot="7714286">
          <a:off x="6107934" y="3872760"/>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6190930" y="3919011"/>
        <a:ext cx="238570" cy="258659"/>
      </dsp:txXfrm>
    </dsp:sp>
    <dsp:sp modelId="{089A1C4A-C7F1-4595-8BD4-F03DCA31B582}">
      <dsp:nvSpPr>
        <dsp:cNvPr id="0" name=""/>
        <dsp:cNvSpPr/>
      </dsp:nvSpPr>
      <dsp:spPr>
        <a:xfrm>
          <a:off x="5034993"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222054" y="4394952"/>
        <a:ext cx="903209" cy="903209"/>
      </dsp:txXfrm>
    </dsp:sp>
    <dsp:sp modelId="{8D6705D3-8DD4-4525-8930-D31E1C5A42ED}">
      <dsp:nvSpPr>
        <dsp:cNvPr id="0" name=""/>
        <dsp:cNvSpPr/>
      </dsp:nvSpPr>
      <dsp:spPr>
        <a:xfrm rot="10800000">
          <a:off x="4552708" y="4631007"/>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4654952" y="4717227"/>
        <a:ext cx="238570" cy="258659"/>
      </dsp:txXfrm>
    </dsp:sp>
    <dsp:sp modelId="{4EB28A5F-0EF9-4A49-A7BA-7AC56BCD824C}">
      <dsp:nvSpPr>
        <dsp:cNvPr id="0" name=""/>
        <dsp:cNvSpPr/>
      </dsp:nvSpPr>
      <dsp:spPr>
        <a:xfrm>
          <a:off x="3114614"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3301675" y="4394952"/>
        <a:ext cx="903209" cy="903209"/>
      </dsp:txXfrm>
    </dsp:sp>
    <dsp:sp modelId="{876656F7-C27D-4F40-AD8F-BC2DB076C93C}">
      <dsp:nvSpPr>
        <dsp:cNvPr id="0" name=""/>
        <dsp:cNvSpPr/>
      </dsp:nvSpPr>
      <dsp:spPr>
        <a:xfrm rot="13885714">
          <a:off x="2990218" y="3887842"/>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3073214" y="4014031"/>
        <a:ext cx="238570" cy="258659"/>
      </dsp:txXfrm>
    </dsp:sp>
    <dsp:sp modelId="{B8C6BE87-106E-49D2-B855-383687FAC941}">
      <dsp:nvSpPr>
        <dsp:cNvPr id="0" name=""/>
        <dsp:cNvSpPr/>
      </dsp:nvSpPr>
      <dsp:spPr>
        <a:xfrm>
          <a:off x="1917278"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104339" y="2893540"/>
        <a:ext cx="903209" cy="903209"/>
      </dsp:txXfrm>
    </dsp:sp>
    <dsp:sp modelId="{C0F5A152-ECCD-42BB-8729-B29CCF310C89}">
      <dsp:nvSpPr>
        <dsp:cNvPr id="0" name=""/>
        <dsp:cNvSpPr/>
      </dsp:nvSpPr>
      <dsp:spPr>
        <a:xfrm rot="16971429">
          <a:off x="2597052" y="2202883"/>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2636798" y="2338943"/>
        <a:ext cx="238570" cy="258659"/>
      </dsp:txXfrm>
    </dsp:sp>
    <dsp:sp modelId="{8333F991-913D-4DFA-88DA-13411BC04971}">
      <dsp:nvSpPr>
        <dsp:cNvPr id="0" name=""/>
        <dsp:cNvSpPr/>
      </dsp:nvSpPr>
      <dsp:spPr>
        <a:xfrm>
          <a:off x="2344602"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531663" y="1021309"/>
        <a:ext cx="903209" cy="903209"/>
      </dsp:txXfrm>
    </dsp:sp>
    <dsp:sp modelId="{44DA6150-599B-46C2-86BA-4EF387A78272}">
      <dsp:nvSpPr>
        <dsp:cNvPr id="0" name=""/>
        <dsp:cNvSpPr/>
      </dsp:nvSpPr>
      <dsp:spPr>
        <a:xfrm rot="20057143">
          <a:off x="3669271" y="844939"/>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3674334" y="953340"/>
        <a:ext cx="238570" cy="25865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0B939-746E-4656-9697-2CB082612968}">
      <dsp:nvSpPr>
        <dsp:cNvPr id="0" name=""/>
        <dsp:cNvSpPr/>
      </dsp:nvSpPr>
      <dsp:spPr>
        <a:xfrm>
          <a:off x="4074804" y="1027"/>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4261865" y="188088"/>
        <a:ext cx="903209" cy="903209"/>
      </dsp:txXfrm>
    </dsp:sp>
    <dsp:sp modelId="{8E4CFAA4-340A-43FB-9A6E-56B704ED1CB6}">
      <dsp:nvSpPr>
        <dsp:cNvPr id="0" name=""/>
        <dsp:cNvSpPr/>
      </dsp:nvSpPr>
      <dsp:spPr>
        <a:xfrm rot="1542857">
          <a:off x="5399472" y="836568"/>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5404535" y="900607"/>
        <a:ext cx="238570" cy="258659"/>
      </dsp:txXfrm>
    </dsp:sp>
    <dsp:sp modelId="{0EAA7FE6-9173-4D5D-A276-BFD88EF81866}">
      <dsp:nvSpPr>
        <dsp:cNvPr id="0" name=""/>
        <dsp:cNvSpPr/>
      </dsp:nvSpPr>
      <dsp:spPr>
        <a:xfrm>
          <a:off x="5805005"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992066" y="1021309"/>
        <a:ext cx="903209" cy="903209"/>
      </dsp:txXfrm>
    </dsp:sp>
    <dsp:sp modelId="{2F7E286C-88F7-4F39-980E-0ED5477FA785}">
      <dsp:nvSpPr>
        <dsp:cNvPr id="0" name=""/>
        <dsp:cNvSpPr/>
      </dsp:nvSpPr>
      <dsp:spPr>
        <a:xfrm rot="4628571">
          <a:off x="6484779" y="2184076"/>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6524525" y="2220456"/>
        <a:ext cx="238570" cy="258659"/>
      </dsp:txXfrm>
    </dsp:sp>
    <dsp:sp modelId="{9D4119AB-6457-489A-B904-C363AF5BFE7E}">
      <dsp:nvSpPr>
        <dsp:cNvPr id="0" name=""/>
        <dsp:cNvSpPr/>
      </dsp:nvSpPr>
      <dsp:spPr>
        <a:xfrm>
          <a:off x="6232329"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6419390" y="2893540"/>
        <a:ext cx="903209" cy="903209"/>
      </dsp:txXfrm>
    </dsp:sp>
    <dsp:sp modelId="{65591271-145C-4F83-A262-C0DF6D1AA362}">
      <dsp:nvSpPr>
        <dsp:cNvPr id="0" name=""/>
        <dsp:cNvSpPr/>
      </dsp:nvSpPr>
      <dsp:spPr>
        <a:xfrm rot="7714286">
          <a:off x="6107934" y="3872760"/>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6190930" y="3919011"/>
        <a:ext cx="238570" cy="258659"/>
      </dsp:txXfrm>
    </dsp:sp>
    <dsp:sp modelId="{089A1C4A-C7F1-4595-8BD4-F03DCA31B582}">
      <dsp:nvSpPr>
        <dsp:cNvPr id="0" name=""/>
        <dsp:cNvSpPr/>
      </dsp:nvSpPr>
      <dsp:spPr>
        <a:xfrm>
          <a:off x="5034993"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222054" y="4394952"/>
        <a:ext cx="903209" cy="903209"/>
      </dsp:txXfrm>
    </dsp:sp>
    <dsp:sp modelId="{8D6705D3-8DD4-4525-8930-D31E1C5A42ED}">
      <dsp:nvSpPr>
        <dsp:cNvPr id="0" name=""/>
        <dsp:cNvSpPr/>
      </dsp:nvSpPr>
      <dsp:spPr>
        <a:xfrm rot="10800000">
          <a:off x="4552708" y="4631007"/>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4654952" y="4717227"/>
        <a:ext cx="238570" cy="258659"/>
      </dsp:txXfrm>
    </dsp:sp>
    <dsp:sp modelId="{4EB28A5F-0EF9-4A49-A7BA-7AC56BCD824C}">
      <dsp:nvSpPr>
        <dsp:cNvPr id="0" name=""/>
        <dsp:cNvSpPr/>
      </dsp:nvSpPr>
      <dsp:spPr>
        <a:xfrm>
          <a:off x="3114614"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3301675" y="4394952"/>
        <a:ext cx="903209" cy="903209"/>
      </dsp:txXfrm>
    </dsp:sp>
    <dsp:sp modelId="{876656F7-C27D-4F40-AD8F-BC2DB076C93C}">
      <dsp:nvSpPr>
        <dsp:cNvPr id="0" name=""/>
        <dsp:cNvSpPr/>
      </dsp:nvSpPr>
      <dsp:spPr>
        <a:xfrm rot="13885714">
          <a:off x="2990218" y="3887842"/>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3073214" y="4014031"/>
        <a:ext cx="238570" cy="258659"/>
      </dsp:txXfrm>
    </dsp:sp>
    <dsp:sp modelId="{B8C6BE87-106E-49D2-B855-383687FAC941}">
      <dsp:nvSpPr>
        <dsp:cNvPr id="0" name=""/>
        <dsp:cNvSpPr/>
      </dsp:nvSpPr>
      <dsp:spPr>
        <a:xfrm>
          <a:off x="1917278"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104339" y="2893540"/>
        <a:ext cx="903209" cy="903209"/>
      </dsp:txXfrm>
    </dsp:sp>
    <dsp:sp modelId="{C0F5A152-ECCD-42BB-8729-B29CCF310C89}">
      <dsp:nvSpPr>
        <dsp:cNvPr id="0" name=""/>
        <dsp:cNvSpPr/>
      </dsp:nvSpPr>
      <dsp:spPr>
        <a:xfrm rot="16971429">
          <a:off x="2597052" y="2202883"/>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2636798" y="2338943"/>
        <a:ext cx="238570" cy="258659"/>
      </dsp:txXfrm>
    </dsp:sp>
    <dsp:sp modelId="{8333F991-913D-4DFA-88DA-13411BC04971}">
      <dsp:nvSpPr>
        <dsp:cNvPr id="0" name=""/>
        <dsp:cNvSpPr/>
      </dsp:nvSpPr>
      <dsp:spPr>
        <a:xfrm>
          <a:off x="2344602"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531663" y="1021309"/>
        <a:ext cx="903209" cy="903209"/>
      </dsp:txXfrm>
    </dsp:sp>
    <dsp:sp modelId="{44DA6150-599B-46C2-86BA-4EF387A78272}">
      <dsp:nvSpPr>
        <dsp:cNvPr id="0" name=""/>
        <dsp:cNvSpPr/>
      </dsp:nvSpPr>
      <dsp:spPr>
        <a:xfrm rot="20057143">
          <a:off x="3669271" y="844939"/>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3674334" y="953340"/>
        <a:ext cx="238570" cy="258659"/>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0B939-746E-4656-9697-2CB082612968}">
      <dsp:nvSpPr>
        <dsp:cNvPr id="0" name=""/>
        <dsp:cNvSpPr/>
      </dsp:nvSpPr>
      <dsp:spPr>
        <a:xfrm>
          <a:off x="4074804" y="1027"/>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4261865" y="188088"/>
        <a:ext cx="903209" cy="903209"/>
      </dsp:txXfrm>
    </dsp:sp>
    <dsp:sp modelId="{8E4CFAA4-340A-43FB-9A6E-56B704ED1CB6}">
      <dsp:nvSpPr>
        <dsp:cNvPr id="0" name=""/>
        <dsp:cNvSpPr/>
      </dsp:nvSpPr>
      <dsp:spPr>
        <a:xfrm rot="1542857">
          <a:off x="5399472" y="836568"/>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5404535" y="900607"/>
        <a:ext cx="238570" cy="258659"/>
      </dsp:txXfrm>
    </dsp:sp>
    <dsp:sp modelId="{0EAA7FE6-9173-4D5D-A276-BFD88EF81866}">
      <dsp:nvSpPr>
        <dsp:cNvPr id="0" name=""/>
        <dsp:cNvSpPr/>
      </dsp:nvSpPr>
      <dsp:spPr>
        <a:xfrm>
          <a:off x="5805005"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992066" y="1021309"/>
        <a:ext cx="903209" cy="903209"/>
      </dsp:txXfrm>
    </dsp:sp>
    <dsp:sp modelId="{2F7E286C-88F7-4F39-980E-0ED5477FA785}">
      <dsp:nvSpPr>
        <dsp:cNvPr id="0" name=""/>
        <dsp:cNvSpPr/>
      </dsp:nvSpPr>
      <dsp:spPr>
        <a:xfrm rot="4628571">
          <a:off x="6484779" y="2184076"/>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6524525" y="2220456"/>
        <a:ext cx="238570" cy="258659"/>
      </dsp:txXfrm>
    </dsp:sp>
    <dsp:sp modelId="{9D4119AB-6457-489A-B904-C363AF5BFE7E}">
      <dsp:nvSpPr>
        <dsp:cNvPr id="0" name=""/>
        <dsp:cNvSpPr/>
      </dsp:nvSpPr>
      <dsp:spPr>
        <a:xfrm>
          <a:off x="6232329"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6419390" y="2893540"/>
        <a:ext cx="903209" cy="903209"/>
      </dsp:txXfrm>
    </dsp:sp>
    <dsp:sp modelId="{65591271-145C-4F83-A262-C0DF6D1AA362}">
      <dsp:nvSpPr>
        <dsp:cNvPr id="0" name=""/>
        <dsp:cNvSpPr/>
      </dsp:nvSpPr>
      <dsp:spPr>
        <a:xfrm rot="7714286">
          <a:off x="6107934" y="3872760"/>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6190930" y="3919011"/>
        <a:ext cx="238570" cy="258659"/>
      </dsp:txXfrm>
    </dsp:sp>
    <dsp:sp modelId="{089A1C4A-C7F1-4595-8BD4-F03DCA31B582}">
      <dsp:nvSpPr>
        <dsp:cNvPr id="0" name=""/>
        <dsp:cNvSpPr/>
      </dsp:nvSpPr>
      <dsp:spPr>
        <a:xfrm>
          <a:off x="5034993"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222054" y="4394952"/>
        <a:ext cx="903209" cy="903209"/>
      </dsp:txXfrm>
    </dsp:sp>
    <dsp:sp modelId="{8D6705D3-8DD4-4525-8930-D31E1C5A42ED}">
      <dsp:nvSpPr>
        <dsp:cNvPr id="0" name=""/>
        <dsp:cNvSpPr/>
      </dsp:nvSpPr>
      <dsp:spPr>
        <a:xfrm rot="10800000">
          <a:off x="4552708" y="4631007"/>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4654952" y="4717227"/>
        <a:ext cx="238570" cy="258659"/>
      </dsp:txXfrm>
    </dsp:sp>
    <dsp:sp modelId="{4EB28A5F-0EF9-4A49-A7BA-7AC56BCD824C}">
      <dsp:nvSpPr>
        <dsp:cNvPr id="0" name=""/>
        <dsp:cNvSpPr/>
      </dsp:nvSpPr>
      <dsp:spPr>
        <a:xfrm>
          <a:off x="3114614"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3301675" y="4394952"/>
        <a:ext cx="903209" cy="903209"/>
      </dsp:txXfrm>
    </dsp:sp>
    <dsp:sp modelId="{876656F7-C27D-4F40-AD8F-BC2DB076C93C}">
      <dsp:nvSpPr>
        <dsp:cNvPr id="0" name=""/>
        <dsp:cNvSpPr/>
      </dsp:nvSpPr>
      <dsp:spPr>
        <a:xfrm rot="13885714">
          <a:off x="2990218" y="3887842"/>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3073214" y="4014031"/>
        <a:ext cx="238570" cy="258659"/>
      </dsp:txXfrm>
    </dsp:sp>
    <dsp:sp modelId="{B8C6BE87-106E-49D2-B855-383687FAC941}">
      <dsp:nvSpPr>
        <dsp:cNvPr id="0" name=""/>
        <dsp:cNvSpPr/>
      </dsp:nvSpPr>
      <dsp:spPr>
        <a:xfrm>
          <a:off x="1917278"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104339" y="2893540"/>
        <a:ext cx="903209" cy="903209"/>
      </dsp:txXfrm>
    </dsp:sp>
    <dsp:sp modelId="{C0F5A152-ECCD-42BB-8729-B29CCF310C89}">
      <dsp:nvSpPr>
        <dsp:cNvPr id="0" name=""/>
        <dsp:cNvSpPr/>
      </dsp:nvSpPr>
      <dsp:spPr>
        <a:xfrm rot="16971429">
          <a:off x="2597052" y="2202883"/>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2636798" y="2338943"/>
        <a:ext cx="238570" cy="258659"/>
      </dsp:txXfrm>
    </dsp:sp>
    <dsp:sp modelId="{8333F991-913D-4DFA-88DA-13411BC04971}">
      <dsp:nvSpPr>
        <dsp:cNvPr id="0" name=""/>
        <dsp:cNvSpPr/>
      </dsp:nvSpPr>
      <dsp:spPr>
        <a:xfrm>
          <a:off x="2344602"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531663" y="1021309"/>
        <a:ext cx="903209" cy="903209"/>
      </dsp:txXfrm>
    </dsp:sp>
    <dsp:sp modelId="{44DA6150-599B-46C2-86BA-4EF387A78272}">
      <dsp:nvSpPr>
        <dsp:cNvPr id="0" name=""/>
        <dsp:cNvSpPr/>
      </dsp:nvSpPr>
      <dsp:spPr>
        <a:xfrm rot="20057143">
          <a:off x="3669271" y="844939"/>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3674334" y="953340"/>
        <a:ext cx="238570" cy="258659"/>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9FB43-736A-47B1-A329-4B4FB3C8B910}">
      <dsp:nvSpPr>
        <dsp:cNvPr id="0" name=""/>
        <dsp:cNvSpPr/>
      </dsp:nvSpPr>
      <dsp:spPr>
        <a:xfrm>
          <a:off x="0" y="253456"/>
          <a:ext cx="4133193" cy="4133193"/>
        </a:xfrm>
        <a:prstGeom prst="pie">
          <a:avLst>
            <a:gd name="adj1" fmla="val 5400000"/>
            <a:gd name="adj2" fmla="val 16200000"/>
          </a:avLst>
        </a:prstGeom>
        <a:solidFill>
          <a:schemeClr val="accent3">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0E2640-37FB-47A9-B6BB-C41D1D2CEEC6}">
      <dsp:nvSpPr>
        <dsp:cNvPr id="0" name=""/>
        <dsp:cNvSpPr/>
      </dsp:nvSpPr>
      <dsp:spPr>
        <a:xfrm>
          <a:off x="2066596" y="253456"/>
          <a:ext cx="4822058" cy="4133193"/>
        </a:xfrm>
        <a:prstGeom prst="rect">
          <a:avLst/>
        </a:prstGeom>
        <a:solidFill>
          <a:schemeClr val="lt1">
            <a:alpha val="90000"/>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Font typeface="Arial" panose="020B0604020202020204" pitchFamily="34" charset="0"/>
            <a:buNone/>
          </a:pPr>
          <a:r>
            <a:rPr lang="en-US" sz="2300" kern="1200" dirty="0"/>
            <a:t>You make a non-breaking change to your API</a:t>
          </a:r>
          <a:endParaRPr lang="en-NZ" sz="2300" kern="1200" dirty="0"/>
        </a:p>
      </dsp:txBody>
      <dsp:txXfrm>
        <a:off x="2066596" y="253456"/>
        <a:ext cx="4822058" cy="1239960"/>
      </dsp:txXfrm>
    </dsp:sp>
    <dsp:sp modelId="{B40BF91E-3F1E-4244-AFCF-AD557AFE74E4}">
      <dsp:nvSpPr>
        <dsp:cNvPr id="0" name=""/>
        <dsp:cNvSpPr/>
      </dsp:nvSpPr>
      <dsp:spPr>
        <a:xfrm>
          <a:off x="723310" y="1493417"/>
          <a:ext cx="2686572" cy="2686572"/>
        </a:xfrm>
        <a:prstGeom prst="pie">
          <a:avLst>
            <a:gd name="adj1" fmla="val 5400000"/>
            <a:gd name="adj2" fmla="val 16200000"/>
          </a:avLst>
        </a:prstGeom>
        <a:solidFill>
          <a:schemeClr val="accent3">
            <a:shade val="80000"/>
            <a:hueOff val="392577"/>
            <a:satOff val="-21437"/>
            <a:lumOff val="1794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A67E31D-7754-4507-85DA-47BF32DDBF69}">
      <dsp:nvSpPr>
        <dsp:cNvPr id="0" name=""/>
        <dsp:cNvSpPr/>
      </dsp:nvSpPr>
      <dsp:spPr>
        <a:xfrm>
          <a:off x="2066596" y="1493417"/>
          <a:ext cx="4822058" cy="2686572"/>
        </a:xfrm>
        <a:prstGeom prst="rect">
          <a:avLst/>
        </a:prstGeom>
        <a:solidFill>
          <a:schemeClr val="lt1">
            <a:alpha val="90000"/>
            <a:hueOff val="0"/>
            <a:satOff val="0"/>
            <a:lumOff val="0"/>
            <a:alphaOff val="0"/>
          </a:schemeClr>
        </a:solidFill>
        <a:ln w="10795" cap="flat" cmpd="sng" algn="ctr">
          <a:solidFill>
            <a:schemeClr val="accent3">
              <a:shade val="80000"/>
              <a:hueOff val="392577"/>
              <a:satOff val="-21437"/>
              <a:lumOff val="1794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dirty="0"/>
            <a:t>You may want to roll-back your changes</a:t>
          </a:r>
        </a:p>
      </dsp:txBody>
      <dsp:txXfrm>
        <a:off x="2066596" y="1493417"/>
        <a:ext cx="4822058" cy="1239956"/>
      </dsp:txXfrm>
    </dsp:sp>
    <dsp:sp modelId="{995D4857-CC16-4573-932E-88CD7E2CCD70}">
      <dsp:nvSpPr>
        <dsp:cNvPr id="0" name=""/>
        <dsp:cNvSpPr/>
      </dsp:nvSpPr>
      <dsp:spPr>
        <a:xfrm>
          <a:off x="1446618" y="2733373"/>
          <a:ext cx="1239956" cy="1239956"/>
        </a:xfrm>
        <a:prstGeom prst="pie">
          <a:avLst>
            <a:gd name="adj1" fmla="val 5400000"/>
            <a:gd name="adj2" fmla="val 16200000"/>
          </a:avLst>
        </a:prstGeom>
        <a:solidFill>
          <a:schemeClr val="accent3">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8F0724-508A-4A11-880A-D86A0C0C6F71}">
      <dsp:nvSpPr>
        <dsp:cNvPr id="0" name=""/>
        <dsp:cNvSpPr/>
      </dsp:nvSpPr>
      <dsp:spPr>
        <a:xfrm>
          <a:off x="2066596" y="2733373"/>
          <a:ext cx="4822058" cy="1239956"/>
        </a:xfrm>
        <a:prstGeom prst="rect">
          <a:avLst/>
        </a:prstGeom>
        <a:solidFill>
          <a:schemeClr val="lt1">
            <a:alpha val="90000"/>
            <a:hueOff val="0"/>
            <a:satOff val="0"/>
            <a:lumOff val="0"/>
            <a:alphaOff val="0"/>
          </a:schemeClr>
        </a:solidFill>
        <a:ln w="10795" cap="flat" cmpd="sng" algn="ctr">
          <a:solidFill>
            <a:schemeClr val="accent3">
              <a:shade val="80000"/>
              <a:hueOff val="785154"/>
              <a:satOff val="-42873"/>
              <a:lumOff val="358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marL="0" lvl="0" indent="0" algn="ctr" defTabSz="1022350">
            <a:lnSpc>
              <a:spcPct val="90000"/>
            </a:lnSpc>
            <a:spcBef>
              <a:spcPct val="0"/>
            </a:spcBef>
            <a:spcAft>
              <a:spcPct val="35000"/>
            </a:spcAft>
            <a:buNone/>
          </a:pPr>
          <a:r>
            <a:rPr lang="en-US" sz="2300" kern="1200"/>
            <a:t>You want to give your developer community details of your changes</a:t>
          </a:r>
          <a:endParaRPr lang="en-US" sz="2300" kern="1200" dirty="0"/>
        </a:p>
      </dsp:txBody>
      <dsp:txXfrm>
        <a:off x="2066596" y="2733373"/>
        <a:ext cx="4822058" cy="1239956"/>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B9FB43-736A-47B1-A329-4B4FB3C8B910}">
      <dsp:nvSpPr>
        <dsp:cNvPr id="0" name=""/>
        <dsp:cNvSpPr/>
      </dsp:nvSpPr>
      <dsp:spPr>
        <a:xfrm>
          <a:off x="0" y="253456"/>
          <a:ext cx="4133193" cy="4133193"/>
        </a:xfrm>
        <a:prstGeom prst="pie">
          <a:avLst>
            <a:gd name="adj1" fmla="val 5400000"/>
            <a:gd name="adj2" fmla="val 16200000"/>
          </a:avLst>
        </a:prstGeom>
        <a:solidFill>
          <a:schemeClr val="accent3">
            <a:shade val="80000"/>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B0E2640-37FB-47A9-B6BB-C41D1D2CEEC6}">
      <dsp:nvSpPr>
        <dsp:cNvPr id="0" name=""/>
        <dsp:cNvSpPr/>
      </dsp:nvSpPr>
      <dsp:spPr>
        <a:xfrm>
          <a:off x="2066596" y="253456"/>
          <a:ext cx="4822058" cy="4133193"/>
        </a:xfrm>
        <a:prstGeom prst="rect">
          <a:avLst/>
        </a:prstGeom>
        <a:solidFill>
          <a:schemeClr val="lt1">
            <a:alpha val="90000"/>
            <a:hueOff val="0"/>
            <a:satOff val="0"/>
            <a:lumOff val="0"/>
            <a:alphaOff val="0"/>
          </a:schemeClr>
        </a:solidFill>
        <a:ln w="10795"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US" sz="1900" kern="1200" dirty="0"/>
            <a:t>You need to show developers a relationship between APIs</a:t>
          </a:r>
          <a:endParaRPr lang="en-NZ" sz="1900" kern="1200" dirty="0"/>
        </a:p>
      </dsp:txBody>
      <dsp:txXfrm>
        <a:off x="2066596" y="253456"/>
        <a:ext cx="4822058" cy="878303"/>
      </dsp:txXfrm>
    </dsp:sp>
    <dsp:sp modelId="{C680F656-2D4A-44BB-B3B7-08A14FE60CE7}">
      <dsp:nvSpPr>
        <dsp:cNvPr id="0" name=""/>
        <dsp:cNvSpPr/>
      </dsp:nvSpPr>
      <dsp:spPr>
        <a:xfrm>
          <a:off x="542481" y="1131760"/>
          <a:ext cx="3048229" cy="3048229"/>
        </a:xfrm>
        <a:prstGeom prst="pie">
          <a:avLst>
            <a:gd name="adj1" fmla="val 5400000"/>
            <a:gd name="adj2" fmla="val 16200000"/>
          </a:avLst>
        </a:prstGeom>
        <a:solidFill>
          <a:schemeClr val="accent3">
            <a:shade val="80000"/>
            <a:hueOff val="261718"/>
            <a:satOff val="-14291"/>
            <a:lumOff val="1196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CCDCC3B-A1C1-4D22-B3E8-B89E931D1245}">
      <dsp:nvSpPr>
        <dsp:cNvPr id="0" name=""/>
        <dsp:cNvSpPr/>
      </dsp:nvSpPr>
      <dsp:spPr>
        <a:xfrm>
          <a:off x="2066596" y="1131760"/>
          <a:ext cx="4822058" cy="3048229"/>
        </a:xfrm>
        <a:prstGeom prst="rect">
          <a:avLst/>
        </a:prstGeom>
        <a:solidFill>
          <a:schemeClr val="lt1">
            <a:alpha val="90000"/>
            <a:hueOff val="0"/>
            <a:satOff val="0"/>
            <a:lumOff val="0"/>
            <a:alphaOff val="0"/>
          </a:schemeClr>
        </a:solidFill>
        <a:ln w="10795" cap="flat" cmpd="sng" algn="ctr">
          <a:solidFill>
            <a:schemeClr val="accent3">
              <a:shade val="80000"/>
              <a:hueOff val="261718"/>
              <a:satOff val="-14291"/>
              <a:lumOff val="1196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US" sz="1900" kern="1200"/>
            <a:t>You need to give developers a predictable way to switch between related APIs</a:t>
          </a:r>
          <a:endParaRPr lang="en-US" sz="1900" kern="1200" dirty="0"/>
        </a:p>
      </dsp:txBody>
      <dsp:txXfrm>
        <a:off x="2066596" y="1131760"/>
        <a:ext cx="4822058" cy="878303"/>
      </dsp:txXfrm>
    </dsp:sp>
    <dsp:sp modelId="{7D002EB0-B1BB-4630-8379-4EB24666505D}">
      <dsp:nvSpPr>
        <dsp:cNvPr id="0" name=""/>
        <dsp:cNvSpPr/>
      </dsp:nvSpPr>
      <dsp:spPr>
        <a:xfrm>
          <a:off x="1084963" y="2010063"/>
          <a:ext cx="1963266" cy="1963266"/>
        </a:xfrm>
        <a:prstGeom prst="pie">
          <a:avLst>
            <a:gd name="adj1" fmla="val 5400000"/>
            <a:gd name="adj2" fmla="val 16200000"/>
          </a:avLst>
        </a:prstGeom>
        <a:solidFill>
          <a:schemeClr val="accent3">
            <a:shade val="80000"/>
            <a:hueOff val="523436"/>
            <a:satOff val="-28582"/>
            <a:lumOff val="2392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F9888-8C71-4AEC-9FF9-0CDB0852556C}">
      <dsp:nvSpPr>
        <dsp:cNvPr id="0" name=""/>
        <dsp:cNvSpPr/>
      </dsp:nvSpPr>
      <dsp:spPr>
        <a:xfrm>
          <a:off x="2066596" y="2010063"/>
          <a:ext cx="4822058" cy="1963266"/>
        </a:xfrm>
        <a:prstGeom prst="rect">
          <a:avLst/>
        </a:prstGeom>
        <a:solidFill>
          <a:schemeClr val="lt1">
            <a:alpha val="90000"/>
            <a:hueOff val="0"/>
            <a:satOff val="0"/>
            <a:lumOff val="0"/>
            <a:alphaOff val="0"/>
          </a:schemeClr>
        </a:solidFill>
        <a:ln w="10795" cap="flat" cmpd="sng" algn="ctr">
          <a:solidFill>
            <a:schemeClr val="accent3">
              <a:shade val="80000"/>
              <a:hueOff val="523436"/>
              <a:satOff val="-28582"/>
              <a:lumOff val="2392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US" sz="1900" kern="1200"/>
            <a:t>You want to add breaking changes</a:t>
          </a:r>
          <a:endParaRPr lang="en-US" sz="1900" kern="1200" dirty="0"/>
        </a:p>
      </dsp:txBody>
      <dsp:txXfrm>
        <a:off x="2066596" y="2010063"/>
        <a:ext cx="4822058" cy="878303"/>
      </dsp:txXfrm>
    </dsp:sp>
    <dsp:sp modelId="{2D39CAED-50E9-4728-A0A7-D6C465FBD507}">
      <dsp:nvSpPr>
        <dsp:cNvPr id="0" name=""/>
        <dsp:cNvSpPr/>
      </dsp:nvSpPr>
      <dsp:spPr>
        <a:xfrm>
          <a:off x="1627444" y="2888367"/>
          <a:ext cx="878303" cy="878303"/>
        </a:xfrm>
        <a:prstGeom prst="pie">
          <a:avLst>
            <a:gd name="adj1" fmla="val 5400000"/>
            <a:gd name="adj2" fmla="val 16200000"/>
          </a:avLst>
        </a:prstGeom>
        <a:solidFill>
          <a:schemeClr val="accent3">
            <a:shade val="80000"/>
            <a:hueOff val="785154"/>
            <a:satOff val="-42873"/>
            <a:lumOff val="3588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8ACD0B5-3909-4213-8E05-E0AED50D57BF}">
      <dsp:nvSpPr>
        <dsp:cNvPr id="0" name=""/>
        <dsp:cNvSpPr/>
      </dsp:nvSpPr>
      <dsp:spPr>
        <a:xfrm>
          <a:off x="2066596" y="2888367"/>
          <a:ext cx="4822058" cy="878303"/>
        </a:xfrm>
        <a:prstGeom prst="rect">
          <a:avLst/>
        </a:prstGeom>
        <a:solidFill>
          <a:schemeClr val="lt1">
            <a:alpha val="90000"/>
            <a:hueOff val="0"/>
            <a:satOff val="0"/>
            <a:lumOff val="0"/>
            <a:alphaOff val="0"/>
          </a:schemeClr>
        </a:solidFill>
        <a:ln w="10795" cap="flat" cmpd="sng" algn="ctr">
          <a:solidFill>
            <a:schemeClr val="accent3">
              <a:shade val="80000"/>
              <a:hueOff val="785154"/>
              <a:satOff val="-42873"/>
              <a:lumOff val="3588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2390" tIns="72390" rIns="72390" bIns="72390" numCol="1" spcCol="1270" anchor="ctr" anchorCtr="0">
          <a:noAutofit/>
        </a:bodyPr>
        <a:lstStyle/>
        <a:p>
          <a:pPr marL="0" lvl="0" indent="0" algn="ctr" defTabSz="844550">
            <a:lnSpc>
              <a:spcPct val="90000"/>
            </a:lnSpc>
            <a:spcBef>
              <a:spcPct val="0"/>
            </a:spcBef>
            <a:spcAft>
              <a:spcPct val="35000"/>
            </a:spcAft>
            <a:buFont typeface="Arial" panose="020B0604020202020204" pitchFamily="34" charset="0"/>
            <a:buNone/>
          </a:pPr>
          <a:r>
            <a:rPr lang="en-US" sz="1900" kern="1200" dirty="0"/>
            <a:t>You want to try out changes and solicit feedback from your community</a:t>
          </a:r>
        </a:p>
      </dsp:txBody>
      <dsp:txXfrm>
        <a:off x="2066596" y="2888367"/>
        <a:ext cx="4822058" cy="87830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660B939-746E-4656-9697-2CB082612968}">
      <dsp:nvSpPr>
        <dsp:cNvPr id="0" name=""/>
        <dsp:cNvSpPr/>
      </dsp:nvSpPr>
      <dsp:spPr>
        <a:xfrm>
          <a:off x="4074804" y="1027"/>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Design</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4261865" y="188088"/>
        <a:ext cx="903209" cy="903209"/>
      </dsp:txXfrm>
    </dsp:sp>
    <dsp:sp modelId="{8E4CFAA4-340A-43FB-9A6E-56B704ED1CB6}">
      <dsp:nvSpPr>
        <dsp:cNvPr id="0" name=""/>
        <dsp:cNvSpPr/>
      </dsp:nvSpPr>
      <dsp:spPr>
        <a:xfrm rot="1542857">
          <a:off x="5399472" y="836568"/>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5404535" y="900607"/>
        <a:ext cx="238570" cy="258659"/>
      </dsp:txXfrm>
    </dsp:sp>
    <dsp:sp modelId="{0EAA7FE6-9173-4D5D-A276-BFD88EF81866}">
      <dsp:nvSpPr>
        <dsp:cNvPr id="0" name=""/>
        <dsp:cNvSpPr/>
      </dsp:nvSpPr>
      <dsp:spPr>
        <a:xfrm>
          <a:off x="5805005"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Develop</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992066" y="1021309"/>
        <a:ext cx="903209" cy="903209"/>
      </dsp:txXfrm>
    </dsp:sp>
    <dsp:sp modelId="{2F7E286C-88F7-4F39-980E-0ED5477FA785}">
      <dsp:nvSpPr>
        <dsp:cNvPr id="0" name=""/>
        <dsp:cNvSpPr/>
      </dsp:nvSpPr>
      <dsp:spPr>
        <a:xfrm rot="4628571">
          <a:off x="6484779" y="2184076"/>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6524525" y="2220456"/>
        <a:ext cx="238570" cy="258659"/>
      </dsp:txXfrm>
    </dsp:sp>
    <dsp:sp modelId="{9D4119AB-6457-489A-B904-C363AF5BFE7E}">
      <dsp:nvSpPr>
        <dsp:cNvPr id="0" name=""/>
        <dsp:cNvSpPr/>
      </dsp:nvSpPr>
      <dsp:spPr>
        <a:xfrm>
          <a:off x="6232329"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Secure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6419390" y="2893540"/>
        <a:ext cx="903209" cy="903209"/>
      </dsp:txXfrm>
    </dsp:sp>
    <dsp:sp modelId="{65591271-145C-4F83-A262-C0DF6D1AA362}">
      <dsp:nvSpPr>
        <dsp:cNvPr id="0" name=""/>
        <dsp:cNvSpPr/>
      </dsp:nvSpPr>
      <dsp:spPr>
        <a:xfrm rot="7714286">
          <a:off x="6107934" y="3872760"/>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6190930" y="3919011"/>
        <a:ext cx="238570" cy="258659"/>
      </dsp:txXfrm>
    </dsp:sp>
    <dsp:sp modelId="{089A1C4A-C7F1-4595-8BD4-F03DCA31B582}">
      <dsp:nvSpPr>
        <dsp:cNvPr id="0" name=""/>
        <dsp:cNvSpPr/>
      </dsp:nvSpPr>
      <dsp:spPr>
        <a:xfrm>
          <a:off x="5034993"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Publish</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5222054" y="4394952"/>
        <a:ext cx="903209" cy="903209"/>
      </dsp:txXfrm>
    </dsp:sp>
    <dsp:sp modelId="{8D6705D3-8DD4-4525-8930-D31E1C5A42ED}">
      <dsp:nvSpPr>
        <dsp:cNvPr id="0" name=""/>
        <dsp:cNvSpPr/>
      </dsp:nvSpPr>
      <dsp:spPr>
        <a:xfrm rot="10800000">
          <a:off x="4552708" y="4631007"/>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4654952" y="4717227"/>
        <a:ext cx="238570" cy="258659"/>
      </dsp:txXfrm>
    </dsp:sp>
    <dsp:sp modelId="{4EB28A5F-0EF9-4A49-A7BA-7AC56BCD824C}">
      <dsp:nvSpPr>
        <dsp:cNvPr id="0" name=""/>
        <dsp:cNvSpPr/>
      </dsp:nvSpPr>
      <dsp:spPr>
        <a:xfrm>
          <a:off x="3114614" y="4207891"/>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solidFill>
            <a:srgbClr val="091F2C">
              <a:lumMod val="25000"/>
              <a:lumOff val="75000"/>
            </a:srgbClr>
          </a:solid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Scale</a:t>
          </a:r>
          <a:endParaRPr kumimoji="0" lang="en-NZ" sz="1200" b="0"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3301675" y="4394952"/>
        <a:ext cx="903209" cy="903209"/>
      </dsp:txXfrm>
    </dsp:sp>
    <dsp:sp modelId="{876656F7-C27D-4F40-AD8F-BC2DB076C93C}">
      <dsp:nvSpPr>
        <dsp:cNvPr id="0" name=""/>
        <dsp:cNvSpPr/>
      </dsp:nvSpPr>
      <dsp:spPr>
        <a:xfrm rot="13885714">
          <a:off x="2990218" y="3887842"/>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rot="10800000">
        <a:off x="3073214" y="4014031"/>
        <a:ext cx="238570" cy="258659"/>
      </dsp:txXfrm>
    </dsp:sp>
    <dsp:sp modelId="{B8C6BE87-106E-49D2-B855-383687FAC941}">
      <dsp:nvSpPr>
        <dsp:cNvPr id="0" name=""/>
        <dsp:cNvSpPr/>
      </dsp:nvSpPr>
      <dsp:spPr>
        <a:xfrm>
          <a:off x="1917278" y="2706479"/>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Monitor</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104339" y="2893540"/>
        <a:ext cx="903209" cy="903209"/>
      </dsp:txXfrm>
    </dsp:sp>
    <dsp:sp modelId="{C0F5A152-ECCD-42BB-8729-B29CCF310C89}">
      <dsp:nvSpPr>
        <dsp:cNvPr id="0" name=""/>
        <dsp:cNvSpPr/>
      </dsp:nvSpPr>
      <dsp:spPr>
        <a:xfrm rot="16971429">
          <a:off x="2597052" y="2202883"/>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2636798" y="2338943"/>
        <a:ext cx="238570" cy="258659"/>
      </dsp:txXfrm>
    </dsp:sp>
    <dsp:sp modelId="{8333F991-913D-4DFA-88DA-13411BC04971}">
      <dsp:nvSpPr>
        <dsp:cNvPr id="0" name=""/>
        <dsp:cNvSpPr/>
      </dsp:nvSpPr>
      <dsp:spPr>
        <a:xfrm>
          <a:off x="2344602" y="834248"/>
          <a:ext cx="1277331" cy="1277331"/>
        </a:xfrm>
        <a:prstGeom prst="ellipse">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srgbClr val="454142">
              <a:alpha val="20000"/>
            </a:srgb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37160" tIns="18288" rIns="137160" bIns="54864" numCol="1" spcCol="127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rPr>
            <a:t>Analyze</a:t>
          </a:r>
          <a:endParaRPr kumimoji="0" lang="en-NZ" sz="1200" b="1" i="0" u="none" strike="noStrike" kern="1200" cap="none" spc="0" normalizeH="0" baseline="0" dirty="0">
            <a:ln w="3175">
              <a:noFill/>
            </a:ln>
            <a:gradFill>
              <a:gsLst>
                <a:gs pos="53147">
                  <a:srgbClr val="FFFFFF"/>
                </a:gs>
                <a:gs pos="28000">
                  <a:srgbClr val="FFFFFF"/>
                </a:gs>
              </a:gsLst>
              <a:path path="circle">
                <a:fillToRect l="100000" b="100000"/>
              </a:path>
            </a:gradFill>
            <a:effectLst/>
            <a:uLnTx/>
            <a:uFillTx/>
            <a:latin typeface="Segoe UI Semibold"/>
            <a:ea typeface="+mn-ea"/>
            <a:cs typeface="Segoe UI" pitchFamily="34" charset="0"/>
          </a:endParaRPr>
        </a:p>
      </dsp:txBody>
      <dsp:txXfrm>
        <a:off x="2531663" y="1021309"/>
        <a:ext cx="903209" cy="903209"/>
      </dsp:txXfrm>
    </dsp:sp>
    <dsp:sp modelId="{44DA6150-599B-46C2-86BA-4EF387A78272}">
      <dsp:nvSpPr>
        <dsp:cNvPr id="0" name=""/>
        <dsp:cNvSpPr/>
      </dsp:nvSpPr>
      <dsp:spPr>
        <a:xfrm rot="20057143">
          <a:off x="3669271" y="844939"/>
          <a:ext cx="340814" cy="431099"/>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NZ" sz="1700" kern="1200"/>
        </a:p>
      </dsp:txBody>
      <dsp:txXfrm>
        <a:off x="3674334" y="953340"/>
        <a:ext cx="238570" cy="258659"/>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8.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9.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4/25/2025 9:47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4/25/2025 9:47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98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50264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8376257"/>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98884215"/>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0041156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624602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6898829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3388229"/>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276848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107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6077293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109</a:t>
            </a:fld>
            <a:endParaRPr lang="en-US"/>
          </a:p>
        </p:txBody>
      </p:sp>
    </p:spTree>
    <p:extLst>
      <p:ext uri="{BB962C8B-B14F-4D97-AF65-F5344CB8AC3E}">
        <p14:creationId xmlns:p14="http://schemas.microsoft.com/office/powerpoint/2010/main" val="159365582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8076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1910673"/>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117</a:t>
            </a:fld>
            <a:endParaRPr lang="en-US"/>
          </a:p>
        </p:txBody>
      </p:sp>
    </p:spTree>
    <p:extLst>
      <p:ext uri="{BB962C8B-B14F-4D97-AF65-F5344CB8AC3E}">
        <p14:creationId xmlns:p14="http://schemas.microsoft.com/office/powerpoint/2010/main" val="135808200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21007323"/>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120</a:t>
            </a:fld>
            <a:endParaRPr lang="en-US"/>
          </a:p>
        </p:txBody>
      </p:sp>
    </p:spTree>
    <p:extLst>
      <p:ext uri="{BB962C8B-B14F-4D97-AF65-F5344CB8AC3E}">
        <p14:creationId xmlns:p14="http://schemas.microsoft.com/office/powerpoint/2010/main" val="356925039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121</a:t>
            </a:fld>
            <a:endParaRPr lang="en-US"/>
          </a:p>
        </p:txBody>
      </p:sp>
    </p:spTree>
    <p:extLst>
      <p:ext uri="{BB962C8B-B14F-4D97-AF65-F5344CB8AC3E}">
        <p14:creationId xmlns:p14="http://schemas.microsoft.com/office/powerpoint/2010/main" val="357442279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sz="18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24644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79390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31939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22823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105114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53029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9838883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91858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2311267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178155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20335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607557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1586326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41733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989838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017949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25160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6631871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8334120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588087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24920139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08428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7388035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308422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64617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627076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76917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5390664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9094484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11082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0927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0681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682602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103574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5203808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03348162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286263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55182967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930154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2225891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35016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86770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01147152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77327334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45386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8081509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050220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39305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1001946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9282221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9895037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58</a:t>
            </a:fld>
            <a:endParaRPr lang="en-US"/>
          </a:p>
        </p:txBody>
      </p:sp>
    </p:spTree>
    <p:extLst>
      <p:ext uri="{BB962C8B-B14F-4D97-AF65-F5344CB8AC3E}">
        <p14:creationId xmlns:p14="http://schemas.microsoft.com/office/powerpoint/2010/main" val="110966977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88761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3996315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134408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237384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703275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478944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4126323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487814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55528392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39958824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308069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02180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5687034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6868913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71</a:t>
            </a:fld>
            <a:endParaRPr lang="en-US"/>
          </a:p>
        </p:txBody>
      </p:sp>
    </p:spTree>
    <p:extLst>
      <p:ext uri="{BB962C8B-B14F-4D97-AF65-F5344CB8AC3E}">
        <p14:creationId xmlns:p14="http://schemas.microsoft.com/office/powerpoint/2010/main" val="6858816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4593554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8581582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0836642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5636232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244669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246566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9:47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78</a:t>
            </a:fld>
            <a:endParaRPr lang="en-US"/>
          </a:p>
        </p:txBody>
      </p:sp>
    </p:spTree>
    <p:extLst>
      <p:ext uri="{BB962C8B-B14F-4D97-AF65-F5344CB8AC3E}">
        <p14:creationId xmlns:p14="http://schemas.microsoft.com/office/powerpoint/2010/main" val="275706518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93362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38169955"/>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33486954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020324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53952460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0810409"/>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8623057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6526775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4052148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44087224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5163123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89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71712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3808054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8818659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0000041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68083997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7429266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597542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1654423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771161243"/>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17391287"/>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363080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sz="44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78974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2" Type="http://schemas.openxmlformats.org/officeDocument/2006/relationships/hyperlink" Target="http://aka.ms/ai-gateway" TargetMode="External"/><Relationship Id="rId1" Type="http://schemas.openxmlformats.org/officeDocument/2006/relationships/slideMaster" Target="../slideMasters/slideMaster6.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8.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9.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9387299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956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41677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949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671531528"/>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61481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8032902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78872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7146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94787093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97541"/>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902426"/>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132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3066780558"/>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382965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69973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20710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171058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99447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7110390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17384340"/>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37984234"/>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26778092"/>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522263377"/>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23072191"/>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746756378"/>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020675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9726115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437669023"/>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93720338"/>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55902104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002361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183907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85264009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013025"/>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6863941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4637522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98752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25439124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87985"/>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149810929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8232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65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13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31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4454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8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4047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324791"/>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6583461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2855430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2137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318890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12394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3899041"/>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23916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28680009"/>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7338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0317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7793065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002256"/>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619679"/>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2049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2936114889"/>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7384952"/>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582314"/>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1719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4157018"/>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085981"/>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48816"/>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10635879"/>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21197"/>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5174863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91905639"/>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09388253"/>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95892976"/>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73345444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5580077"/>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6681513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9916987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1618563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847642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3986360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3840346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1672"/>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65919519"/>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013735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25984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408920165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05286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347096340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0676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00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867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00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379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3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6738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3495582"/>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2DFF-F1CD-5D3E-A9A2-05A67D86D312}"/>
              </a:ext>
            </a:extLst>
          </p:cNvPr>
          <p:cNvSpPr>
            <a:spLocks noGrp="1"/>
          </p:cNvSpPr>
          <p:nvPr>
            <p:ph type="title"/>
          </p:nvPr>
        </p:nvSpPr>
        <p:spPr>
          <a:xfrm>
            <a:off x="831850" y="3810091"/>
            <a:ext cx="10515600" cy="752385"/>
          </a:xfrm>
        </p:spPr>
        <p:txBody>
          <a:bodyPr anchor="b"/>
          <a:lstStyle>
            <a:lvl1pPr>
              <a:defRPr sz="4889"/>
            </a:lvl1pPr>
          </a:lstStyle>
          <a:p>
            <a:r>
              <a:rPr lang="en-US"/>
              <a:t>Click to edit Master title style</a:t>
            </a:r>
          </a:p>
        </p:txBody>
      </p:sp>
      <p:sp>
        <p:nvSpPr>
          <p:cNvPr id="3" name="Text Placeholder 2">
            <a:extLst>
              <a:ext uri="{FF2B5EF4-FFF2-40B4-BE49-F238E27FC236}">
                <a16:creationId xmlns:a16="http://schemas.microsoft.com/office/drawing/2014/main" id="{B37F87BB-346C-9805-4BCE-783B2997ADEC}"/>
              </a:ext>
            </a:extLst>
          </p:cNvPr>
          <p:cNvSpPr>
            <a:spLocks noGrp="1"/>
          </p:cNvSpPr>
          <p:nvPr>
            <p:ph type="body" idx="1"/>
          </p:nvPr>
        </p:nvSpPr>
        <p:spPr>
          <a:xfrm>
            <a:off x="831850" y="4589463"/>
            <a:ext cx="10515600" cy="300980"/>
          </a:xfrm>
        </p:spPr>
        <p:txBody>
          <a:bodyPr/>
          <a:lstStyle>
            <a:lvl1pPr marL="0" indent="0">
              <a:buNone/>
              <a:defRPr sz="1956">
                <a:solidFill>
                  <a:schemeClr val="tx1">
                    <a:tint val="75000"/>
                  </a:schemeClr>
                </a:solidFill>
              </a:defRPr>
            </a:lvl1pPr>
            <a:lvl2pPr marL="372559" indent="0">
              <a:buNone/>
              <a:defRPr sz="1630">
                <a:solidFill>
                  <a:schemeClr val="tx1">
                    <a:tint val="75000"/>
                  </a:schemeClr>
                </a:solidFill>
              </a:defRPr>
            </a:lvl2pPr>
            <a:lvl3pPr marL="745118" indent="0">
              <a:buNone/>
              <a:defRPr sz="1467">
                <a:solidFill>
                  <a:schemeClr val="tx1">
                    <a:tint val="75000"/>
                  </a:schemeClr>
                </a:solidFill>
              </a:defRPr>
            </a:lvl3pPr>
            <a:lvl4pPr marL="1117677" indent="0">
              <a:buNone/>
              <a:defRPr sz="1304">
                <a:solidFill>
                  <a:schemeClr val="tx1">
                    <a:tint val="75000"/>
                  </a:schemeClr>
                </a:solidFill>
              </a:defRPr>
            </a:lvl4pPr>
            <a:lvl5pPr marL="1490236" indent="0">
              <a:buNone/>
              <a:defRPr sz="1304">
                <a:solidFill>
                  <a:schemeClr val="tx1">
                    <a:tint val="75000"/>
                  </a:schemeClr>
                </a:solidFill>
              </a:defRPr>
            </a:lvl5pPr>
            <a:lvl6pPr marL="1862795" indent="0">
              <a:buNone/>
              <a:defRPr sz="1304">
                <a:solidFill>
                  <a:schemeClr val="tx1">
                    <a:tint val="75000"/>
                  </a:schemeClr>
                </a:solidFill>
              </a:defRPr>
            </a:lvl6pPr>
            <a:lvl7pPr marL="2235354" indent="0">
              <a:buNone/>
              <a:defRPr sz="1304">
                <a:solidFill>
                  <a:schemeClr val="tx1">
                    <a:tint val="75000"/>
                  </a:schemeClr>
                </a:solidFill>
              </a:defRPr>
            </a:lvl7pPr>
            <a:lvl8pPr marL="2607912" indent="0">
              <a:buNone/>
              <a:defRPr sz="1304">
                <a:solidFill>
                  <a:schemeClr val="tx1">
                    <a:tint val="75000"/>
                  </a:schemeClr>
                </a:solidFill>
              </a:defRPr>
            </a:lvl8pPr>
            <a:lvl9pPr marL="2980471"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AACEB-236A-5CB3-CDBB-7A322F70FBEA}"/>
              </a:ext>
            </a:extLst>
          </p:cNvPr>
          <p:cNvSpPr>
            <a:spLocks noGrp="1"/>
          </p:cNvSpPr>
          <p:nvPr>
            <p:ph type="dt" sz="half" idx="10"/>
          </p:nvPr>
        </p:nvSpPr>
        <p:spPr/>
        <p:txBody>
          <a:bodyPr/>
          <a:lstStyle/>
          <a:p>
            <a:fld id="{B99BB811-779F-47EF-A014-1F317DAB2146}" type="datetimeFigureOut">
              <a:rPr lang="en-US" smtClean="0"/>
              <a:t>4/25/2025</a:t>
            </a:fld>
            <a:endParaRPr lang="en-US"/>
          </a:p>
        </p:txBody>
      </p:sp>
      <p:sp>
        <p:nvSpPr>
          <p:cNvPr id="5" name="Footer Placeholder 4">
            <a:extLst>
              <a:ext uri="{FF2B5EF4-FFF2-40B4-BE49-F238E27FC236}">
                <a16:creationId xmlns:a16="http://schemas.microsoft.com/office/drawing/2014/main" id="{D533C4B5-EC0D-AE97-4892-DF862DF94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4768-B9E3-FBF8-834B-1C51F24B7228}"/>
              </a:ext>
            </a:extLst>
          </p:cNvPr>
          <p:cNvSpPr>
            <a:spLocks noGrp="1"/>
          </p:cNvSpPr>
          <p:nvPr>
            <p:ph type="sldNum" sz="quarter" idx="12"/>
          </p:nvPr>
        </p:nvSpPr>
        <p:spPr/>
        <p:txBody>
          <a:bodyPr/>
          <a:lstStyle/>
          <a:p>
            <a:fld id="{BF1CD0DE-3516-4097-915F-9214B8525084}" type="slidenum">
              <a:rPr lang="en-US" smtClean="0"/>
              <a:t>‹#›</a:t>
            </a:fld>
            <a:endParaRPr lang="en-US"/>
          </a:p>
        </p:txBody>
      </p:sp>
    </p:spTree>
    <p:extLst>
      <p:ext uri="{BB962C8B-B14F-4D97-AF65-F5344CB8AC3E}">
        <p14:creationId xmlns:p14="http://schemas.microsoft.com/office/powerpoint/2010/main" val="215997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459E-497F-D43E-8A64-FFF7F76C1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46072-EB13-6991-F3C3-C83FAEFF4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81AA4-1E7E-EB59-6102-8A9931CB04DD}"/>
              </a:ext>
            </a:extLst>
          </p:cNvPr>
          <p:cNvSpPr>
            <a:spLocks noGrp="1"/>
          </p:cNvSpPr>
          <p:nvPr>
            <p:ph type="dt" sz="half" idx="10"/>
          </p:nvPr>
        </p:nvSpPr>
        <p:spPr/>
        <p:txBody>
          <a:bodyPr/>
          <a:lstStyle/>
          <a:p>
            <a:fld id="{FE508397-6429-4E7A-8D2E-64EA984C6949}" type="datetimeFigureOut">
              <a:rPr lang="en-US" smtClean="0"/>
              <a:t>4/25/2025</a:t>
            </a:fld>
            <a:endParaRPr lang="en-US"/>
          </a:p>
        </p:txBody>
      </p:sp>
      <p:sp>
        <p:nvSpPr>
          <p:cNvPr id="5" name="Footer Placeholder 4">
            <a:extLst>
              <a:ext uri="{FF2B5EF4-FFF2-40B4-BE49-F238E27FC236}">
                <a16:creationId xmlns:a16="http://schemas.microsoft.com/office/drawing/2014/main" id="{30C5A6DB-F553-24F5-4530-CBC3E58D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5D377-B339-2E59-44AC-240F80D3A458}"/>
              </a:ext>
            </a:extLst>
          </p:cNvPr>
          <p:cNvSpPr>
            <a:spLocks noGrp="1"/>
          </p:cNvSpPr>
          <p:nvPr>
            <p:ph type="sldNum" sz="quarter" idx="12"/>
          </p:nvPr>
        </p:nvSpPr>
        <p:spPr/>
        <p:txBody>
          <a:bodyPr/>
          <a:lstStyle/>
          <a:p>
            <a:fld id="{AB8404D0-50B9-46BB-99FF-4AF6E12FC979}" type="slidenum">
              <a:rPr lang="en-US" smtClean="0"/>
              <a:t>‹#›</a:t>
            </a:fld>
            <a:endParaRPr lang="en-US"/>
          </a:p>
        </p:txBody>
      </p:sp>
    </p:spTree>
    <p:extLst>
      <p:ext uri="{BB962C8B-B14F-4D97-AF65-F5344CB8AC3E}">
        <p14:creationId xmlns:p14="http://schemas.microsoft.com/office/powerpoint/2010/main" val="37479664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s Only">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7A44A55-E78C-4A8B-2013-2C13426A7553}"/>
              </a:ext>
            </a:extLst>
          </p:cNvPr>
          <p:cNvSpPr txBox="1"/>
          <p:nvPr userDrawn="1"/>
        </p:nvSpPr>
        <p:spPr>
          <a:xfrm>
            <a:off x="584200" y="6473666"/>
            <a:ext cx="1362361" cy="87716"/>
          </a:xfrm>
          <a:prstGeom prst="rect">
            <a:avLst/>
          </a:prstGeom>
          <a:noFill/>
        </p:spPr>
        <p:txBody>
          <a:bodyPr wrap="none" lIns="0" tIns="0" rIns="0" bIns="0" rtlCol="0">
            <a:spAutoFit/>
          </a:bodyPr>
          <a:lstStyle/>
          <a:p>
            <a:pPr marL="0" marR="0" lvl="0" indent="0" defTabSz="745118" rtl="0" eaLnBrk="1" fontAlgn="auto" latinLnBrk="0" hangingPunct="1">
              <a:lnSpc>
                <a:spcPct val="100000"/>
              </a:lnSpc>
              <a:spcBef>
                <a:spcPts val="0"/>
              </a:spcBef>
              <a:spcAft>
                <a:spcPts val="0"/>
              </a:spcAft>
              <a:buClrTx/>
              <a:buSzTx/>
              <a:buFontTx/>
              <a:buNone/>
              <a:tabLst/>
              <a:defRPr/>
            </a:pPr>
            <a:r>
              <a:rPr kumimoji="0" lang="en-US" sz="570" b="0" i="0" u="none" strike="noStrike" kern="1200" cap="none" spc="163" normalizeH="0" baseline="0" noProof="0">
                <a:ln>
                  <a:noFill/>
                </a:ln>
                <a:solidFill>
                  <a:schemeClr val="bg1">
                    <a:lumMod val="85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 Placeholder 6">
            <a:extLst>
              <a:ext uri="{FF2B5EF4-FFF2-40B4-BE49-F238E27FC236}">
                <a16:creationId xmlns:a16="http://schemas.microsoft.com/office/drawing/2014/main" id="{7211FB4D-E887-CDEE-F2A3-B39CEA1C5B93}"/>
              </a:ext>
            </a:extLst>
          </p:cNvPr>
          <p:cNvSpPr>
            <a:spLocks noGrp="1"/>
          </p:cNvSpPr>
          <p:nvPr>
            <p:ph type="body" sz="quarter" idx="11" hasCustomPrompt="1"/>
          </p:nvPr>
        </p:nvSpPr>
        <p:spPr>
          <a:xfrm>
            <a:off x="590868" y="909604"/>
            <a:ext cx="11018520" cy="150490"/>
          </a:xfrm>
        </p:spPr>
        <p:txBody>
          <a:bodyPr/>
          <a:lstStyle>
            <a:lvl1pPr marL="0" indent="0">
              <a:buNone/>
              <a:defRPr lang="en-US" sz="978" b="0" i="0" kern="1200" cap="none" spc="-41" baseline="0" dirty="0" smtClean="0">
                <a:ln w="3175">
                  <a:noFill/>
                </a:ln>
                <a:solidFill>
                  <a:schemeClr val="tx2">
                    <a:lumMod val="50000"/>
                    <a:lumOff val="50000"/>
                  </a:schemeClr>
                </a:solidFill>
                <a:effectLst/>
                <a:latin typeface="Segoe UI" panose="020B0502040204020203" pitchFamily="34" charset="0"/>
                <a:ea typeface="+mn-ea"/>
                <a:cs typeface="Segoe UI" pitchFamily="34" charset="0"/>
              </a:defRPr>
            </a:lvl1pPr>
            <a:lvl2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2pPr>
            <a:lvl3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3pPr>
            <a:lvl4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4pPr>
            <a:lvl5pPr>
              <a:defRPr lang="en-US" sz="1630" b="0" kern="1200" cap="none" spc="-41" baseline="0" dirty="0">
                <a:ln w="3175">
                  <a:noFill/>
                </a:ln>
                <a:solidFill>
                  <a:schemeClr val="tx1">
                    <a:lumMod val="50000"/>
                    <a:lumOff val="50000"/>
                  </a:schemeClr>
                </a:solidFill>
                <a:effectLst/>
                <a:latin typeface="+mn-lt"/>
                <a:ea typeface="+mn-ea"/>
                <a:cs typeface="Segoe UI" pitchFamily="34" charset="0"/>
              </a:defRPr>
            </a:lvl5pPr>
          </a:lstStyle>
          <a:p>
            <a:pPr lvl="0"/>
            <a:r>
              <a:rPr lang="en-US"/>
              <a:t>Click to edit Subtitle</a:t>
            </a:r>
          </a:p>
        </p:txBody>
      </p:sp>
    </p:spTree>
    <p:extLst>
      <p:ext uri="{BB962C8B-B14F-4D97-AF65-F5344CB8AC3E}">
        <p14:creationId xmlns:p14="http://schemas.microsoft.com/office/powerpoint/2010/main" val="306684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459105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1"/>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3517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44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192881"/>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8505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74965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7736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8190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75444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77907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7941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21055"/>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89985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060699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29051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13831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6"/>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25188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172874"/>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9493642"/>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38847"/>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3685593"/>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05852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7"/>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370027"/>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247990"/>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19628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1108018"/>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6876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2"/>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8138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90125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0806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7"/>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8692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08777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21087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440979"/>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64"/>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2"/>
            <a:ext cx="6667500" cy="422423"/>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35393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2667208"/>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2625484"/>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4941395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556143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6986224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3" y="334"/>
            <a:ext cx="12190815" cy="6857333"/>
          </a:xfrm>
          <a:prstGeom prst="rect">
            <a:avLst/>
          </a:prstGeom>
        </p:spPr>
      </p:pic>
      <p:sp>
        <p:nvSpPr>
          <p:cNvPr id="2" name="Title 1"/>
          <p:cNvSpPr>
            <a:spLocks noGrp="1"/>
          </p:cNvSpPr>
          <p:nvPr>
            <p:ph type="title" hasCustomPrompt="1"/>
          </p:nvPr>
        </p:nvSpPr>
        <p:spPr>
          <a:xfrm>
            <a:off x="585216" y="2977824"/>
            <a:ext cx="62179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3084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3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59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11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9567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4982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4111841"/>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5" y="0"/>
            <a:ext cx="4488237" cy="6858000"/>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2532"/>
          </a:xfrm>
        </p:spPr>
        <p:txBody>
          <a:bodyPr lIns="0" tIns="0" rIns="0" bIns="0"/>
          <a:lstStyle>
            <a:lvl1pPr marL="0" indent="0">
              <a:lnSpc>
                <a:spcPts val="1765"/>
              </a:lnSpc>
              <a:spcBef>
                <a:spcPts val="0"/>
              </a:spcBef>
              <a:buNone/>
              <a:defRPr sz="1371" b="0" spc="0">
                <a:solidFill>
                  <a:schemeClr val="accent3"/>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61959"/>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39"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5085197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419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622170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4" y="585789"/>
            <a:ext cx="1113236" cy="292608"/>
          </a:xfrm>
          <a:prstGeom prst="rect">
            <a:avLst/>
          </a:prstGeom>
        </p:spPr>
      </p:pic>
    </p:spTree>
    <p:extLst>
      <p:ext uri="{BB962C8B-B14F-4D97-AF65-F5344CB8AC3E}">
        <p14:creationId xmlns:p14="http://schemas.microsoft.com/office/powerpoint/2010/main" val="428334592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8"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8"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5109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8" y="585789"/>
            <a:ext cx="1113236" cy="292608"/>
          </a:xfrm>
          <a:prstGeom prst="rect">
            <a:avLst/>
          </a:prstGeom>
        </p:spPr>
      </p:pic>
    </p:spTree>
    <p:extLst>
      <p:ext uri="{BB962C8B-B14F-4D97-AF65-F5344CB8AC3E}">
        <p14:creationId xmlns:p14="http://schemas.microsoft.com/office/powerpoint/2010/main" val="823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11"/>
            <a:ext cx="9144000" cy="501565"/>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7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29466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4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81962363"/>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2"/>
            <a:ext cx="8968487" cy="451460"/>
          </a:xfrm>
        </p:spPr>
        <p:txBody>
          <a:bodyPr/>
          <a:lstStyle/>
          <a:p>
            <a:r>
              <a:rPr lang="en-US"/>
              <a:t>Click to edit Master title style</a:t>
            </a:r>
          </a:p>
        </p:txBody>
      </p:sp>
      <p:sp>
        <p:nvSpPr>
          <p:cNvPr id="4" name="Text Placeholder 3"/>
          <p:cNvSpPr>
            <a:spLocks noGrp="1"/>
          </p:cNvSpPr>
          <p:nvPr>
            <p:ph type="body" sz="quarter" idx="10"/>
          </p:nvPr>
        </p:nvSpPr>
        <p:spPr>
          <a:xfrm>
            <a:off x="1612974" y="1434371"/>
            <a:ext cx="8968487" cy="1314456"/>
          </a:xfrm>
        </p:spPr>
        <p:txBody>
          <a:bodyPr wrap="square">
            <a:spAutoFit/>
          </a:bodyPr>
          <a:lstStyle>
            <a:lvl1pPr marL="0" indent="0">
              <a:buNone/>
              <a:defRPr/>
            </a:lvl1pPr>
            <a:lvl2pPr marL="186225" indent="0">
              <a:buNone/>
              <a:defRPr/>
            </a:lvl2pPr>
            <a:lvl3pPr marL="372450" indent="0">
              <a:buNone/>
              <a:defRPr/>
            </a:lvl3pPr>
            <a:lvl4pPr marL="558675" indent="0">
              <a:buNone/>
              <a:defRPr/>
            </a:lvl4pPr>
            <a:lvl5pPr marL="7449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5482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6566747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4937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43157" indent="-124150">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2"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2"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58675" indent="-111218">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5205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1" cy="451460"/>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956796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9" y="2390775"/>
            <a:ext cx="2658624" cy="1434786"/>
          </a:xfrm>
        </p:spPr>
        <p:txBody>
          <a:bodyPr wrap="square">
            <a:spAutoFit/>
          </a:bodyPr>
          <a:lstStyle>
            <a:lvl1pPr marL="143549" indent="-143549">
              <a:defRPr lang="en-US" sz="1629" dirty="0"/>
            </a:lvl1pPr>
            <a:lvl2pPr marL="262526" indent="-122857">
              <a:defRPr lang="en-US" sz="1467" dirty="0"/>
            </a:lvl2pPr>
            <a:lvl3pPr marL="380209" indent="-112511">
              <a:defRPr lang="en-US" dirty="0"/>
            </a:lvl3pPr>
            <a:lvl4pPr marL="484962" indent="-104752">
              <a:defRPr lang="en-US" dirty="0"/>
            </a:lvl4pPr>
            <a:lvl5pPr marL="596179" indent="-995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6"/>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861912"/>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7"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266323"/>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4"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4"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30888"/>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2"/>
            <a:ext cx="8968487" cy="451460"/>
          </a:xfrm>
        </p:spPr>
        <p:txBody>
          <a:bodyPr/>
          <a:lstStyle/>
          <a:p>
            <a:r>
              <a:rPr lang="en-US"/>
              <a:t>Click to edit Master title style</a:t>
            </a:r>
          </a:p>
        </p:txBody>
      </p:sp>
    </p:spTree>
    <p:extLst>
      <p:ext uri="{BB962C8B-B14F-4D97-AF65-F5344CB8AC3E}">
        <p14:creationId xmlns:p14="http://schemas.microsoft.com/office/powerpoint/2010/main" val="35252974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038259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1"/>
            <a:ext cx="5508419" cy="314155"/>
          </a:xfrm>
        </p:spPr>
        <p:txBody>
          <a:bodyPr tIns="64008"/>
          <a:lstStyle>
            <a:lvl1pPr>
              <a:defRPr sz="162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9145531"/>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282"/>
            <a:ext cx="3147213" cy="90291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1" y="3535542"/>
            <a:ext cx="3147213" cy="275804"/>
          </a:xfrm>
        </p:spPr>
        <p:txBody>
          <a:bodyPr/>
          <a:lstStyle>
            <a:lvl1pPr marL="0" indent="0">
              <a:buNone/>
              <a:defRPr sz="1792">
                <a:latin typeface="+mn-lt"/>
              </a:defRPr>
            </a:lvl1pPr>
            <a:lvl2pPr marL="186225" indent="0">
              <a:buNone/>
              <a:defRPr/>
            </a:lvl2pPr>
            <a:lvl3pPr marL="372450" indent="0">
              <a:buNone/>
              <a:defRPr/>
            </a:lvl3pPr>
            <a:lvl4pPr marL="539277" indent="0">
              <a:buNone/>
              <a:defRPr/>
            </a:lvl4pPr>
            <a:lvl5pPr marL="69705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60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955"/>
            <a:ext cx="3139547" cy="90291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793723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242"/>
          </a:xfrm>
        </p:spPr>
        <p:txBody>
          <a:bodyPr anchor="t"/>
          <a:lstStyle>
            <a:lvl1pPr>
              <a:defRPr sz="2281"/>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706527"/>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536413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23085502"/>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5" y="0"/>
            <a:ext cx="4010289"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3" y="-203944"/>
            <a:ext cx="328169" cy="250720"/>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76388305"/>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6" y="5487398"/>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1"/>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2890029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8" y="917557"/>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99708298"/>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6"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9" y="2025650"/>
            <a:ext cx="4371891"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1"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6" y="2025650"/>
            <a:ext cx="4371891"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55405685"/>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7"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2"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9"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1"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3871172"/>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1"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7"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10"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10" y="2025651"/>
            <a:ext cx="2532887"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7"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1"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6" y="2025651"/>
            <a:ext cx="2532887"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47676175"/>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3" y="5334001"/>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1"/>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1"/>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3302458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2"/>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6"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10"/>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6"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70" y="2286000"/>
            <a:ext cx="3277056"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5603343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446635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1"/>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6"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1"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7"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4105335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1017"/>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97489645"/>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1"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14088427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2"/>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4"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4"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1683269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46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7" y="2309814"/>
            <a:ext cx="5190066" cy="351121"/>
          </a:xfrm>
        </p:spPr>
        <p:txBody>
          <a:bodyPr anchor="t"/>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880841"/>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8" y="3201683"/>
            <a:ext cx="3182027" cy="45146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2" y="3251854"/>
            <a:ext cx="4608681" cy="351121"/>
          </a:xfrm>
        </p:spPr>
        <p:txBody>
          <a:bodyPr anchor="ctr"/>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679980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70"/>
            <a:ext cx="8968487" cy="451460"/>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2"/>
            <a:ext cx="8968487"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314" indent="0">
              <a:buNone/>
              <a:tabLst>
                <a:tab pos="280631" algn="l"/>
              </a:tabLst>
              <a:defRPr sz="1955">
                <a:solidFill>
                  <a:schemeClr val="tx1"/>
                </a:solidFill>
                <a:latin typeface="Consolas" panose="020B0609020204030204" pitchFamily="49" charset="0"/>
                <a:cs typeface="Consolas" panose="020B0609020204030204" pitchFamily="49" charset="0"/>
              </a:defRPr>
            </a:lvl2pPr>
            <a:lvl3pPr marL="476241" indent="0">
              <a:buNone/>
              <a:tabLst>
                <a:tab pos="464270" algn="l"/>
              </a:tabLst>
              <a:defRPr sz="1955">
                <a:solidFill>
                  <a:schemeClr val="tx1"/>
                </a:solidFill>
                <a:latin typeface="Consolas" panose="020B0609020204030204" pitchFamily="49" charset="0"/>
                <a:cs typeface="Consolas" panose="020B0609020204030204" pitchFamily="49" charset="0"/>
              </a:defRPr>
            </a:lvl3pPr>
            <a:lvl4pPr marL="663570" indent="0">
              <a:buNone/>
              <a:tabLst>
                <a:tab pos="651788" algn="l"/>
              </a:tabLst>
              <a:defRPr sz="1955">
                <a:solidFill>
                  <a:schemeClr val="tx1"/>
                </a:solidFill>
                <a:latin typeface="Consolas" panose="020B0609020204030204" pitchFamily="49" charset="0"/>
                <a:cs typeface="Consolas" panose="020B0609020204030204" pitchFamily="49" charset="0"/>
              </a:defRPr>
            </a:lvl4pPr>
            <a:lvl5pPr marL="856177" indent="0">
              <a:buNone/>
              <a:tabLst>
                <a:tab pos="838013" algn="l"/>
              </a:tabLst>
              <a:defRPr sz="195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9624134"/>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4" y="1230682"/>
            <a:ext cx="8968487"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349122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038836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224582"/>
            <a:ext cx="8970362" cy="401228"/>
          </a:xfrm>
        </p:spPr>
        <p:txBody>
          <a:bodyPr/>
          <a:lstStyle>
            <a:lvl1pPr>
              <a:defRPr sz="2607">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0"/>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66051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6"/>
            <a:ext cx="8970362"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3224949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5" y="457202"/>
            <a:ext cx="4040887" cy="401228"/>
          </a:xfrm>
        </p:spPr>
        <p:txBody>
          <a:bodyPr/>
          <a:lstStyle>
            <a:lvl1pPr>
              <a:defRPr sz="2607">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6" y="1338141"/>
            <a:ext cx="360101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4"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8"/>
            <a:ext cx="4792750" cy="300889"/>
          </a:xfrm>
        </p:spPr>
        <p:txBody>
          <a:bodyPr/>
          <a:lstStyle>
            <a:lvl1pPr marL="0" indent="0">
              <a:buNone/>
              <a:tabLst/>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182455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01228"/>
          </a:xfrm>
        </p:spPr>
        <p:txBody>
          <a:bodyPr/>
          <a:lstStyle>
            <a:lvl1pPr>
              <a:defRPr sz="2607">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3"/>
            <a:ext cx="5819774" cy="300889"/>
          </a:xfrm>
        </p:spPr>
        <p:txBody>
          <a:bodyPr/>
          <a:lstStyle>
            <a:lvl1pPr marL="0" indent="0">
              <a:buNone/>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1" y="1336677"/>
            <a:ext cx="403383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8913440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26"/>
            <a:ext cx="62179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131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26"/>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017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10"/>
            <a:ext cx="66751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36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10"/>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347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53686"/>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234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210"/>
            <a:ext cx="4482124" cy="8782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475" eaLnBrk="0" hangingPunct="0"/>
            <a:r>
              <a:rPr lang="en-US" sz="571">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4751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2" y="457202"/>
            <a:ext cx="8974407" cy="451460"/>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6" cy="1805648"/>
          </a:xfrm>
        </p:spPr>
        <p:txBody>
          <a:bodyPr wrap="square">
            <a:spAutoFit/>
          </a:bodyPr>
          <a:lstStyle>
            <a:lvl1pPr>
              <a:defRPr sz="2933">
                <a:latin typeface="+mn-lt"/>
              </a:defRPr>
            </a:lvl1pPr>
            <a:lvl2pPr>
              <a:defRPr sz="2281">
                <a:latin typeface="+mn-lt"/>
              </a:defRPr>
            </a:lvl2pPr>
            <a:lvl3pPr>
              <a:defRPr sz="1955">
                <a:latin typeface="+mn-lt"/>
              </a:defRPr>
            </a:lvl3pPr>
            <a:lvl4pPr>
              <a:defRPr sz="1629">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4" spc="-4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2343894"/>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46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09166"/>
          </a:xfrm>
          <a:prstGeom prst="rect">
            <a:avLst/>
          </a:prstGeom>
        </p:spPr>
        <p:txBody>
          <a:bodyPr lIns="0" tIns="91440" rIns="0" bIns="91440"/>
          <a:lstStyle>
            <a:lvl1pPr marL="144842" indent="-144842">
              <a:lnSpc>
                <a:spcPct val="100000"/>
              </a:lnSpc>
              <a:spcBef>
                <a:spcPts val="325"/>
              </a:spcBef>
              <a:spcAft>
                <a:spcPts val="325"/>
              </a:spcAft>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b="0" i="0">
                <a:latin typeface="Segoe UI Variable Display Semilight" pitchFamily="2"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b="0" i="0">
                <a:latin typeface="Segoe UI Variable Display Semilight" pitchFamily="2"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b="0" i="0">
                <a:latin typeface="Segoe UI Variable Display Semilight" pitchFamily="2"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0"/>
            <a:ext cx="11108084" cy="335028"/>
          </a:xfrm>
          <a:prstGeom prst="rect">
            <a:avLst/>
          </a:prstGeom>
        </p:spPr>
        <p:txBody>
          <a:bodyPr lIns="0" tIns="91440" rIns="0" bIns="91440"/>
          <a:lstStyle>
            <a:lvl1pPr marL="0" indent="0">
              <a:lnSpc>
                <a:spcPct val="100000"/>
              </a:lnSpc>
              <a:spcBef>
                <a:spcPts val="325"/>
              </a:spcBef>
              <a:spcAft>
                <a:spcPts val="325"/>
              </a:spcAft>
              <a:buNone/>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a:latin typeface="Segoe UI Semilight" panose="020B0402040204020203" pitchFamily="34"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a:latin typeface="Segoe UI Semilight" panose="020B0402040204020203" pitchFamily="34"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a:latin typeface="Segoe UI Semilight" panose="020B0402040204020203" pitchFamily="34"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22"/>
            <a:ext cx="11109960" cy="175655"/>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9442198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A0D7C520-EF9B-9767-E410-0A310CF1CC22}"/>
              </a:ext>
            </a:extLst>
          </p:cNvPr>
          <p:cNvSpPr/>
          <p:nvPr userDrawn="1"/>
        </p:nvSpPr>
        <p:spPr>
          <a:xfrm>
            <a:off x="6635469" y="0"/>
            <a:ext cx="5688701" cy="6858000"/>
          </a:xfrm>
          <a:prstGeom prst="rect">
            <a:avLst/>
          </a:prstGeom>
          <a:solidFill>
            <a:schemeClr val="bg1">
              <a:lumMod val="8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2346E28-D6F5-7D50-43ED-0B09268D12A8}"/>
              </a:ext>
            </a:extLst>
          </p:cNvPr>
          <p:cNvSpPr>
            <a:spLocks noGrp="1"/>
          </p:cNvSpPr>
          <p:nvPr>
            <p:ph type="ctrTitle"/>
          </p:nvPr>
        </p:nvSpPr>
        <p:spPr>
          <a:xfrm>
            <a:off x="205352" y="293204"/>
            <a:ext cx="6287146" cy="807176"/>
          </a:xfrm>
        </p:spPr>
        <p:txBody>
          <a:bodyPr anchor="b">
            <a:noAutofit/>
          </a:bodyPr>
          <a:lstStyle>
            <a:lvl1pPr algn="ctr">
              <a:defRPr sz="4000">
                <a:solidFill>
                  <a:schemeClr val="bg1"/>
                </a:solidFill>
              </a:defRPr>
            </a:lvl1pPr>
          </a:lstStyle>
          <a:p>
            <a:r>
              <a:rPr lang="en-US" dirty="0"/>
              <a:t>Click to edit Master title style</a:t>
            </a:r>
          </a:p>
        </p:txBody>
      </p:sp>
      <p:sp>
        <p:nvSpPr>
          <p:cNvPr id="4" name="Date Placeholder 3">
            <a:extLst>
              <a:ext uri="{FF2B5EF4-FFF2-40B4-BE49-F238E27FC236}">
                <a16:creationId xmlns:a16="http://schemas.microsoft.com/office/drawing/2014/main" id="{5876F770-A36F-F07A-3F63-1A6B7B654D56}"/>
              </a:ext>
            </a:extLst>
          </p:cNvPr>
          <p:cNvSpPr>
            <a:spLocks noGrp="1"/>
          </p:cNvSpPr>
          <p:nvPr>
            <p:ph type="dt" sz="half" idx="10"/>
          </p:nvPr>
        </p:nvSpPr>
        <p:spPr/>
        <p:txBody>
          <a:bodyPr/>
          <a:lstStyle/>
          <a:p>
            <a:fld id="{8D42BE7A-3BEC-42ED-BDA8-F73E7562DDAA}" type="datetimeFigureOut">
              <a:rPr lang="en-US" smtClean="0"/>
              <a:t>4/25/2025</a:t>
            </a:fld>
            <a:endParaRPr lang="en-US"/>
          </a:p>
        </p:txBody>
      </p:sp>
      <p:sp>
        <p:nvSpPr>
          <p:cNvPr id="5" name="Footer Placeholder 4">
            <a:extLst>
              <a:ext uri="{FF2B5EF4-FFF2-40B4-BE49-F238E27FC236}">
                <a16:creationId xmlns:a16="http://schemas.microsoft.com/office/drawing/2014/main" id="{BB460458-FD25-7588-7782-4D465E7F2E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2EE68B-D64D-DF50-FCCD-C71E3AD526D3}"/>
              </a:ext>
            </a:extLst>
          </p:cNvPr>
          <p:cNvSpPr>
            <a:spLocks noGrp="1"/>
          </p:cNvSpPr>
          <p:nvPr>
            <p:ph type="sldNum" sz="quarter" idx="12"/>
          </p:nvPr>
        </p:nvSpPr>
        <p:spPr/>
        <p:txBody>
          <a:bodyPr/>
          <a:lstStyle/>
          <a:p>
            <a:fld id="{A9224DC5-DD33-4A7E-BE02-55EA789133DF}" type="slidenum">
              <a:rPr lang="en-US" smtClean="0"/>
              <a:t>‹#›</a:t>
            </a:fld>
            <a:endParaRPr lang="en-US"/>
          </a:p>
        </p:txBody>
      </p:sp>
      <p:sp>
        <p:nvSpPr>
          <p:cNvPr id="8" name="Title 1">
            <a:extLst>
              <a:ext uri="{FF2B5EF4-FFF2-40B4-BE49-F238E27FC236}">
                <a16:creationId xmlns:a16="http://schemas.microsoft.com/office/drawing/2014/main" id="{35EC1390-AACD-D4F9-A2C8-35C9CA33AA4E}"/>
              </a:ext>
            </a:extLst>
          </p:cNvPr>
          <p:cNvSpPr txBox="1">
            <a:spLocks/>
          </p:cNvSpPr>
          <p:nvPr userDrawn="1"/>
        </p:nvSpPr>
        <p:spPr>
          <a:xfrm>
            <a:off x="559561" y="6410907"/>
            <a:ext cx="294259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chemeClr val="bg1"/>
                </a:solidFill>
                <a:effectLst/>
                <a:uLnTx/>
                <a:uFillTx/>
                <a:latin typeface="+mn-lt"/>
                <a:ea typeface="+mn-ea"/>
                <a:cs typeface="Segoe UI" pitchFamily="34" charset="0"/>
                <a:hlinkClick r:id="rId2">
                  <a:extLst>
                    <a:ext uri="{A12FA001-AC4F-418D-AE19-62706E023703}">
                      <ahyp:hlinkClr xmlns:ahyp="http://schemas.microsoft.com/office/drawing/2018/hyperlinkcolor" val="tx"/>
                    </a:ext>
                  </a:extLst>
                </a:hlinkClick>
              </a:rPr>
              <a:t>http://aka.ms/ai-gateway</a:t>
            </a:r>
            <a:endParaRPr kumimoji="0" lang="en-US" sz="2000" b="0" i="0" u="none" strike="noStrike" kern="1200" cap="none" spc="-50" normalizeH="0" baseline="0" noProof="0" dirty="0">
              <a:ln w="3175">
                <a:noFill/>
              </a:ln>
              <a:solidFill>
                <a:schemeClr val="bg1"/>
              </a:solidFill>
              <a:effectLst/>
              <a:uLnTx/>
              <a:uFillTx/>
              <a:latin typeface="+mn-lt"/>
              <a:ea typeface="+mn-ea"/>
              <a:cs typeface="Segoe UI" pitchFamily="34" charset="0"/>
            </a:endParaRPr>
          </a:p>
        </p:txBody>
      </p:sp>
    </p:spTree>
    <p:extLst>
      <p:ext uri="{BB962C8B-B14F-4D97-AF65-F5344CB8AC3E}">
        <p14:creationId xmlns:p14="http://schemas.microsoft.com/office/powerpoint/2010/main" val="56274605"/>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353908984"/>
      </p:ext>
    </p:extLst>
  </p:cSld>
  <p:clrMapOvr>
    <a:masterClrMapping/>
  </p:clrMapOvr>
  <p:transition>
    <p:fad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2"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2" y="3962402"/>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33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1851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551896"/>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81270"/>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75586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8411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628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73899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7270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5352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191612"/>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28399"/>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6648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02880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00689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3517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7"/>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7902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61715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39733"/>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78912"/>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710702"/>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9"/>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070900"/>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028383"/>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73102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81400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657040"/>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0920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7146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3797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936550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8"/>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68121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2463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3326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24956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5865"/>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3"/>
            <a:ext cx="6667500" cy="422423"/>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81735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66820742"/>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691335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357805162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238249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58274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4" y="335"/>
            <a:ext cx="12190815" cy="6857333"/>
          </a:xfrm>
          <a:prstGeom prst="rect">
            <a:avLst/>
          </a:prstGeom>
        </p:spPr>
      </p:pic>
      <p:sp>
        <p:nvSpPr>
          <p:cNvPr id="2" name="Title 1"/>
          <p:cNvSpPr>
            <a:spLocks noGrp="1"/>
          </p:cNvSpPr>
          <p:nvPr>
            <p:ph type="title" hasCustomPrompt="1"/>
          </p:nvPr>
        </p:nvSpPr>
        <p:spPr>
          <a:xfrm>
            <a:off x="585216" y="2977825"/>
            <a:ext cx="62179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822958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1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016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24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1700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74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91500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243000"/>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6" y="0"/>
            <a:ext cx="4488237" cy="6858000"/>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88"/>
            <a:ext cx="11306469" cy="442532"/>
          </a:xfrm>
        </p:spPr>
        <p:txBody>
          <a:bodyPr lIns="0" tIns="0" rIns="0" bIns="0"/>
          <a:lstStyle>
            <a:lvl1pPr marL="0" indent="0">
              <a:lnSpc>
                <a:spcPts val="1765"/>
              </a:lnSpc>
              <a:spcBef>
                <a:spcPts val="0"/>
              </a:spcBef>
              <a:buNone/>
              <a:defRPr sz="1370" b="0" spc="0">
                <a:solidFill>
                  <a:schemeClr val="accent3"/>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8"/>
            <a:ext cx="11306469" cy="361959"/>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40"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597312566"/>
      </p:ext>
    </p:extLst>
  </p:cSld>
  <p:clrMapOvr>
    <a:masterClrMapping/>
  </p:clrMapOvr>
  <p:transition>
    <p:fad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14346"/>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091710615"/>
      </p:ext>
    </p:extLst>
  </p:cSld>
  <p:clrMapOvr>
    <a:masterClrMapping/>
  </p:clrMapOvr>
  <p:transition>
    <p:fad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530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90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081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34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247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38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06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632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051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3503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775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938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591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40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681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861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981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3667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6591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955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9373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99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6364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0005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193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590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094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4734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28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9042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7946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310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7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84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998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9815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63819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498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9854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53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050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725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626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15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27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2753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404116"/>
      </p:ext>
    </p:extLst>
  </p:cSld>
  <p:clrMapOvr>
    <a:masterClrMapping/>
  </p:clrMapOvr>
  <p:transition>
    <p:fad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86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642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2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20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13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935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3618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594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42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64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47878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1225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447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443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41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8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18229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468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3893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421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017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797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9659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01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90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92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026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859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46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0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6943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33292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3056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2471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08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0949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0445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07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703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57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46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321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1694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27590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2354391"/>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0081487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2.sv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theme" Target="../theme/theme3.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55" Type="http://schemas.openxmlformats.org/officeDocument/2006/relationships/image" Target="../media/image1.png"/><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slideLayout" Target="../slideLayouts/slideLayout201.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slideLayout" Target="../slideLayouts/slideLayout20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56" Type="http://schemas.openxmlformats.org/officeDocument/2006/relationships/image" Target="../media/image2.svg"/><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image" Target="../media/image2.svg"/><Relationship Id="rId5" Type="http://schemas.openxmlformats.org/officeDocument/2006/relationships/slideLayout" Target="../slideLayouts/slideLayout20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image" Target="../media/image1.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8" Type="http://schemas.openxmlformats.org/officeDocument/2006/relationships/slideLayout" Target="../slideLayouts/slideLayout209.xml"/><Relationship Id="rId51" Type="http://schemas.openxmlformats.org/officeDocument/2006/relationships/theme" Target="../theme/theme5.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image" Target="../media/image38.png"/><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55" Type="http://schemas.openxmlformats.org/officeDocument/2006/relationships/image" Target="../media/image2.svg"/><Relationship Id="rId7" Type="http://schemas.openxmlformats.org/officeDocument/2006/relationships/slideLayout" Target="../slideLayouts/slideLayout25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theme" Target="../theme/theme6.xml"/><Relationship Id="rId5" Type="http://schemas.openxmlformats.org/officeDocument/2006/relationships/slideLayout" Target="../slideLayouts/slideLayout25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slideLayout" Target="../slideLayouts/slideLayout303.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image" Target="../media/image1.png"/><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6.xml"/><Relationship Id="rId18" Type="http://schemas.openxmlformats.org/officeDocument/2006/relationships/slideLayout" Target="../slideLayouts/slideLayout321.xml"/><Relationship Id="rId26" Type="http://schemas.openxmlformats.org/officeDocument/2006/relationships/slideLayout" Target="../slideLayouts/slideLayout329.xml"/><Relationship Id="rId39" Type="http://schemas.openxmlformats.org/officeDocument/2006/relationships/slideLayout" Target="../slideLayouts/slideLayout342.xml"/><Relationship Id="rId21" Type="http://schemas.openxmlformats.org/officeDocument/2006/relationships/slideLayout" Target="../slideLayouts/slideLayout324.xml"/><Relationship Id="rId34" Type="http://schemas.openxmlformats.org/officeDocument/2006/relationships/slideLayout" Target="../slideLayouts/slideLayout337.xml"/><Relationship Id="rId42" Type="http://schemas.openxmlformats.org/officeDocument/2006/relationships/slideLayout" Target="../slideLayouts/slideLayout345.xml"/><Relationship Id="rId47" Type="http://schemas.openxmlformats.org/officeDocument/2006/relationships/slideLayout" Target="../slideLayouts/slideLayout350.xml"/><Relationship Id="rId50" Type="http://schemas.openxmlformats.org/officeDocument/2006/relationships/slideLayout" Target="../slideLayouts/slideLayout353.xml"/><Relationship Id="rId7" Type="http://schemas.openxmlformats.org/officeDocument/2006/relationships/slideLayout" Target="../slideLayouts/slideLayout310.xml"/><Relationship Id="rId2" Type="http://schemas.openxmlformats.org/officeDocument/2006/relationships/slideLayout" Target="../slideLayouts/slideLayout305.xml"/><Relationship Id="rId16" Type="http://schemas.openxmlformats.org/officeDocument/2006/relationships/slideLayout" Target="../slideLayouts/slideLayout319.xml"/><Relationship Id="rId29" Type="http://schemas.openxmlformats.org/officeDocument/2006/relationships/slideLayout" Target="../slideLayouts/slideLayout332.xml"/><Relationship Id="rId11" Type="http://schemas.openxmlformats.org/officeDocument/2006/relationships/slideLayout" Target="../slideLayouts/slideLayout314.xml"/><Relationship Id="rId24" Type="http://schemas.openxmlformats.org/officeDocument/2006/relationships/slideLayout" Target="../slideLayouts/slideLayout327.xml"/><Relationship Id="rId32" Type="http://schemas.openxmlformats.org/officeDocument/2006/relationships/slideLayout" Target="../slideLayouts/slideLayout335.xml"/><Relationship Id="rId37" Type="http://schemas.openxmlformats.org/officeDocument/2006/relationships/slideLayout" Target="../slideLayouts/slideLayout340.xml"/><Relationship Id="rId40" Type="http://schemas.openxmlformats.org/officeDocument/2006/relationships/slideLayout" Target="../slideLayouts/slideLayout343.xml"/><Relationship Id="rId45" Type="http://schemas.openxmlformats.org/officeDocument/2006/relationships/slideLayout" Target="../slideLayouts/slideLayout348.xml"/><Relationship Id="rId53" Type="http://schemas.openxmlformats.org/officeDocument/2006/relationships/image" Target="../media/image2.svg"/><Relationship Id="rId5" Type="http://schemas.openxmlformats.org/officeDocument/2006/relationships/slideLayout" Target="../slideLayouts/slideLayout308.xml"/><Relationship Id="rId10" Type="http://schemas.openxmlformats.org/officeDocument/2006/relationships/slideLayout" Target="../slideLayouts/slideLayout313.xml"/><Relationship Id="rId19" Type="http://schemas.openxmlformats.org/officeDocument/2006/relationships/slideLayout" Target="../slideLayouts/slideLayout322.xml"/><Relationship Id="rId31" Type="http://schemas.openxmlformats.org/officeDocument/2006/relationships/slideLayout" Target="../slideLayouts/slideLayout334.xml"/><Relationship Id="rId44" Type="http://schemas.openxmlformats.org/officeDocument/2006/relationships/slideLayout" Target="../slideLayouts/slideLayout347.xml"/><Relationship Id="rId52" Type="http://schemas.openxmlformats.org/officeDocument/2006/relationships/image" Target="../media/image1.png"/><Relationship Id="rId4" Type="http://schemas.openxmlformats.org/officeDocument/2006/relationships/slideLayout" Target="../slideLayouts/slideLayout307.xml"/><Relationship Id="rId9" Type="http://schemas.openxmlformats.org/officeDocument/2006/relationships/slideLayout" Target="../slideLayouts/slideLayout312.xml"/><Relationship Id="rId14" Type="http://schemas.openxmlformats.org/officeDocument/2006/relationships/slideLayout" Target="../slideLayouts/slideLayout317.xml"/><Relationship Id="rId22" Type="http://schemas.openxmlformats.org/officeDocument/2006/relationships/slideLayout" Target="../slideLayouts/slideLayout325.xml"/><Relationship Id="rId27" Type="http://schemas.openxmlformats.org/officeDocument/2006/relationships/slideLayout" Target="../slideLayouts/slideLayout330.xml"/><Relationship Id="rId30" Type="http://schemas.openxmlformats.org/officeDocument/2006/relationships/slideLayout" Target="../slideLayouts/slideLayout333.xml"/><Relationship Id="rId35" Type="http://schemas.openxmlformats.org/officeDocument/2006/relationships/slideLayout" Target="../slideLayouts/slideLayout338.xml"/><Relationship Id="rId43" Type="http://schemas.openxmlformats.org/officeDocument/2006/relationships/slideLayout" Target="../slideLayouts/slideLayout346.xml"/><Relationship Id="rId48" Type="http://schemas.openxmlformats.org/officeDocument/2006/relationships/slideLayout" Target="../slideLayouts/slideLayout351.xml"/><Relationship Id="rId8" Type="http://schemas.openxmlformats.org/officeDocument/2006/relationships/slideLayout" Target="../slideLayouts/slideLayout311.xml"/><Relationship Id="rId51" Type="http://schemas.openxmlformats.org/officeDocument/2006/relationships/theme" Target="../theme/theme7.xml"/><Relationship Id="rId3" Type="http://schemas.openxmlformats.org/officeDocument/2006/relationships/slideLayout" Target="../slideLayouts/slideLayout306.xml"/><Relationship Id="rId12" Type="http://schemas.openxmlformats.org/officeDocument/2006/relationships/slideLayout" Target="../slideLayouts/slideLayout315.xml"/><Relationship Id="rId17" Type="http://schemas.openxmlformats.org/officeDocument/2006/relationships/slideLayout" Target="../slideLayouts/slideLayout320.xml"/><Relationship Id="rId25" Type="http://schemas.openxmlformats.org/officeDocument/2006/relationships/slideLayout" Target="../slideLayouts/slideLayout328.xml"/><Relationship Id="rId33" Type="http://schemas.openxmlformats.org/officeDocument/2006/relationships/slideLayout" Target="../slideLayouts/slideLayout336.xml"/><Relationship Id="rId38" Type="http://schemas.openxmlformats.org/officeDocument/2006/relationships/slideLayout" Target="../slideLayouts/slideLayout341.xml"/><Relationship Id="rId46" Type="http://schemas.openxmlformats.org/officeDocument/2006/relationships/slideLayout" Target="../slideLayouts/slideLayout349.xml"/><Relationship Id="rId20" Type="http://schemas.openxmlformats.org/officeDocument/2006/relationships/slideLayout" Target="../slideLayouts/slideLayout323.xml"/><Relationship Id="rId41" Type="http://schemas.openxmlformats.org/officeDocument/2006/relationships/slideLayout" Target="../slideLayouts/slideLayout344.xml"/><Relationship Id="rId54" Type="http://schemas.openxmlformats.org/officeDocument/2006/relationships/image" Target="../media/image38.png"/><Relationship Id="rId1" Type="http://schemas.openxmlformats.org/officeDocument/2006/relationships/slideLayout" Target="../slideLayouts/slideLayout304.xml"/><Relationship Id="rId6" Type="http://schemas.openxmlformats.org/officeDocument/2006/relationships/slideLayout" Target="../slideLayouts/slideLayout309.xml"/><Relationship Id="rId15" Type="http://schemas.openxmlformats.org/officeDocument/2006/relationships/slideLayout" Target="../slideLayouts/slideLayout318.xml"/><Relationship Id="rId23" Type="http://schemas.openxmlformats.org/officeDocument/2006/relationships/slideLayout" Target="../slideLayouts/slideLayout326.xml"/><Relationship Id="rId28" Type="http://schemas.openxmlformats.org/officeDocument/2006/relationships/slideLayout" Target="../slideLayouts/slideLayout331.xml"/><Relationship Id="rId36" Type="http://schemas.openxmlformats.org/officeDocument/2006/relationships/slideLayout" Target="../slideLayouts/slideLayout339.xml"/><Relationship Id="rId49" Type="http://schemas.openxmlformats.org/officeDocument/2006/relationships/slideLayout" Target="../slideLayouts/slideLayout352.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66.xml"/><Relationship Id="rId18" Type="http://schemas.openxmlformats.org/officeDocument/2006/relationships/slideLayout" Target="../slideLayouts/slideLayout371.xml"/><Relationship Id="rId26" Type="http://schemas.openxmlformats.org/officeDocument/2006/relationships/slideLayout" Target="../slideLayouts/slideLayout379.xml"/><Relationship Id="rId39" Type="http://schemas.openxmlformats.org/officeDocument/2006/relationships/slideLayout" Target="../slideLayouts/slideLayout392.xml"/><Relationship Id="rId21" Type="http://schemas.openxmlformats.org/officeDocument/2006/relationships/slideLayout" Target="../slideLayouts/slideLayout374.xml"/><Relationship Id="rId34" Type="http://schemas.openxmlformats.org/officeDocument/2006/relationships/slideLayout" Target="../slideLayouts/slideLayout387.xml"/><Relationship Id="rId42" Type="http://schemas.openxmlformats.org/officeDocument/2006/relationships/slideLayout" Target="../slideLayouts/slideLayout395.xml"/><Relationship Id="rId47" Type="http://schemas.openxmlformats.org/officeDocument/2006/relationships/slideLayout" Target="../slideLayouts/slideLayout400.xml"/><Relationship Id="rId50" Type="http://schemas.openxmlformats.org/officeDocument/2006/relationships/image" Target="../media/image1.png"/><Relationship Id="rId7" Type="http://schemas.openxmlformats.org/officeDocument/2006/relationships/slideLayout" Target="../slideLayouts/slideLayout360.xml"/><Relationship Id="rId2" Type="http://schemas.openxmlformats.org/officeDocument/2006/relationships/slideLayout" Target="../slideLayouts/slideLayout355.xml"/><Relationship Id="rId16" Type="http://schemas.openxmlformats.org/officeDocument/2006/relationships/slideLayout" Target="../slideLayouts/slideLayout369.xml"/><Relationship Id="rId29" Type="http://schemas.openxmlformats.org/officeDocument/2006/relationships/slideLayout" Target="../slideLayouts/slideLayout382.xml"/><Relationship Id="rId11" Type="http://schemas.openxmlformats.org/officeDocument/2006/relationships/slideLayout" Target="../slideLayouts/slideLayout364.xml"/><Relationship Id="rId24" Type="http://schemas.openxmlformats.org/officeDocument/2006/relationships/slideLayout" Target="../slideLayouts/slideLayout377.xml"/><Relationship Id="rId32" Type="http://schemas.openxmlformats.org/officeDocument/2006/relationships/slideLayout" Target="../slideLayouts/slideLayout385.xml"/><Relationship Id="rId37" Type="http://schemas.openxmlformats.org/officeDocument/2006/relationships/slideLayout" Target="../slideLayouts/slideLayout390.xml"/><Relationship Id="rId40" Type="http://schemas.openxmlformats.org/officeDocument/2006/relationships/slideLayout" Target="../slideLayouts/slideLayout393.xml"/><Relationship Id="rId45" Type="http://schemas.openxmlformats.org/officeDocument/2006/relationships/slideLayout" Target="../slideLayouts/slideLayout398.xml"/><Relationship Id="rId5" Type="http://schemas.openxmlformats.org/officeDocument/2006/relationships/slideLayout" Target="../slideLayouts/slideLayout358.xml"/><Relationship Id="rId15" Type="http://schemas.openxmlformats.org/officeDocument/2006/relationships/slideLayout" Target="../slideLayouts/slideLayout368.xml"/><Relationship Id="rId23" Type="http://schemas.openxmlformats.org/officeDocument/2006/relationships/slideLayout" Target="../slideLayouts/slideLayout376.xml"/><Relationship Id="rId28" Type="http://schemas.openxmlformats.org/officeDocument/2006/relationships/slideLayout" Target="../slideLayouts/slideLayout381.xml"/><Relationship Id="rId36" Type="http://schemas.openxmlformats.org/officeDocument/2006/relationships/slideLayout" Target="../slideLayouts/slideLayout389.xml"/><Relationship Id="rId49" Type="http://schemas.openxmlformats.org/officeDocument/2006/relationships/theme" Target="../theme/theme8.xml"/><Relationship Id="rId10" Type="http://schemas.openxmlformats.org/officeDocument/2006/relationships/slideLayout" Target="../slideLayouts/slideLayout363.xml"/><Relationship Id="rId19" Type="http://schemas.openxmlformats.org/officeDocument/2006/relationships/slideLayout" Target="../slideLayouts/slideLayout372.xml"/><Relationship Id="rId31" Type="http://schemas.openxmlformats.org/officeDocument/2006/relationships/slideLayout" Target="../slideLayouts/slideLayout384.xml"/><Relationship Id="rId44" Type="http://schemas.openxmlformats.org/officeDocument/2006/relationships/slideLayout" Target="../slideLayouts/slideLayout397.xml"/><Relationship Id="rId4" Type="http://schemas.openxmlformats.org/officeDocument/2006/relationships/slideLayout" Target="../slideLayouts/slideLayout357.xml"/><Relationship Id="rId9" Type="http://schemas.openxmlformats.org/officeDocument/2006/relationships/slideLayout" Target="../slideLayouts/slideLayout362.xml"/><Relationship Id="rId14" Type="http://schemas.openxmlformats.org/officeDocument/2006/relationships/slideLayout" Target="../slideLayouts/slideLayout367.xml"/><Relationship Id="rId22" Type="http://schemas.openxmlformats.org/officeDocument/2006/relationships/slideLayout" Target="../slideLayouts/slideLayout375.xml"/><Relationship Id="rId27" Type="http://schemas.openxmlformats.org/officeDocument/2006/relationships/slideLayout" Target="../slideLayouts/slideLayout380.xml"/><Relationship Id="rId30" Type="http://schemas.openxmlformats.org/officeDocument/2006/relationships/slideLayout" Target="../slideLayouts/slideLayout383.xml"/><Relationship Id="rId35" Type="http://schemas.openxmlformats.org/officeDocument/2006/relationships/slideLayout" Target="../slideLayouts/slideLayout388.xml"/><Relationship Id="rId43" Type="http://schemas.openxmlformats.org/officeDocument/2006/relationships/slideLayout" Target="../slideLayouts/slideLayout396.xml"/><Relationship Id="rId48" Type="http://schemas.openxmlformats.org/officeDocument/2006/relationships/slideLayout" Target="../slideLayouts/slideLayout401.xml"/><Relationship Id="rId8" Type="http://schemas.openxmlformats.org/officeDocument/2006/relationships/slideLayout" Target="../slideLayouts/slideLayout361.xml"/><Relationship Id="rId51" Type="http://schemas.openxmlformats.org/officeDocument/2006/relationships/image" Target="../media/image2.svg"/><Relationship Id="rId3" Type="http://schemas.openxmlformats.org/officeDocument/2006/relationships/slideLayout" Target="../slideLayouts/slideLayout356.xml"/><Relationship Id="rId12" Type="http://schemas.openxmlformats.org/officeDocument/2006/relationships/slideLayout" Target="../slideLayouts/slideLayout365.xml"/><Relationship Id="rId17" Type="http://schemas.openxmlformats.org/officeDocument/2006/relationships/slideLayout" Target="../slideLayouts/slideLayout370.xml"/><Relationship Id="rId25" Type="http://schemas.openxmlformats.org/officeDocument/2006/relationships/slideLayout" Target="../slideLayouts/slideLayout378.xml"/><Relationship Id="rId33" Type="http://schemas.openxmlformats.org/officeDocument/2006/relationships/slideLayout" Target="../slideLayouts/slideLayout386.xml"/><Relationship Id="rId38" Type="http://schemas.openxmlformats.org/officeDocument/2006/relationships/slideLayout" Target="../slideLayouts/slideLayout391.xml"/><Relationship Id="rId46" Type="http://schemas.openxmlformats.org/officeDocument/2006/relationships/slideLayout" Target="../slideLayouts/slideLayout399.xml"/><Relationship Id="rId20" Type="http://schemas.openxmlformats.org/officeDocument/2006/relationships/slideLayout" Target="../slideLayouts/slideLayout373.xml"/><Relationship Id="rId41" Type="http://schemas.openxmlformats.org/officeDocument/2006/relationships/slideLayout" Target="../slideLayouts/slideLayout394.xml"/><Relationship Id="rId1" Type="http://schemas.openxmlformats.org/officeDocument/2006/relationships/slideLayout" Target="../slideLayouts/slideLayout354.xml"/><Relationship Id="rId6" Type="http://schemas.openxmlformats.org/officeDocument/2006/relationships/slideLayout" Target="../slideLayouts/slideLayout35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14.xml"/><Relationship Id="rId18" Type="http://schemas.openxmlformats.org/officeDocument/2006/relationships/slideLayout" Target="../slideLayouts/slideLayout419.xml"/><Relationship Id="rId26" Type="http://schemas.openxmlformats.org/officeDocument/2006/relationships/slideLayout" Target="../slideLayouts/slideLayout427.xml"/><Relationship Id="rId39" Type="http://schemas.openxmlformats.org/officeDocument/2006/relationships/slideLayout" Target="../slideLayouts/slideLayout440.xml"/><Relationship Id="rId21" Type="http://schemas.openxmlformats.org/officeDocument/2006/relationships/slideLayout" Target="../slideLayouts/slideLayout422.xml"/><Relationship Id="rId34" Type="http://schemas.openxmlformats.org/officeDocument/2006/relationships/slideLayout" Target="../slideLayouts/slideLayout435.xml"/><Relationship Id="rId42" Type="http://schemas.openxmlformats.org/officeDocument/2006/relationships/slideLayout" Target="../slideLayouts/slideLayout443.xml"/><Relationship Id="rId47" Type="http://schemas.openxmlformats.org/officeDocument/2006/relationships/slideLayout" Target="../slideLayouts/slideLayout448.xml"/><Relationship Id="rId50" Type="http://schemas.openxmlformats.org/officeDocument/2006/relationships/theme" Target="../theme/theme9.xml"/><Relationship Id="rId7" Type="http://schemas.openxmlformats.org/officeDocument/2006/relationships/slideLayout" Target="../slideLayouts/slideLayout408.xml"/><Relationship Id="rId2" Type="http://schemas.openxmlformats.org/officeDocument/2006/relationships/slideLayout" Target="../slideLayouts/slideLayout403.xml"/><Relationship Id="rId16" Type="http://schemas.openxmlformats.org/officeDocument/2006/relationships/slideLayout" Target="../slideLayouts/slideLayout417.xml"/><Relationship Id="rId29" Type="http://schemas.openxmlformats.org/officeDocument/2006/relationships/slideLayout" Target="../slideLayouts/slideLayout430.xml"/><Relationship Id="rId11" Type="http://schemas.openxmlformats.org/officeDocument/2006/relationships/slideLayout" Target="../slideLayouts/slideLayout412.xml"/><Relationship Id="rId24" Type="http://schemas.openxmlformats.org/officeDocument/2006/relationships/slideLayout" Target="../slideLayouts/slideLayout425.xml"/><Relationship Id="rId32" Type="http://schemas.openxmlformats.org/officeDocument/2006/relationships/slideLayout" Target="../slideLayouts/slideLayout433.xml"/><Relationship Id="rId37" Type="http://schemas.openxmlformats.org/officeDocument/2006/relationships/slideLayout" Target="../slideLayouts/slideLayout438.xml"/><Relationship Id="rId40" Type="http://schemas.openxmlformats.org/officeDocument/2006/relationships/slideLayout" Target="../slideLayouts/slideLayout441.xml"/><Relationship Id="rId45" Type="http://schemas.openxmlformats.org/officeDocument/2006/relationships/slideLayout" Target="../slideLayouts/slideLayout446.xml"/><Relationship Id="rId5" Type="http://schemas.openxmlformats.org/officeDocument/2006/relationships/slideLayout" Target="../slideLayouts/slideLayout406.xml"/><Relationship Id="rId15" Type="http://schemas.openxmlformats.org/officeDocument/2006/relationships/slideLayout" Target="../slideLayouts/slideLayout416.xml"/><Relationship Id="rId23" Type="http://schemas.openxmlformats.org/officeDocument/2006/relationships/slideLayout" Target="../slideLayouts/slideLayout424.xml"/><Relationship Id="rId28" Type="http://schemas.openxmlformats.org/officeDocument/2006/relationships/slideLayout" Target="../slideLayouts/slideLayout429.xml"/><Relationship Id="rId36" Type="http://schemas.openxmlformats.org/officeDocument/2006/relationships/slideLayout" Target="../slideLayouts/slideLayout437.xml"/><Relationship Id="rId49" Type="http://schemas.openxmlformats.org/officeDocument/2006/relationships/slideLayout" Target="../slideLayouts/slideLayout450.xml"/><Relationship Id="rId10" Type="http://schemas.openxmlformats.org/officeDocument/2006/relationships/slideLayout" Target="../slideLayouts/slideLayout411.xml"/><Relationship Id="rId19" Type="http://schemas.openxmlformats.org/officeDocument/2006/relationships/slideLayout" Target="../slideLayouts/slideLayout420.xml"/><Relationship Id="rId31" Type="http://schemas.openxmlformats.org/officeDocument/2006/relationships/slideLayout" Target="../slideLayouts/slideLayout432.xml"/><Relationship Id="rId44" Type="http://schemas.openxmlformats.org/officeDocument/2006/relationships/slideLayout" Target="../slideLayouts/slideLayout445.xml"/><Relationship Id="rId52" Type="http://schemas.openxmlformats.org/officeDocument/2006/relationships/image" Target="../media/image2.svg"/><Relationship Id="rId4" Type="http://schemas.openxmlformats.org/officeDocument/2006/relationships/slideLayout" Target="../slideLayouts/slideLayout405.xml"/><Relationship Id="rId9" Type="http://schemas.openxmlformats.org/officeDocument/2006/relationships/slideLayout" Target="../slideLayouts/slideLayout410.xml"/><Relationship Id="rId14" Type="http://schemas.openxmlformats.org/officeDocument/2006/relationships/slideLayout" Target="../slideLayouts/slideLayout415.xml"/><Relationship Id="rId22" Type="http://schemas.openxmlformats.org/officeDocument/2006/relationships/slideLayout" Target="../slideLayouts/slideLayout423.xml"/><Relationship Id="rId27" Type="http://schemas.openxmlformats.org/officeDocument/2006/relationships/slideLayout" Target="../slideLayouts/slideLayout428.xml"/><Relationship Id="rId30" Type="http://schemas.openxmlformats.org/officeDocument/2006/relationships/slideLayout" Target="../slideLayouts/slideLayout431.xml"/><Relationship Id="rId35" Type="http://schemas.openxmlformats.org/officeDocument/2006/relationships/slideLayout" Target="../slideLayouts/slideLayout436.xml"/><Relationship Id="rId43" Type="http://schemas.openxmlformats.org/officeDocument/2006/relationships/slideLayout" Target="../slideLayouts/slideLayout444.xml"/><Relationship Id="rId48" Type="http://schemas.openxmlformats.org/officeDocument/2006/relationships/slideLayout" Target="../slideLayouts/slideLayout449.xml"/><Relationship Id="rId8" Type="http://schemas.openxmlformats.org/officeDocument/2006/relationships/slideLayout" Target="../slideLayouts/slideLayout409.xml"/><Relationship Id="rId51" Type="http://schemas.openxmlformats.org/officeDocument/2006/relationships/image" Target="../media/image1.png"/><Relationship Id="rId3" Type="http://schemas.openxmlformats.org/officeDocument/2006/relationships/slideLayout" Target="../slideLayouts/slideLayout404.xml"/><Relationship Id="rId12" Type="http://schemas.openxmlformats.org/officeDocument/2006/relationships/slideLayout" Target="../slideLayouts/slideLayout413.xml"/><Relationship Id="rId17" Type="http://schemas.openxmlformats.org/officeDocument/2006/relationships/slideLayout" Target="../slideLayouts/slideLayout418.xml"/><Relationship Id="rId25" Type="http://schemas.openxmlformats.org/officeDocument/2006/relationships/slideLayout" Target="../slideLayouts/slideLayout426.xml"/><Relationship Id="rId33" Type="http://schemas.openxmlformats.org/officeDocument/2006/relationships/slideLayout" Target="../slideLayouts/slideLayout434.xml"/><Relationship Id="rId38" Type="http://schemas.openxmlformats.org/officeDocument/2006/relationships/slideLayout" Target="../slideLayouts/slideLayout439.xml"/><Relationship Id="rId46" Type="http://schemas.openxmlformats.org/officeDocument/2006/relationships/slideLayout" Target="../slideLayouts/slideLayout447.xml"/><Relationship Id="rId20" Type="http://schemas.openxmlformats.org/officeDocument/2006/relationships/slideLayout" Target="../slideLayouts/slideLayout421.xml"/><Relationship Id="rId41" Type="http://schemas.openxmlformats.org/officeDocument/2006/relationships/slideLayout" Target="../slideLayouts/slideLayout442.xml"/><Relationship Id="rId1" Type="http://schemas.openxmlformats.org/officeDocument/2006/relationships/slideLayout" Target="../slideLayouts/slideLayout402.xml"/><Relationship Id="rId6" Type="http://schemas.openxmlformats.org/officeDocument/2006/relationships/slideLayout" Target="../slideLayouts/slideLayout40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6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7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2">
            <a:extLst>
              <a:ext uri="{96DAC541-7B7A-43D3-8B79-37D633B846F1}">
                <asvg:svgBlip xmlns:asvg="http://schemas.microsoft.com/office/drawing/2016/SVG/main" r:embed="rId53"/>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2575016349"/>
      </p:ext>
    </p:extLst>
  </p:cSld>
  <p:clrMap bg1="dk1" tx1="lt1" bg2="dk2" tx2="lt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 id="2147485780" r:id="rId13"/>
    <p:sldLayoutId id="2147485781" r:id="rId14"/>
    <p:sldLayoutId id="2147485782" r:id="rId15"/>
    <p:sldLayoutId id="2147485783" r:id="rId16"/>
    <p:sldLayoutId id="2147485784" r:id="rId17"/>
    <p:sldLayoutId id="2147485785" r:id="rId18"/>
    <p:sldLayoutId id="2147485786" r:id="rId19"/>
    <p:sldLayoutId id="2147485787" r:id="rId20"/>
    <p:sldLayoutId id="2147485788" r:id="rId21"/>
    <p:sldLayoutId id="2147485789" r:id="rId22"/>
    <p:sldLayoutId id="2147485790" r:id="rId23"/>
    <p:sldLayoutId id="2147485791" r:id="rId24"/>
    <p:sldLayoutId id="2147485792" r:id="rId25"/>
    <p:sldLayoutId id="2147485793" r:id="rId26"/>
    <p:sldLayoutId id="2147485794" r:id="rId27"/>
    <p:sldLayoutId id="2147485795" r:id="rId28"/>
    <p:sldLayoutId id="2147485796" r:id="rId29"/>
    <p:sldLayoutId id="2147485797" r:id="rId30"/>
    <p:sldLayoutId id="2147485798" r:id="rId31"/>
    <p:sldLayoutId id="2147485799" r:id="rId32"/>
    <p:sldLayoutId id="2147485800" r:id="rId33"/>
    <p:sldLayoutId id="2147485801" r:id="rId34"/>
    <p:sldLayoutId id="2147485802" r:id="rId35"/>
    <p:sldLayoutId id="2147485803" r:id="rId36"/>
    <p:sldLayoutId id="2147485804" r:id="rId37"/>
    <p:sldLayoutId id="2147485805" r:id="rId38"/>
    <p:sldLayoutId id="2147485806" r:id="rId39"/>
    <p:sldLayoutId id="2147485807" r:id="rId40"/>
    <p:sldLayoutId id="2147485808" r:id="rId41"/>
    <p:sldLayoutId id="2147485809" r:id="rId42"/>
    <p:sldLayoutId id="2147485810" r:id="rId43"/>
    <p:sldLayoutId id="2147485811" r:id="rId44"/>
    <p:sldLayoutId id="2147485812" r:id="rId45"/>
    <p:sldLayoutId id="2147485813" r:id="rId46"/>
    <p:sldLayoutId id="2147485814" r:id="rId47"/>
    <p:sldLayoutId id="2147485815" r:id="rId48"/>
    <p:sldLayoutId id="2147485816" r:id="rId49"/>
    <p:sldLayoutId id="2147485817" r:id="rId50"/>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5">
            <a:extLst>
              <a:ext uri="{96DAC541-7B7A-43D3-8B79-37D633B846F1}">
                <asvg:svgBlip xmlns:asvg="http://schemas.microsoft.com/office/drawing/2016/SVG/main" r:embed="rId56"/>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b="1" i="0" kern="1200">
                <a:solidFill>
                  <a:schemeClr val="bg2">
                    <a:lumMod val="40000"/>
                    <a:lumOff val="60000"/>
                  </a:schemeClr>
                </a:solidFill>
                <a:latin typeface="Segoe UI Variable Display Semibold" pitchFamily="2" charset="0"/>
                <a:ea typeface="+mn-ea"/>
                <a:cs typeface="Segoe Sans Display Semibold" pitchFamily="2" charset="0"/>
              </a:rPr>
              <a:t>Speaker stage presence</a:t>
            </a:r>
            <a:r>
              <a:rPr lang="en-US" sz="1500" b="1" i="0" kern="1200">
                <a:solidFill>
                  <a:schemeClr val="bg2">
                    <a:lumMod val="60000"/>
                    <a:lumOff val="40000"/>
                  </a:schemeClr>
                </a:solidFill>
                <a:latin typeface="Segoe UI Variable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grpSp>
    </p:spTree>
    <p:extLst>
      <p:ext uri="{BB962C8B-B14F-4D97-AF65-F5344CB8AC3E}">
        <p14:creationId xmlns:p14="http://schemas.microsoft.com/office/powerpoint/2010/main" val="292711400"/>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1" r:id="rId52"/>
    <p:sldLayoutId id="2147485872" r:id="rId53"/>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0"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6" y="5312286"/>
            <a:ext cx="522183" cy="455900"/>
          </a:xfrm>
          <a:prstGeom prst="rect">
            <a:avLst/>
          </a:prstGeom>
        </p:spPr>
      </p:pic>
    </p:spTree>
    <p:extLst>
      <p:ext uri="{BB962C8B-B14F-4D97-AF65-F5344CB8AC3E}">
        <p14:creationId xmlns:p14="http://schemas.microsoft.com/office/powerpoint/2010/main" val="1355114814"/>
      </p:ext>
    </p:extLst>
  </p:cSld>
  <p:clrMap bg1="dk1" tx1="lt1" bg2="dk2" tx2="lt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 id="2147485938" r:id="rId10"/>
    <p:sldLayoutId id="2147485939" r:id="rId11"/>
    <p:sldLayoutId id="2147485940" r:id="rId12"/>
    <p:sldLayoutId id="2147485941" r:id="rId13"/>
    <p:sldLayoutId id="2147485942" r:id="rId14"/>
    <p:sldLayoutId id="2147485943" r:id="rId15"/>
    <p:sldLayoutId id="2147485944" r:id="rId16"/>
    <p:sldLayoutId id="2147485945" r:id="rId17"/>
    <p:sldLayoutId id="2147485946" r:id="rId18"/>
    <p:sldLayoutId id="2147485947" r:id="rId19"/>
    <p:sldLayoutId id="2147485948" r:id="rId20"/>
    <p:sldLayoutId id="2147485949" r:id="rId21"/>
    <p:sldLayoutId id="2147485950" r:id="rId22"/>
    <p:sldLayoutId id="2147485951" r:id="rId23"/>
    <p:sldLayoutId id="2147485952" r:id="rId24"/>
    <p:sldLayoutId id="2147485953" r:id="rId25"/>
    <p:sldLayoutId id="2147485954" r:id="rId26"/>
    <p:sldLayoutId id="2147485955" r:id="rId27"/>
    <p:sldLayoutId id="2147485956" r:id="rId28"/>
    <p:sldLayoutId id="2147485957" r:id="rId29"/>
    <p:sldLayoutId id="2147485958" r:id="rId30"/>
    <p:sldLayoutId id="2147485959" r:id="rId31"/>
    <p:sldLayoutId id="2147485960" r:id="rId32"/>
    <p:sldLayoutId id="2147485961" r:id="rId33"/>
    <p:sldLayoutId id="2147485962" r:id="rId34"/>
    <p:sldLayoutId id="2147485963" r:id="rId35"/>
    <p:sldLayoutId id="2147485964" r:id="rId36"/>
    <p:sldLayoutId id="2147485965" r:id="rId37"/>
    <p:sldLayoutId id="2147485966" r:id="rId38"/>
    <p:sldLayoutId id="2147485967" r:id="rId39"/>
    <p:sldLayoutId id="2147485968" r:id="rId40"/>
    <p:sldLayoutId id="2147485969" r:id="rId41"/>
    <p:sldLayoutId id="2147485970" r:id="rId42"/>
    <p:sldLayoutId id="2147485971" r:id="rId43"/>
    <p:sldLayoutId id="2147485972" r:id="rId44"/>
    <p:sldLayoutId id="2147485973" r:id="rId45"/>
    <p:sldLayoutId id="2147485974" r:id="rId46"/>
    <p:sldLayoutId id="2147485975" r:id="rId47"/>
    <p:sldLayoutId id="2147485976" r:id="rId48"/>
    <p:sldLayoutId id="2147485977" r:id="rId49"/>
    <p:sldLayoutId id="2147485978" r:id="rId50"/>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4">
            <a:extLst>
              <a:ext uri="{96DAC541-7B7A-43D3-8B79-37D633B846F1}">
                <asvg:svgBlip xmlns:asvg="http://schemas.microsoft.com/office/drawing/2016/SVG/main" r:embed="rId55"/>
              </a:ext>
            </a:extLst>
          </a:blip>
          <a:srcRect/>
          <a:stretch/>
        </p:blipFill>
        <p:spPr>
          <a:xfrm rot="5400000">
            <a:off x="9382284" y="2870836"/>
            <a:ext cx="6858000" cy="1116330"/>
          </a:xfrm>
          <a:prstGeom prst="rect">
            <a:avLst/>
          </a:prstGeom>
        </p:spPr>
      </p:pic>
      <p:sp>
        <p:nvSpPr>
          <p:cNvPr id="2" name="Title Placeholder 1"/>
          <p:cNvSpPr>
            <a:spLocks noGrp="1"/>
          </p:cNvSpPr>
          <p:nvPr>
            <p:ph type="title"/>
          </p:nvPr>
        </p:nvSpPr>
        <p:spPr>
          <a:xfrm>
            <a:off x="1609108" y="457202"/>
            <a:ext cx="8973785" cy="45146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4" y="1435503"/>
            <a:ext cx="8973785" cy="131445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9"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4"/>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167"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7"/>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7"/>
            <a:ext cx="1093188" cy="3043259"/>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500"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4286429958"/>
      </p:ext>
    </p:extLst>
  </p:cSld>
  <p:clrMap bg1="dk1" tx1="lt1" bg2="dk2" tx2="lt2" accent1="accent1" accent2="accent2" accent3="accent3" accent4="accent4" accent5="accent5" accent6="accent6" hlink="hlink" folHlink="folHlink"/>
  <p:sldLayoutIdLst>
    <p:sldLayoutId id="2147485980" r:id="rId1"/>
    <p:sldLayoutId id="2147485981" r:id="rId2"/>
    <p:sldLayoutId id="2147485982" r:id="rId3"/>
    <p:sldLayoutId id="2147485983" r:id="rId4"/>
    <p:sldLayoutId id="2147485984" r:id="rId5"/>
    <p:sldLayoutId id="2147485985" r:id="rId6"/>
    <p:sldLayoutId id="2147485986" r:id="rId7"/>
    <p:sldLayoutId id="2147485987" r:id="rId8"/>
    <p:sldLayoutId id="2147485988" r:id="rId9"/>
    <p:sldLayoutId id="2147485989" r:id="rId10"/>
    <p:sldLayoutId id="2147485990" r:id="rId11"/>
    <p:sldLayoutId id="2147485991" r:id="rId12"/>
    <p:sldLayoutId id="2147485992" r:id="rId13"/>
    <p:sldLayoutId id="2147485993" r:id="rId14"/>
    <p:sldLayoutId id="2147485994" r:id="rId15"/>
    <p:sldLayoutId id="2147485995" r:id="rId16"/>
    <p:sldLayoutId id="2147485996" r:id="rId17"/>
    <p:sldLayoutId id="2147485997" r:id="rId18"/>
    <p:sldLayoutId id="2147485998" r:id="rId19"/>
    <p:sldLayoutId id="2147485999" r:id="rId20"/>
    <p:sldLayoutId id="2147486000" r:id="rId21"/>
    <p:sldLayoutId id="2147486001" r:id="rId22"/>
    <p:sldLayoutId id="2147486002" r:id="rId23"/>
    <p:sldLayoutId id="2147486003" r:id="rId24"/>
    <p:sldLayoutId id="2147486004" r:id="rId25"/>
    <p:sldLayoutId id="2147486005" r:id="rId26"/>
    <p:sldLayoutId id="2147486006" r:id="rId27"/>
    <p:sldLayoutId id="2147486007" r:id="rId28"/>
    <p:sldLayoutId id="2147486008" r:id="rId29"/>
    <p:sldLayoutId id="2147486009" r:id="rId30"/>
    <p:sldLayoutId id="2147486010" r:id="rId31"/>
    <p:sldLayoutId id="2147486011" r:id="rId32"/>
    <p:sldLayoutId id="2147486012" r:id="rId33"/>
    <p:sldLayoutId id="2147486013" r:id="rId34"/>
    <p:sldLayoutId id="2147486014" r:id="rId35"/>
    <p:sldLayoutId id="2147486015" r:id="rId36"/>
    <p:sldLayoutId id="2147486016" r:id="rId37"/>
    <p:sldLayoutId id="2147486017" r:id="rId38"/>
    <p:sldLayoutId id="2147486018" r:id="rId39"/>
    <p:sldLayoutId id="2147486019" r:id="rId40"/>
    <p:sldLayoutId id="2147486020" r:id="rId41"/>
    <p:sldLayoutId id="2147486021" r:id="rId42"/>
    <p:sldLayoutId id="2147486022" r:id="rId43"/>
    <p:sldLayoutId id="2147486023" r:id="rId44"/>
    <p:sldLayoutId id="2147486024" r:id="rId45"/>
    <p:sldLayoutId id="2147486025" r:id="rId46"/>
    <p:sldLayoutId id="2147486026" r:id="rId47"/>
    <p:sldLayoutId id="2147486027" r:id="rId48"/>
    <p:sldLayoutId id="2147486028" r:id="rId49"/>
    <p:sldLayoutId id="2147486029" r:id="rId50"/>
    <p:sldLayoutId id="2147486030" r:id="rId51"/>
    <p:sldLayoutId id="2147486182" r:id="rId52"/>
  </p:sldLayoutIdLst>
  <p:transition>
    <p:fade/>
  </p:transition>
  <p:hf sldNum="0" hdr="0" ftr="0" dt="0"/>
  <p:txStyles>
    <p:title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p:titleStyle>
    <p:body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p:bodyStyle>
    <p:otherStyle>
      <a:defPPr>
        <a:defRPr lang="en-US"/>
      </a:defPPr>
      <a:lvl1pPr marL="0" algn="l" defTabSz="759842" rtl="0" eaLnBrk="1" latinLnBrk="0" hangingPunct="1">
        <a:defRPr sz="1467" kern="1200">
          <a:solidFill>
            <a:schemeClr val="tx1"/>
          </a:solidFill>
          <a:latin typeface="+mn-lt"/>
          <a:ea typeface="+mn-ea"/>
          <a:cs typeface="+mn-cs"/>
        </a:defRPr>
      </a:lvl1pPr>
      <a:lvl2pPr marL="379921" algn="l" defTabSz="759842" rtl="0" eaLnBrk="1" latinLnBrk="0" hangingPunct="1">
        <a:defRPr sz="1467" kern="1200">
          <a:solidFill>
            <a:schemeClr val="tx1"/>
          </a:solidFill>
          <a:latin typeface="+mn-lt"/>
          <a:ea typeface="+mn-ea"/>
          <a:cs typeface="+mn-cs"/>
        </a:defRPr>
      </a:lvl2pPr>
      <a:lvl3pPr marL="759842" algn="l" defTabSz="759842" rtl="0" eaLnBrk="1" latinLnBrk="0" hangingPunct="1">
        <a:defRPr sz="1467" kern="1200">
          <a:solidFill>
            <a:schemeClr val="tx1"/>
          </a:solidFill>
          <a:latin typeface="+mn-lt"/>
          <a:ea typeface="+mn-ea"/>
          <a:cs typeface="+mn-cs"/>
        </a:defRPr>
      </a:lvl3pPr>
      <a:lvl4pPr marL="1139763" algn="l" defTabSz="759842" rtl="0" eaLnBrk="1" latinLnBrk="0" hangingPunct="1">
        <a:defRPr sz="1467" kern="1200">
          <a:solidFill>
            <a:schemeClr val="tx1"/>
          </a:solidFill>
          <a:latin typeface="+mn-lt"/>
          <a:ea typeface="+mn-ea"/>
          <a:cs typeface="+mn-cs"/>
        </a:defRPr>
      </a:lvl4pPr>
      <a:lvl5pPr marL="1519685" algn="l" defTabSz="759842" rtl="0" eaLnBrk="1" latinLnBrk="0" hangingPunct="1">
        <a:defRPr sz="1467" kern="1200">
          <a:solidFill>
            <a:schemeClr val="tx1"/>
          </a:solidFill>
          <a:latin typeface="+mn-lt"/>
          <a:ea typeface="+mn-ea"/>
          <a:cs typeface="+mn-cs"/>
        </a:defRPr>
      </a:lvl5pPr>
      <a:lvl6pPr marL="1899607" algn="l" defTabSz="759842" rtl="0" eaLnBrk="1" latinLnBrk="0" hangingPunct="1">
        <a:defRPr sz="1467" kern="1200">
          <a:solidFill>
            <a:schemeClr val="tx1"/>
          </a:solidFill>
          <a:latin typeface="+mn-lt"/>
          <a:ea typeface="+mn-ea"/>
          <a:cs typeface="+mn-cs"/>
        </a:defRPr>
      </a:lvl6pPr>
      <a:lvl7pPr marL="2279528" algn="l" defTabSz="759842" rtl="0" eaLnBrk="1" latinLnBrk="0" hangingPunct="1">
        <a:defRPr sz="1467" kern="1200">
          <a:solidFill>
            <a:schemeClr val="tx1"/>
          </a:solidFill>
          <a:latin typeface="+mn-lt"/>
          <a:ea typeface="+mn-ea"/>
          <a:cs typeface="+mn-cs"/>
        </a:defRPr>
      </a:lvl7pPr>
      <a:lvl8pPr marL="2659449" algn="l" defTabSz="759842" rtl="0" eaLnBrk="1" latinLnBrk="0" hangingPunct="1">
        <a:defRPr sz="1467" kern="1200">
          <a:solidFill>
            <a:schemeClr val="tx1"/>
          </a:solidFill>
          <a:latin typeface="+mn-lt"/>
          <a:ea typeface="+mn-ea"/>
          <a:cs typeface="+mn-cs"/>
        </a:defRPr>
      </a:lvl8pPr>
      <a:lvl9pPr marL="3039371" algn="l" defTabSz="759842"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1"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7" y="5312286"/>
            <a:ext cx="522183" cy="455900"/>
          </a:xfrm>
          <a:prstGeom prst="rect">
            <a:avLst/>
          </a:prstGeom>
        </p:spPr>
      </p:pic>
    </p:spTree>
    <p:extLst>
      <p:ext uri="{BB962C8B-B14F-4D97-AF65-F5344CB8AC3E}">
        <p14:creationId xmlns:p14="http://schemas.microsoft.com/office/powerpoint/2010/main" val="1470710968"/>
      </p:ext>
    </p:extLst>
  </p:cSld>
  <p:clrMap bg1="dk1" tx1="lt1" bg2="dk2" tx2="lt2" accent1="accent1" accent2="accent2" accent3="accent3" accent4="accent4" accent5="accent5" accent6="accent6" hlink="hlink" folHlink="folHlink"/>
  <p:sldLayoutIdLst>
    <p:sldLayoutId id="2147486032" r:id="rId1"/>
    <p:sldLayoutId id="2147486033" r:id="rId2"/>
    <p:sldLayoutId id="2147486034" r:id="rId3"/>
    <p:sldLayoutId id="2147486035" r:id="rId4"/>
    <p:sldLayoutId id="2147486036" r:id="rId5"/>
    <p:sldLayoutId id="2147486037" r:id="rId6"/>
    <p:sldLayoutId id="2147486038" r:id="rId7"/>
    <p:sldLayoutId id="2147486039" r:id="rId8"/>
    <p:sldLayoutId id="2147486040" r:id="rId9"/>
    <p:sldLayoutId id="2147486041" r:id="rId10"/>
    <p:sldLayoutId id="2147486042" r:id="rId11"/>
    <p:sldLayoutId id="2147486043" r:id="rId12"/>
    <p:sldLayoutId id="2147486044" r:id="rId13"/>
    <p:sldLayoutId id="2147486045" r:id="rId14"/>
    <p:sldLayoutId id="2147486046" r:id="rId15"/>
    <p:sldLayoutId id="2147486047" r:id="rId16"/>
    <p:sldLayoutId id="2147486048" r:id="rId17"/>
    <p:sldLayoutId id="2147486049" r:id="rId18"/>
    <p:sldLayoutId id="2147486050" r:id="rId19"/>
    <p:sldLayoutId id="2147486051" r:id="rId20"/>
    <p:sldLayoutId id="2147486052" r:id="rId21"/>
    <p:sldLayoutId id="2147486053" r:id="rId22"/>
    <p:sldLayoutId id="2147486054" r:id="rId23"/>
    <p:sldLayoutId id="2147486055" r:id="rId24"/>
    <p:sldLayoutId id="2147486056" r:id="rId25"/>
    <p:sldLayoutId id="2147486057" r:id="rId26"/>
    <p:sldLayoutId id="2147486058" r:id="rId27"/>
    <p:sldLayoutId id="2147486059" r:id="rId28"/>
    <p:sldLayoutId id="2147486060" r:id="rId29"/>
    <p:sldLayoutId id="2147486061" r:id="rId30"/>
    <p:sldLayoutId id="2147486062" r:id="rId31"/>
    <p:sldLayoutId id="2147486063" r:id="rId32"/>
    <p:sldLayoutId id="2147486064" r:id="rId33"/>
    <p:sldLayoutId id="2147486065" r:id="rId34"/>
    <p:sldLayoutId id="2147486066" r:id="rId35"/>
    <p:sldLayoutId id="2147486067" r:id="rId36"/>
    <p:sldLayoutId id="2147486068" r:id="rId37"/>
    <p:sldLayoutId id="2147486069" r:id="rId38"/>
    <p:sldLayoutId id="2147486070" r:id="rId39"/>
    <p:sldLayoutId id="2147486071" r:id="rId40"/>
    <p:sldLayoutId id="2147486072" r:id="rId41"/>
    <p:sldLayoutId id="2147486073" r:id="rId42"/>
    <p:sldLayoutId id="2147486074" r:id="rId43"/>
    <p:sldLayoutId id="2147486075" r:id="rId44"/>
    <p:sldLayoutId id="2147486076" r:id="rId45"/>
    <p:sldLayoutId id="2147486077" r:id="rId46"/>
    <p:sldLayoutId id="2147486078" r:id="rId47"/>
    <p:sldLayoutId id="2147486079" r:id="rId48"/>
    <p:sldLayoutId id="2147486080" r:id="rId49"/>
    <p:sldLayoutId id="2147486081" r:id="rId50"/>
  </p:sldLayoutIdLst>
  <p:transition>
    <p:fade/>
  </p:transition>
  <p:hf sldNum="0" hdr="0" ftr="0" dt="0"/>
  <p:txStyles>
    <p:titleStyle>
      <a:lvl1pPr algn="l" defTabSz="914192" rtl="0" eaLnBrk="1" latinLnBrk="0" hangingPunct="1">
        <a:lnSpc>
          <a:spcPct val="100000"/>
        </a:lnSpc>
        <a:spcBef>
          <a:spcPct val="0"/>
        </a:spcBef>
        <a:buNone/>
        <a:defRPr lang="en-US" sz="3528" b="0" kern="1200" cap="none" spc="-49"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07"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154" marR="0" indent="-196047"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solidFill>
            <a:schemeClr val="tx1"/>
          </a:solidFill>
          <a:latin typeface="+mn-lt"/>
          <a:ea typeface="+mn-ea"/>
          <a:cs typeface="+mn-cs"/>
        </a:defRPr>
      </a:lvl3pPr>
      <a:lvl4pPr marL="826199" marR="0" indent="-177375"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4pPr>
      <a:lvl5pPr marL="1003573" marR="0" indent="-164929"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3923515"/>
      </p:ext>
    </p:extLst>
  </p:cSld>
  <p:clrMap bg1="lt1" tx1="dk1" bg2="lt2" tx2="dk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 id="2147486092" r:id="rId10"/>
    <p:sldLayoutId id="2147486093" r:id="rId11"/>
    <p:sldLayoutId id="2147486094" r:id="rId12"/>
    <p:sldLayoutId id="2147486095" r:id="rId13"/>
    <p:sldLayoutId id="2147486096" r:id="rId14"/>
    <p:sldLayoutId id="2147486097" r:id="rId15"/>
    <p:sldLayoutId id="2147486098" r:id="rId16"/>
    <p:sldLayoutId id="2147486099" r:id="rId17"/>
    <p:sldLayoutId id="2147486100" r:id="rId18"/>
    <p:sldLayoutId id="2147486101" r:id="rId19"/>
    <p:sldLayoutId id="2147486102" r:id="rId20"/>
    <p:sldLayoutId id="2147486103" r:id="rId21"/>
    <p:sldLayoutId id="2147486104" r:id="rId22"/>
    <p:sldLayoutId id="2147486105" r:id="rId23"/>
    <p:sldLayoutId id="2147486106" r:id="rId24"/>
    <p:sldLayoutId id="2147486107" r:id="rId25"/>
    <p:sldLayoutId id="2147486108" r:id="rId26"/>
    <p:sldLayoutId id="2147486109" r:id="rId27"/>
    <p:sldLayoutId id="2147486110" r:id="rId28"/>
    <p:sldLayoutId id="2147486111" r:id="rId29"/>
    <p:sldLayoutId id="2147486112" r:id="rId30"/>
    <p:sldLayoutId id="2147486113" r:id="rId31"/>
    <p:sldLayoutId id="2147486114" r:id="rId32"/>
    <p:sldLayoutId id="2147486115" r:id="rId33"/>
    <p:sldLayoutId id="2147486116" r:id="rId34"/>
    <p:sldLayoutId id="2147486117" r:id="rId35"/>
    <p:sldLayoutId id="2147486118" r:id="rId36"/>
    <p:sldLayoutId id="2147486119" r:id="rId37"/>
    <p:sldLayoutId id="2147486120" r:id="rId38"/>
    <p:sldLayoutId id="2147486121" r:id="rId39"/>
    <p:sldLayoutId id="2147486122" r:id="rId40"/>
    <p:sldLayoutId id="2147486123" r:id="rId41"/>
    <p:sldLayoutId id="2147486124" r:id="rId42"/>
    <p:sldLayoutId id="2147486125" r:id="rId43"/>
    <p:sldLayoutId id="2147486126" r:id="rId44"/>
    <p:sldLayoutId id="2147486127" r:id="rId45"/>
    <p:sldLayoutId id="2147486128" r:id="rId46"/>
    <p:sldLayoutId id="2147486129" r:id="rId47"/>
    <p:sldLayoutId id="214748613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3136229"/>
      </p:ext>
    </p:extLst>
  </p:cSld>
  <p:clrMap bg1="dk1" tx1="lt1" bg2="dk2" tx2="lt2" accent1="accent1" accent2="accent2" accent3="accent3" accent4="accent4" accent5="accent5" accent6="accent6" hlink="hlink" folHlink="folHlink"/>
  <p:sldLayoutIdLst>
    <p:sldLayoutId id="2147486133" r:id="rId1"/>
    <p:sldLayoutId id="2147486134" r:id="rId2"/>
    <p:sldLayoutId id="2147486135" r:id="rId3"/>
    <p:sldLayoutId id="2147486136" r:id="rId4"/>
    <p:sldLayoutId id="2147486137" r:id="rId5"/>
    <p:sldLayoutId id="2147486138" r:id="rId6"/>
    <p:sldLayoutId id="2147486139" r:id="rId7"/>
    <p:sldLayoutId id="2147486140" r:id="rId8"/>
    <p:sldLayoutId id="2147486141" r:id="rId9"/>
    <p:sldLayoutId id="2147486142" r:id="rId10"/>
    <p:sldLayoutId id="2147486143" r:id="rId11"/>
    <p:sldLayoutId id="2147486144" r:id="rId12"/>
    <p:sldLayoutId id="2147486145" r:id="rId13"/>
    <p:sldLayoutId id="2147486146" r:id="rId14"/>
    <p:sldLayoutId id="2147486147" r:id="rId15"/>
    <p:sldLayoutId id="2147486148" r:id="rId16"/>
    <p:sldLayoutId id="2147486149" r:id="rId17"/>
    <p:sldLayoutId id="2147486150" r:id="rId18"/>
    <p:sldLayoutId id="2147486151" r:id="rId19"/>
    <p:sldLayoutId id="2147486152" r:id="rId20"/>
    <p:sldLayoutId id="2147486153" r:id="rId21"/>
    <p:sldLayoutId id="2147486154" r:id="rId22"/>
    <p:sldLayoutId id="2147486155" r:id="rId23"/>
    <p:sldLayoutId id="2147486156" r:id="rId24"/>
    <p:sldLayoutId id="2147486157" r:id="rId25"/>
    <p:sldLayoutId id="2147486158" r:id="rId26"/>
    <p:sldLayoutId id="2147486159" r:id="rId27"/>
    <p:sldLayoutId id="2147486160" r:id="rId28"/>
    <p:sldLayoutId id="2147486161" r:id="rId29"/>
    <p:sldLayoutId id="2147486162" r:id="rId30"/>
    <p:sldLayoutId id="2147486163" r:id="rId31"/>
    <p:sldLayoutId id="2147486164" r:id="rId32"/>
    <p:sldLayoutId id="2147486165" r:id="rId33"/>
    <p:sldLayoutId id="2147486166" r:id="rId34"/>
    <p:sldLayoutId id="2147486167" r:id="rId35"/>
    <p:sldLayoutId id="2147486168" r:id="rId36"/>
    <p:sldLayoutId id="2147486169" r:id="rId37"/>
    <p:sldLayoutId id="2147486170" r:id="rId38"/>
    <p:sldLayoutId id="2147486171" r:id="rId39"/>
    <p:sldLayoutId id="2147486172" r:id="rId40"/>
    <p:sldLayoutId id="2147486173" r:id="rId41"/>
    <p:sldLayoutId id="2147486174" r:id="rId42"/>
    <p:sldLayoutId id="2147486175" r:id="rId43"/>
    <p:sldLayoutId id="2147486176" r:id="rId44"/>
    <p:sldLayoutId id="2147486177" r:id="rId45"/>
    <p:sldLayoutId id="2147486178" r:id="rId46"/>
    <p:sldLayoutId id="2147486179" r:id="rId47"/>
    <p:sldLayoutId id="2147486180" r:id="rId48"/>
    <p:sldLayoutId id="21474861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10.xml.rels><?xml version="1.0" encoding="UTF-8" standalone="yes"?>
<Relationships xmlns="http://schemas.openxmlformats.org/package/2006/relationships"><Relationship Id="rId8" Type="http://schemas.openxmlformats.org/officeDocument/2006/relationships/image" Target="../media/image132.png"/><Relationship Id="rId13" Type="http://schemas.openxmlformats.org/officeDocument/2006/relationships/image" Target="../media/image137.png"/><Relationship Id="rId18" Type="http://schemas.openxmlformats.org/officeDocument/2006/relationships/image" Target="../media/image142.svg"/><Relationship Id="rId26" Type="http://schemas.openxmlformats.org/officeDocument/2006/relationships/image" Target="../media/image150.png"/><Relationship Id="rId3" Type="http://schemas.openxmlformats.org/officeDocument/2006/relationships/image" Target="../media/image41.png"/><Relationship Id="rId21" Type="http://schemas.openxmlformats.org/officeDocument/2006/relationships/image" Target="../media/image145.svg"/><Relationship Id="rId7" Type="http://schemas.openxmlformats.org/officeDocument/2006/relationships/image" Target="../media/image131.sv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notesSlide" Target="../notesSlides/notesSlide10.xml"/><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298.xml"/><Relationship Id="rId6" Type="http://schemas.openxmlformats.org/officeDocument/2006/relationships/image" Target="../media/image130.png"/><Relationship Id="rId11" Type="http://schemas.openxmlformats.org/officeDocument/2006/relationships/image" Target="../media/image135.svg"/><Relationship Id="rId24" Type="http://schemas.openxmlformats.org/officeDocument/2006/relationships/image" Target="../media/image148.png"/><Relationship Id="rId5" Type="http://schemas.openxmlformats.org/officeDocument/2006/relationships/image" Target="../media/image129.svg"/><Relationship Id="rId15" Type="http://schemas.openxmlformats.org/officeDocument/2006/relationships/image" Target="../media/image139.png"/><Relationship Id="rId23" Type="http://schemas.openxmlformats.org/officeDocument/2006/relationships/image" Target="../media/image147.svg"/><Relationship Id="rId28" Type="http://schemas.openxmlformats.org/officeDocument/2006/relationships/image" Target="../media/image152.svg"/><Relationship Id="rId10" Type="http://schemas.openxmlformats.org/officeDocument/2006/relationships/image" Target="../media/image134.png"/><Relationship Id="rId19" Type="http://schemas.openxmlformats.org/officeDocument/2006/relationships/image" Target="../media/image143.png"/><Relationship Id="rId31" Type="http://schemas.openxmlformats.org/officeDocument/2006/relationships/image" Target="../media/image155.svg"/><Relationship Id="rId4" Type="http://schemas.openxmlformats.org/officeDocument/2006/relationships/image" Target="../media/image128.png"/><Relationship Id="rId9" Type="http://schemas.openxmlformats.org/officeDocument/2006/relationships/image" Target="../media/image133.sv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s>
</file>

<file path=ppt/slides/_rels/slide10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0.xml"/><Relationship Id="rId1" Type="http://schemas.openxmlformats.org/officeDocument/2006/relationships/slideLayout" Target="../slideLayouts/slideLayout298.xml"/><Relationship Id="rId4" Type="http://schemas.openxmlformats.org/officeDocument/2006/relationships/image" Target="../media/image269.jpeg"/></Relationships>
</file>

<file path=ppt/slides/_rels/slide10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1.xml"/><Relationship Id="rId1" Type="http://schemas.openxmlformats.org/officeDocument/2006/relationships/slideLayout" Target="../slideLayouts/slideLayout298.xml"/><Relationship Id="rId4" Type="http://schemas.openxmlformats.org/officeDocument/2006/relationships/image" Target="../media/image270.jpeg"/></Relationships>
</file>

<file path=ppt/slides/_rels/slide102.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277.png"/><Relationship Id="rId18" Type="http://schemas.openxmlformats.org/officeDocument/2006/relationships/image" Target="../media/image282.svg"/><Relationship Id="rId3" Type="http://schemas.openxmlformats.org/officeDocument/2006/relationships/image" Target="../media/image41.png"/><Relationship Id="rId21" Type="http://schemas.openxmlformats.org/officeDocument/2006/relationships/image" Target="../media/image285.png"/><Relationship Id="rId7" Type="http://schemas.openxmlformats.org/officeDocument/2006/relationships/image" Target="../media/image193.svg"/><Relationship Id="rId12" Type="http://schemas.openxmlformats.org/officeDocument/2006/relationships/image" Target="../media/image276.png"/><Relationship Id="rId17" Type="http://schemas.openxmlformats.org/officeDocument/2006/relationships/image" Target="../media/image281.png"/><Relationship Id="rId2" Type="http://schemas.openxmlformats.org/officeDocument/2006/relationships/notesSlide" Target="../notesSlides/notesSlide102.xml"/><Relationship Id="rId16" Type="http://schemas.openxmlformats.org/officeDocument/2006/relationships/image" Target="../media/image280.svg"/><Relationship Id="rId20" Type="http://schemas.openxmlformats.org/officeDocument/2006/relationships/image" Target="../media/image284.png"/><Relationship Id="rId1" Type="http://schemas.openxmlformats.org/officeDocument/2006/relationships/slideLayout" Target="../slideLayouts/slideLayout298.xml"/><Relationship Id="rId6" Type="http://schemas.openxmlformats.org/officeDocument/2006/relationships/image" Target="../media/image50.png"/><Relationship Id="rId11" Type="http://schemas.openxmlformats.org/officeDocument/2006/relationships/image" Target="../media/image275.svg"/><Relationship Id="rId24" Type="http://schemas.openxmlformats.org/officeDocument/2006/relationships/image" Target="../media/image72.png"/><Relationship Id="rId5" Type="http://schemas.openxmlformats.org/officeDocument/2006/relationships/image" Target="../media/image272.png"/><Relationship Id="rId15" Type="http://schemas.openxmlformats.org/officeDocument/2006/relationships/image" Target="../media/image279.png"/><Relationship Id="rId23" Type="http://schemas.openxmlformats.org/officeDocument/2006/relationships/image" Target="../media/image287.png"/><Relationship Id="rId10" Type="http://schemas.openxmlformats.org/officeDocument/2006/relationships/image" Target="../media/image274.png"/><Relationship Id="rId19" Type="http://schemas.openxmlformats.org/officeDocument/2006/relationships/image" Target="../media/image283.png"/><Relationship Id="rId4" Type="http://schemas.openxmlformats.org/officeDocument/2006/relationships/image" Target="../media/image271.png"/><Relationship Id="rId9" Type="http://schemas.openxmlformats.org/officeDocument/2006/relationships/image" Target="../media/image273.svg"/><Relationship Id="rId14" Type="http://schemas.openxmlformats.org/officeDocument/2006/relationships/image" Target="../media/image278.svg"/><Relationship Id="rId22" Type="http://schemas.openxmlformats.org/officeDocument/2006/relationships/image" Target="../media/image286.png"/></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3.xml"/><Relationship Id="rId1" Type="http://schemas.openxmlformats.org/officeDocument/2006/relationships/slideLayout" Target="../slideLayouts/slideLayout298.xml"/><Relationship Id="rId5" Type="http://schemas.openxmlformats.org/officeDocument/2006/relationships/image" Target="../media/image289.png"/><Relationship Id="rId4" Type="http://schemas.openxmlformats.org/officeDocument/2006/relationships/image" Target="../media/image288.png"/></Relationships>
</file>

<file path=ppt/slides/_rels/slide10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4.xml"/><Relationship Id="rId1" Type="http://schemas.openxmlformats.org/officeDocument/2006/relationships/slideLayout" Target="../slideLayouts/slideLayout298.xml"/></Relationships>
</file>

<file path=ppt/slides/_rels/slide10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5.xml"/><Relationship Id="rId1" Type="http://schemas.openxmlformats.org/officeDocument/2006/relationships/slideLayout" Target="../slideLayouts/slideLayout298.xml"/><Relationship Id="rId5" Type="http://schemas.openxmlformats.org/officeDocument/2006/relationships/hyperlink" Target="http://aka.ms/ai-gateway" TargetMode="External"/><Relationship Id="rId4" Type="http://schemas.openxmlformats.org/officeDocument/2006/relationships/image" Target="../media/image290.gif"/></Relationships>
</file>

<file path=ppt/slides/_rels/slide10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6.xml"/><Relationship Id="rId1" Type="http://schemas.openxmlformats.org/officeDocument/2006/relationships/slideLayout" Target="../slideLayouts/slideLayout298.xml"/><Relationship Id="rId6" Type="http://schemas.openxmlformats.org/officeDocument/2006/relationships/image" Target="../media/image293.png"/><Relationship Id="rId5" Type="http://schemas.openxmlformats.org/officeDocument/2006/relationships/image" Target="../media/image292.png"/><Relationship Id="rId4" Type="http://schemas.openxmlformats.org/officeDocument/2006/relationships/image" Target="../media/image291.png"/></Relationships>
</file>

<file path=ppt/slides/_rels/slide107.xml.rels><?xml version="1.0" encoding="UTF-8" standalone="yes"?>
<Relationships xmlns="http://schemas.openxmlformats.org/package/2006/relationships"><Relationship Id="rId8" Type="http://schemas.openxmlformats.org/officeDocument/2006/relationships/image" Target="../media/image298.png"/><Relationship Id="rId3" Type="http://schemas.openxmlformats.org/officeDocument/2006/relationships/image" Target="../media/image41.png"/><Relationship Id="rId7" Type="http://schemas.openxmlformats.org/officeDocument/2006/relationships/image" Target="../media/image297.png"/><Relationship Id="rId2" Type="http://schemas.openxmlformats.org/officeDocument/2006/relationships/notesSlide" Target="../notesSlides/notesSlide107.xml"/><Relationship Id="rId1" Type="http://schemas.openxmlformats.org/officeDocument/2006/relationships/slideLayout" Target="../slideLayouts/slideLayout298.xml"/><Relationship Id="rId6" Type="http://schemas.openxmlformats.org/officeDocument/2006/relationships/image" Target="../media/image296.png"/><Relationship Id="rId5" Type="http://schemas.openxmlformats.org/officeDocument/2006/relationships/image" Target="../media/image295.png"/><Relationship Id="rId4" Type="http://schemas.openxmlformats.org/officeDocument/2006/relationships/image" Target="../media/image294.png"/></Relationships>
</file>

<file path=ppt/slides/_rels/slide108.xml.rels><?xml version="1.0" encoding="UTF-8" standalone="yes"?>
<Relationships xmlns="http://schemas.openxmlformats.org/package/2006/relationships"><Relationship Id="rId3" Type="http://schemas.openxmlformats.org/officeDocument/2006/relationships/hyperlink" Target="https://github.com/Azure-Samples/AI-Gateway/blob/main/labs/request-forwarding/request-forwarding.ipynb" TargetMode="External"/><Relationship Id="rId2" Type="http://schemas.openxmlformats.org/officeDocument/2006/relationships/image" Target="../media/image299.gif"/><Relationship Id="rId1" Type="http://schemas.openxmlformats.org/officeDocument/2006/relationships/slideLayout" Target="../slideLayouts/slideLayout303.xml"/></Relationships>
</file>

<file path=ppt/slides/_rels/slide109.xml.rels><?xml version="1.0" encoding="UTF-8" standalone="yes"?>
<Relationships xmlns="http://schemas.openxmlformats.org/package/2006/relationships"><Relationship Id="rId3" Type="http://schemas.openxmlformats.org/officeDocument/2006/relationships/hyperlink" Target="https://github.com/Azure-Samples/AI-Gateway/blob/main/labs/backend-circuit-breaking/backend-circuit-breaking.ipynb" TargetMode="External"/><Relationship Id="rId2" Type="http://schemas.openxmlformats.org/officeDocument/2006/relationships/notesSlide" Target="../notesSlides/notesSlide108.xml"/><Relationship Id="rId1" Type="http://schemas.openxmlformats.org/officeDocument/2006/relationships/slideLayout" Target="../slideLayouts/slideLayout303.xml"/><Relationship Id="rId5" Type="http://schemas.openxmlformats.org/officeDocument/2006/relationships/hyperlink" Target="https://learn.microsoft.com/en-us/azure/api-management/backends?tabs=bicep" TargetMode="External"/><Relationship Id="rId4" Type="http://schemas.openxmlformats.org/officeDocument/2006/relationships/image" Target="../media/image300.gif"/></Relationships>
</file>

<file path=ppt/slides/_rels/slide1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41.png"/><Relationship Id="rId7" Type="http://schemas.openxmlformats.org/officeDocument/2006/relationships/diagramColors" Target="../diagrams/colors2.xml"/><Relationship Id="rId2" Type="http://schemas.openxmlformats.org/officeDocument/2006/relationships/notesSlide" Target="../notesSlides/notesSlide11.xml"/><Relationship Id="rId1" Type="http://schemas.openxmlformats.org/officeDocument/2006/relationships/slideLayout" Target="../slideLayouts/slideLayout298.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110.xml.rels><?xml version="1.0" encoding="UTF-8" standalone="yes"?>
<Relationships xmlns="http://schemas.openxmlformats.org/package/2006/relationships"><Relationship Id="rId3" Type="http://schemas.openxmlformats.org/officeDocument/2006/relationships/image" Target="../media/image301.gif"/><Relationship Id="rId2" Type="http://schemas.openxmlformats.org/officeDocument/2006/relationships/hyperlink" Target="https://github.com/Azure-Samples/AI-Gateway/blob/main/labs/advanced-load-balancing/advanced-load-balancing.ipynb" TargetMode="External"/><Relationship Id="rId1" Type="http://schemas.openxmlformats.org/officeDocument/2006/relationships/slideLayout" Target="../slideLayouts/slideLayout303.xml"/><Relationship Id="rId4" Type="http://schemas.openxmlformats.org/officeDocument/2006/relationships/hyperlink" Target="https://learn.microsoft.com/en-us/azure/api-management/backends?tabs=bicep" TargetMode="External"/></Relationships>
</file>

<file path=ppt/slides/_rels/slide111.xml.rels><?xml version="1.0" encoding="UTF-8" standalone="yes"?>
<Relationships xmlns="http://schemas.openxmlformats.org/package/2006/relationships"><Relationship Id="rId3" Type="http://schemas.openxmlformats.org/officeDocument/2006/relationships/image" Target="../media/image302.gif"/><Relationship Id="rId2" Type="http://schemas.openxmlformats.org/officeDocument/2006/relationships/hyperlink" Target="https://github.com/Azure-Samples/AI-Gateway/blob/main/labs/advanced-load-balancing/advanced-load-balancing.ipynb" TargetMode="External"/><Relationship Id="rId1" Type="http://schemas.openxmlformats.org/officeDocument/2006/relationships/slideLayout" Target="../slideLayouts/slideLayout303.xml"/><Relationship Id="rId5" Type="http://schemas.openxmlformats.org/officeDocument/2006/relationships/hyperlink" Target="https://learn.microsoft.com/en-us/azure/ai-services/openai/how-to/provisioned-throughput-onboarding" TargetMode="External"/><Relationship Id="rId4" Type="http://schemas.openxmlformats.org/officeDocument/2006/relationships/hyperlink" Target="https://learn.microsoft.com/en-us/azure/api-management/api-management-howto-policies" TargetMode="External"/></Relationships>
</file>

<file path=ppt/slides/_rels/slide112.xml.rels><?xml version="1.0" encoding="UTF-8" standalone="yes"?>
<Relationships xmlns="http://schemas.openxmlformats.org/package/2006/relationships"><Relationship Id="rId3" Type="http://schemas.openxmlformats.org/officeDocument/2006/relationships/image" Target="../media/image303.gif"/><Relationship Id="rId2" Type="http://schemas.openxmlformats.org/officeDocument/2006/relationships/hyperlink" Target="https://github.com/Azure-Samples/AI-Gateway/blob/main/labs/response-streaming/response-streaming.ipynb" TargetMode="External"/><Relationship Id="rId1" Type="http://schemas.openxmlformats.org/officeDocument/2006/relationships/slideLayout" Target="../slideLayouts/slideLayout303.xml"/><Relationship Id="rId5" Type="http://schemas.openxmlformats.org/officeDocument/2006/relationships/hyperlink" Target="https://learn.microsoft.com/en-us/azure/api-management/how-to-server-sent-events#guidelines-for-sse" TargetMode="External"/><Relationship Id="rId4" Type="http://schemas.openxmlformats.org/officeDocument/2006/relationships/hyperlink" Target="https://cookbook.openai.com/examples/how_to_stream_completions" TargetMode="External"/></Relationships>
</file>

<file path=ppt/slides/_rels/slide113.xml.rels><?xml version="1.0" encoding="UTF-8" standalone="yes"?>
<Relationships xmlns="http://schemas.openxmlformats.org/package/2006/relationships"><Relationship Id="rId3" Type="http://schemas.openxmlformats.org/officeDocument/2006/relationships/image" Target="../media/image304.gif"/><Relationship Id="rId2" Type="http://schemas.openxmlformats.org/officeDocument/2006/relationships/hyperlink" Target="https://github.com/Azure-Samples/AI-Gateway/blob/main/labs/vector-searching/vector-searching.ipynb" TargetMode="External"/><Relationship Id="rId1" Type="http://schemas.openxmlformats.org/officeDocument/2006/relationships/slideLayout" Target="../slideLayouts/slideLayout303.xml"/><Relationship Id="rId4" Type="http://schemas.openxmlformats.org/officeDocument/2006/relationships/hyperlink" Target="https://learn.microsoft.com/en-us/azure/search/retrieval-augmented-generation-overview" TargetMode="External"/></Relationships>
</file>

<file path=ppt/slides/_rels/slide114.xml.rels><?xml version="1.0" encoding="UTF-8" standalone="yes"?>
<Relationships xmlns="http://schemas.openxmlformats.org/package/2006/relationships"><Relationship Id="rId3" Type="http://schemas.openxmlformats.org/officeDocument/2006/relationships/image" Target="../media/image305.gif"/><Relationship Id="rId2" Type="http://schemas.openxmlformats.org/officeDocument/2006/relationships/hyperlink" Target="https://github.com/Azure-Samples/AI-Gateway/blob/main/labs/built-in-logging/built-in-logging.ipynb" TargetMode="External"/><Relationship Id="rId1" Type="http://schemas.openxmlformats.org/officeDocument/2006/relationships/slideLayout" Target="../slideLayouts/slideLayout303.xml"/><Relationship Id="rId4" Type="http://schemas.openxmlformats.org/officeDocument/2006/relationships/hyperlink" Target="https://learn.microsoft.com/en-us/azure/api-management/observability" TargetMode="External"/></Relationships>
</file>

<file path=ppt/slides/_rels/slide115.xml.rels><?xml version="1.0" encoding="UTF-8" standalone="yes"?>
<Relationships xmlns="http://schemas.openxmlformats.org/package/2006/relationships"><Relationship Id="rId3" Type="http://schemas.openxmlformats.org/officeDocument/2006/relationships/hyperlink" Target="https://www.microsoft.com/en-us/research/blog/phi-2-the-surprising-power-of-small-language-models/" TargetMode="External"/><Relationship Id="rId2" Type="http://schemas.openxmlformats.org/officeDocument/2006/relationships/hyperlink" Target="https://azure.microsoft.com/en-us/blog/introducing-phi-3-redefining-whats-possible-with-slms/" TargetMode="External"/><Relationship Id="rId1" Type="http://schemas.openxmlformats.org/officeDocument/2006/relationships/slideLayout" Target="../slideLayouts/slideLayout303.xml"/><Relationship Id="rId6" Type="http://schemas.openxmlformats.org/officeDocument/2006/relationships/image" Target="../media/image306.gif"/><Relationship Id="rId5" Type="http://schemas.openxmlformats.org/officeDocument/2006/relationships/hyperlink" Target="https://github.com/Azure-Samples/AI-Gateway/blob/main/labs/slm-self-hosting/slm-self-hosting.ipynb" TargetMode="External"/><Relationship Id="rId4" Type="http://schemas.openxmlformats.org/officeDocument/2006/relationships/hyperlink" Target="https://learn.microsoft.com/en-us/azure/api-management/self-hosted-gateway-overview" TargetMode="External"/></Relationships>
</file>

<file path=ppt/slides/_rels/slide1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9.xml"/><Relationship Id="rId1" Type="http://schemas.openxmlformats.org/officeDocument/2006/relationships/slideLayout" Target="../slideLayouts/slideLayout298.xml"/><Relationship Id="rId5" Type="http://schemas.openxmlformats.org/officeDocument/2006/relationships/hyperlink" Target="https://learn.microsoft.com/en-us/azure/well-architected/" TargetMode="External"/><Relationship Id="rId4" Type="http://schemas.openxmlformats.org/officeDocument/2006/relationships/image" Target="../media/image307.png"/></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98.xml"/></Relationships>
</file>

<file path=ppt/slides/_rels/slide1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1.xml"/><Relationship Id="rId1" Type="http://schemas.openxmlformats.org/officeDocument/2006/relationships/slideLayout" Target="../slideLayouts/slideLayout298.xml"/></Relationships>
</file>

<file path=ppt/slides/_rels/slide119.xml.rels><?xml version="1.0" encoding="UTF-8" standalone="yes"?>
<Relationships xmlns="http://schemas.openxmlformats.org/package/2006/relationships"><Relationship Id="rId2" Type="http://schemas.openxmlformats.org/officeDocument/2006/relationships/image" Target="../media/image308.png"/><Relationship Id="rId1" Type="http://schemas.openxmlformats.org/officeDocument/2006/relationships/slideLayout" Target="../slideLayouts/slideLayout276.xml"/></Relationships>
</file>

<file path=ppt/slides/_rels/slide12.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41.png"/><Relationship Id="rId7" Type="http://schemas.openxmlformats.org/officeDocument/2006/relationships/diagramColors" Target="../diagrams/colors3.xml"/><Relationship Id="rId2" Type="http://schemas.openxmlformats.org/officeDocument/2006/relationships/notesSlide" Target="../notesSlides/notesSlide12.xml"/><Relationship Id="rId1" Type="http://schemas.openxmlformats.org/officeDocument/2006/relationships/slideLayout" Target="../slideLayouts/slideLayout298.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120.xml.rels><?xml version="1.0" encoding="UTF-8" standalone="yes"?>
<Relationships xmlns="http://schemas.openxmlformats.org/package/2006/relationships"><Relationship Id="rId8" Type="http://schemas.openxmlformats.org/officeDocument/2006/relationships/hyperlink" Target="http://aka.ms/apimroadmap" TargetMode="External"/><Relationship Id="rId3" Type="http://schemas.openxmlformats.org/officeDocument/2006/relationships/hyperlink" Target="http://aka.ms/apimso" TargetMode="External"/><Relationship Id="rId7" Type="http://schemas.openxmlformats.org/officeDocument/2006/relationships/hyperlink" Target="http://aka.ms/apimwish" TargetMode="External"/><Relationship Id="rId2" Type="http://schemas.openxmlformats.org/officeDocument/2006/relationships/notesSlide" Target="../notesSlides/notesSlide112.xml"/><Relationship Id="rId1" Type="http://schemas.openxmlformats.org/officeDocument/2006/relationships/slideLayout" Target="../slideLayouts/slideLayout298.xml"/><Relationship Id="rId6" Type="http://schemas.openxmlformats.org/officeDocument/2006/relationships/hyperlink" Target="http://aka.ms/apidocs" TargetMode="External"/><Relationship Id="rId5" Type="http://schemas.openxmlformats.org/officeDocument/2006/relationships/hyperlink" Target="http://aka.ms/apimpolicyexamples" TargetMode="External"/><Relationship Id="rId4" Type="http://schemas.openxmlformats.org/officeDocument/2006/relationships/hyperlink" Target="http://aka.ms/apimblog" TargetMode="External"/><Relationship Id="rId9" Type="http://schemas.openxmlformats.org/officeDocument/2006/relationships/hyperlink" Target="http://aka.ms/apimCustomers" TargetMode="External"/></Relationships>
</file>

<file path=ppt/slides/_rels/slide121.xml.rels><?xml version="1.0" encoding="UTF-8" standalone="yes"?>
<Relationships xmlns="http://schemas.openxmlformats.org/package/2006/relationships"><Relationship Id="rId3" Type="http://schemas.openxmlformats.org/officeDocument/2006/relationships/hyperlink" Target="https://learn.microsoft.com/azure/cloud-adoption-framework/?WT.mc_id=AZ-MVP-5004796" TargetMode="External"/><Relationship Id="rId2" Type="http://schemas.openxmlformats.org/officeDocument/2006/relationships/notesSlide" Target="../notesSlides/notesSlide113.xml"/><Relationship Id="rId1" Type="http://schemas.openxmlformats.org/officeDocument/2006/relationships/slideLayout" Target="../slideLayouts/slideLayout266.xml"/><Relationship Id="rId6" Type="http://schemas.openxmlformats.org/officeDocument/2006/relationships/hyperlink" Target="https://learn.microsoft.com/azure/architecture/?WT.mc_id=AZ-MVP-5004796" TargetMode="External"/><Relationship Id="rId5" Type="http://schemas.openxmlformats.org/officeDocument/2006/relationships/hyperlink" Target="https://learn.microsoft.com/azure/well-architected/?WT.mc_id=AZ-MVP-5004796" TargetMode="External"/><Relationship Id="rId4" Type="http://schemas.openxmlformats.org/officeDocument/2006/relationships/hyperlink" Target="https://learn.microsoft.com/azure/cloud-adoption-framework/" TargetMode="External"/></Relationships>
</file>

<file path=ppt/slides/_rels/slide122.xml.rels><?xml version="1.0" encoding="UTF-8" standalone="yes"?>
<Relationships xmlns="http://schemas.openxmlformats.org/package/2006/relationships"><Relationship Id="rId2" Type="http://schemas.openxmlformats.org/officeDocument/2006/relationships/image" Target="../media/image309.jpeg"/><Relationship Id="rId1" Type="http://schemas.openxmlformats.org/officeDocument/2006/relationships/slideLayout" Target="../slideLayouts/slideLayout298.xml"/></Relationships>
</file>

<file path=ppt/slides/_rels/slide123.xml.rels><?xml version="1.0" encoding="UTF-8" standalone="yes"?>
<Relationships xmlns="http://schemas.openxmlformats.org/package/2006/relationships"><Relationship Id="rId3" Type="http://schemas.openxmlformats.org/officeDocument/2006/relationships/image" Target="../media/image311.png"/><Relationship Id="rId2" Type="http://schemas.openxmlformats.org/officeDocument/2006/relationships/image" Target="../media/image310.jpg"/><Relationship Id="rId1" Type="http://schemas.openxmlformats.org/officeDocument/2006/relationships/slideLayout" Target="../slideLayouts/slideLayout298.xml"/></Relationships>
</file>

<file path=ppt/slides/_rels/slide1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4.xml"/><Relationship Id="rId1" Type="http://schemas.openxmlformats.org/officeDocument/2006/relationships/slideLayout" Target="../slideLayouts/slideLayout298.xml"/></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98.xml"/></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298.xml"/><Relationship Id="rId4" Type="http://schemas.openxmlformats.org/officeDocument/2006/relationships/image" Target="../media/image156.jpe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98.xml"/><Relationship Id="rId4" Type="http://schemas.openxmlformats.org/officeDocument/2006/relationships/image" Target="../media/image157.jpe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98.xml"/><Relationship Id="rId4" Type="http://schemas.openxmlformats.org/officeDocument/2006/relationships/image" Target="../media/image158.jpe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98.xml"/><Relationship Id="rId5" Type="http://schemas.openxmlformats.org/officeDocument/2006/relationships/image" Target="../media/image160.jpeg"/><Relationship Id="rId4" Type="http://schemas.openxmlformats.org/officeDocument/2006/relationships/image" Target="../media/image15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98.xml"/><Relationship Id="rId6" Type="http://schemas.openxmlformats.org/officeDocument/2006/relationships/image" Target="../media/image163.jpeg"/><Relationship Id="rId5" Type="http://schemas.openxmlformats.org/officeDocument/2006/relationships/image" Target="../media/image162.svg"/><Relationship Id="rId4" Type="http://schemas.openxmlformats.org/officeDocument/2006/relationships/image" Target="../media/image16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98.xm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98.xml"/><Relationship Id="rId6" Type="http://schemas.openxmlformats.org/officeDocument/2006/relationships/hyperlink" Target="https://luke.geek.nz/" TargetMode="External"/><Relationship Id="rId5" Type="http://schemas.openxmlformats.org/officeDocument/2006/relationships/hyperlink" Target="https://www.linkedin.com/in/ljmurray/" TargetMode="External"/><Relationship Id="rId4" Type="http://schemas.openxmlformats.org/officeDocument/2006/relationships/hyperlink" Target="https://x.com/lukemurraynz" TargetMode="External"/><Relationship Id="rId9" Type="http://schemas.openxmlformats.org/officeDocument/2006/relationships/image" Target="../media/image44.png"/></Relationships>
</file>

<file path=ppt/slides/_rels/slide20.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41.png"/><Relationship Id="rId7" Type="http://schemas.openxmlformats.org/officeDocument/2006/relationships/diagramColors" Target="../diagrams/colors4.xml"/><Relationship Id="rId2" Type="http://schemas.openxmlformats.org/officeDocument/2006/relationships/notesSlide" Target="../notesSlides/notesSlide20.xml"/><Relationship Id="rId1" Type="http://schemas.openxmlformats.org/officeDocument/2006/relationships/slideLayout" Target="../slideLayouts/slideLayout298.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98.xml"/><Relationship Id="rId4" Type="http://schemas.openxmlformats.org/officeDocument/2006/relationships/image" Target="../media/image164.png"/></Relationships>
</file>

<file path=ppt/slides/_rels/slide22.xml.rels><?xml version="1.0" encoding="UTF-8" standalone="yes"?>
<Relationships xmlns="http://schemas.openxmlformats.org/package/2006/relationships"><Relationship Id="rId8" Type="http://schemas.openxmlformats.org/officeDocument/2006/relationships/image" Target="../media/image169.png"/><Relationship Id="rId3" Type="http://schemas.openxmlformats.org/officeDocument/2006/relationships/image" Target="../media/image41.png"/><Relationship Id="rId7" Type="http://schemas.openxmlformats.org/officeDocument/2006/relationships/image" Target="../media/image168.png"/><Relationship Id="rId2" Type="http://schemas.openxmlformats.org/officeDocument/2006/relationships/notesSlide" Target="../notesSlides/notesSlide22.xml"/><Relationship Id="rId1" Type="http://schemas.openxmlformats.org/officeDocument/2006/relationships/slideLayout" Target="../slideLayouts/slideLayout298.xml"/><Relationship Id="rId6" Type="http://schemas.openxmlformats.org/officeDocument/2006/relationships/image" Target="../media/image167.png"/><Relationship Id="rId11" Type="http://schemas.openxmlformats.org/officeDocument/2006/relationships/image" Target="../media/image172.png"/><Relationship Id="rId5" Type="http://schemas.openxmlformats.org/officeDocument/2006/relationships/image" Target="../media/image166.png"/><Relationship Id="rId10" Type="http://schemas.openxmlformats.org/officeDocument/2006/relationships/image" Target="../media/image171.png"/><Relationship Id="rId4" Type="http://schemas.openxmlformats.org/officeDocument/2006/relationships/image" Target="../media/image165.png"/><Relationship Id="rId9" Type="http://schemas.openxmlformats.org/officeDocument/2006/relationships/image" Target="../media/image17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298.xml"/><Relationship Id="rId5" Type="http://schemas.openxmlformats.org/officeDocument/2006/relationships/hyperlink" Target="http://aka.ms/apimpolicyexamples" TargetMode="External"/><Relationship Id="rId4" Type="http://schemas.openxmlformats.org/officeDocument/2006/relationships/image" Target="../media/image173.gif"/></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98.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98.xml"/><Relationship Id="rId4" Type="http://schemas.openxmlformats.org/officeDocument/2006/relationships/image" Target="../media/image174.png"/></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98.xml"/><Relationship Id="rId6" Type="http://schemas.openxmlformats.org/officeDocument/2006/relationships/image" Target="../media/image177.svg"/><Relationship Id="rId5" Type="http://schemas.openxmlformats.org/officeDocument/2006/relationships/image" Target="../media/image176.svg"/><Relationship Id="rId4" Type="http://schemas.openxmlformats.org/officeDocument/2006/relationships/image" Target="../media/image175.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98.xml"/><Relationship Id="rId6" Type="http://schemas.openxmlformats.org/officeDocument/2006/relationships/hyperlink" Target="https://docs.microsoft.com/en-us/azure/architecture/patterns/gateway-aggregation" TargetMode="External"/><Relationship Id="rId5" Type="http://schemas.openxmlformats.org/officeDocument/2006/relationships/image" Target="../media/image179.svg"/><Relationship Id="rId4" Type="http://schemas.openxmlformats.org/officeDocument/2006/relationships/image" Target="../media/image17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98.xml"/><Relationship Id="rId6" Type="http://schemas.openxmlformats.org/officeDocument/2006/relationships/hyperlink" Target="https://github.com/Azure/api-management-policy-snippets/blob/master/examples/Random%20load%20balancer.policy.xml" TargetMode="External"/><Relationship Id="rId5" Type="http://schemas.openxmlformats.org/officeDocument/2006/relationships/image" Target="../media/image181.svg"/><Relationship Id="rId4" Type="http://schemas.openxmlformats.org/officeDocument/2006/relationships/image" Target="../media/image180.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98.xml"/></Relationships>
</file>

<file path=ppt/slides/_rels/slide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png"/><Relationship Id="rId7" Type="http://schemas.openxmlformats.org/officeDocument/2006/relationships/diagramColors" Target="../diagrams/colors1.xml"/><Relationship Id="rId2" Type="http://schemas.openxmlformats.org/officeDocument/2006/relationships/notesSlide" Target="../notesSlides/notesSlide3.xml"/><Relationship Id="rId1" Type="http://schemas.openxmlformats.org/officeDocument/2006/relationships/slideLayout" Target="../slideLayouts/slideLayout29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98.xml"/><Relationship Id="rId4" Type="http://schemas.openxmlformats.org/officeDocument/2006/relationships/image" Target="../media/image182.jpe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98.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98.xml"/><Relationship Id="rId4" Type="http://schemas.openxmlformats.org/officeDocument/2006/relationships/image" Target="../media/image183.jpe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98.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9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98.xml"/><Relationship Id="rId4" Type="http://schemas.openxmlformats.org/officeDocument/2006/relationships/image" Target="../media/image184.png"/></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98.xml"/><Relationship Id="rId4" Type="http://schemas.openxmlformats.org/officeDocument/2006/relationships/image" Target="../media/image185.jpeg"/></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98.xml"/><Relationship Id="rId4" Type="http://schemas.openxmlformats.org/officeDocument/2006/relationships/image" Target="../media/image186.jpeg"/></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9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98.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98.xml"/></Relationships>
</file>

<file path=ppt/slides/_rels/slide40.xml.rels><?xml version="1.0" encoding="UTF-8" standalone="yes"?>
<Relationships xmlns="http://schemas.openxmlformats.org/package/2006/relationships"><Relationship Id="rId8" Type="http://schemas.openxmlformats.org/officeDocument/2006/relationships/hyperlink" Target="https://docs.microsoft.com/en-us/azure/api-management/api-management-api-import-restrictions" TargetMode="External"/><Relationship Id="rId3" Type="http://schemas.openxmlformats.org/officeDocument/2006/relationships/image" Target="../media/image41.png"/><Relationship Id="rId7" Type="http://schemas.openxmlformats.org/officeDocument/2006/relationships/hyperlink" Target="https://learn.microsoft.com/azure/api-management/api-management-api-import-restrictions?WT.mc_id=AZ-MVP-5004796" TargetMode="External"/><Relationship Id="rId2" Type="http://schemas.openxmlformats.org/officeDocument/2006/relationships/notesSlide" Target="../notesSlides/notesSlide40.xml"/><Relationship Id="rId1" Type="http://schemas.openxmlformats.org/officeDocument/2006/relationships/slideLayout" Target="../slideLayouts/slideLayout298.xml"/><Relationship Id="rId6" Type="http://schemas.openxmlformats.org/officeDocument/2006/relationships/image" Target="../media/image189.jpeg"/><Relationship Id="rId5" Type="http://schemas.openxmlformats.org/officeDocument/2006/relationships/image" Target="../media/image188.svg"/><Relationship Id="rId4" Type="http://schemas.openxmlformats.org/officeDocument/2006/relationships/image" Target="../media/image187.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98.xml"/><Relationship Id="rId4" Type="http://schemas.openxmlformats.org/officeDocument/2006/relationships/image" Target="../media/image190.png"/></Relationships>
</file>

<file path=ppt/slides/_rels/slide42.xml.rels><?xml version="1.0" encoding="UTF-8" standalone="yes"?>
<Relationships xmlns="http://schemas.openxmlformats.org/package/2006/relationships"><Relationship Id="rId8" Type="http://schemas.microsoft.com/office/2007/relationships/diagramDrawing" Target="../diagrams/drawing5.xml"/><Relationship Id="rId3" Type="http://schemas.openxmlformats.org/officeDocument/2006/relationships/image" Target="../media/image41.png"/><Relationship Id="rId7" Type="http://schemas.openxmlformats.org/officeDocument/2006/relationships/diagramColors" Target="../diagrams/colors5.xml"/><Relationship Id="rId2" Type="http://schemas.openxmlformats.org/officeDocument/2006/relationships/notesSlide" Target="../notesSlides/notesSlide42.xml"/><Relationship Id="rId1" Type="http://schemas.openxmlformats.org/officeDocument/2006/relationships/slideLayout" Target="../slideLayouts/slideLayout298.xml"/><Relationship Id="rId6" Type="http://schemas.openxmlformats.org/officeDocument/2006/relationships/diagramQuickStyle" Target="../diagrams/quickStyle5.xml"/><Relationship Id="rId5" Type="http://schemas.openxmlformats.org/officeDocument/2006/relationships/diagramLayout" Target="../diagrams/layout5.xml"/><Relationship Id="rId4" Type="http://schemas.openxmlformats.org/officeDocument/2006/relationships/diagramData" Target="../diagrams/data5.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3.xml"/><Relationship Id="rId1" Type="http://schemas.openxmlformats.org/officeDocument/2006/relationships/slideLayout" Target="../slideLayouts/slideLayout298.xml"/></Relationships>
</file>

<file path=ppt/slides/_rels/slide44.xml.rels><?xml version="1.0" encoding="UTF-8" standalone="yes"?>
<Relationships xmlns="http://schemas.openxmlformats.org/package/2006/relationships"><Relationship Id="rId8" Type="http://schemas.openxmlformats.org/officeDocument/2006/relationships/image" Target="../media/image194.png"/><Relationship Id="rId13" Type="http://schemas.openxmlformats.org/officeDocument/2006/relationships/image" Target="../media/image199.svg"/><Relationship Id="rId3" Type="http://schemas.openxmlformats.org/officeDocument/2006/relationships/image" Target="../media/image41.png"/><Relationship Id="rId7" Type="http://schemas.openxmlformats.org/officeDocument/2006/relationships/image" Target="../media/image193.svg"/><Relationship Id="rId12" Type="http://schemas.openxmlformats.org/officeDocument/2006/relationships/image" Target="../media/image198.png"/><Relationship Id="rId2" Type="http://schemas.openxmlformats.org/officeDocument/2006/relationships/notesSlide" Target="../notesSlides/notesSlide44.xml"/><Relationship Id="rId1" Type="http://schemas.openxmlformats.org/officeDocument/2006/relationships/slideLayout" Target="../slideLayouts/slideLayout298.xml"/><Relationship Id="rId6" Type="http://schemas.openxmlformats.org/officeDocument/2006/relationships/image" Target="../media/image50.png"/><Relationship Id="rId11" Type="http://schemas.openxmlformats.org/officeDocument/2006/relationships/image" Target="../media/image197.svg"/><Relationship Id="rId5" Type="http://schemas.openxmlformats.org/officeDocument/2006/relationships/image" Target="../media/image192.png"/><Relationship Id="rId15" Type="http://schemas.openxmlformats.org/officeDocument/2006/relationships/image" Target="../media/image201.svg"/><Relationship Id="rId10" Type="http://schemas.openxmlformats.org/officeDocument/2006/relationships/image" Target="../media/image196.png"/><Relationship Id="rId4" Type="http://schemas.openxmlformats.org/officeDocument/2006/relationships/image" Target="../media/image191.png"/><Relationship Id="rId9" Type="http://schemas.openxmlformats.org/officeDocument/2006/relationships/image" Target="../media/image195.svg"/><Relationship Id="rId14" Type="http://schemas.openxmlformats.org/officeDocument/2006/relationships/image" Target="../media/image200.png"/></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98.xml"/><Relationship Id="rId5" Type="http://schemas.openxmlformats.org/officeDocument/2006/relationships/image" Target="../media/image203.svg"/><Relationship Id="rId4" Type="http://schemas.openxmlformats.org/officeDocument/2006/relationships/image" Target="../media/image202.png"/></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98.xm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7.xml"/><Relationship Id="rId1" Type="http://schemas.openxmlformats.org/officeDocument/2006/relationships/slideLayout" Target="../slideLayouts/slideLayout298.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98.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9.xml"/><Relationship Id="rId1" Type="http://schemas.openxmlformats.org/officeDocument/2006/relationships/slideLayout" Target="../slideLayouts/slideLayout298.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98.xml"/><Relationship Id="rId5" Type="http://schemas.openxmlformats.org/officeDocument/2006/relationships/image" Target="../media/image46.svg"/><Relationship Id="rId4" Type="http://schemas.openxmlformats.org/officeDocument/2006/relationships/image" Target="../media/image45.png"/></Relationships>
</file>

<file path=ppt/slides/_rels/slide5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0.xml"/><Relationship Id="rId1" Type="http://schemas.openxmlformats.org/officeDocument/2006/relationships/slideLayout" Target="../slideLayouts/slideLayout298.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298.xml"/></Relationships>
</file>

<file path=ppt/slides/_rels/slide5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2.xml"/><Relationship Id="rId1" Type="http://schemas.openxmlformats.org/officeDocument/2006/relationships/slideLayout" Target="../slideLayouts/slideLayout298.xml"/></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98.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98.xml"/></Relationships>
</file>

<file path=ppt/slides/_rels/slide5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298.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98.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298.xml"/></Relationships>
</file>

<file path=ppt/slides/_rels/slide5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8.xml"/><Relationship Id="rId1" Type="http://schemas.openxmlformats.org/officeDocument/2006/relationships/slideLayout" Target="../slideLayouts/slideLayout298.xml"/></Relationships>
</file>

<file path=ppt/slides/_rels/slide59.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298.xml"/><Relationship Id="rId6" Type="http://schemas.openxmlformats.org/officeDocument/2006/relationships/image" Target="../media/image206.svg"/><Relationship Id="rId5" Type="http://schemas.openxmlformats.org/officeDocument/2006/relationships/image" Target="../media/image205.png"/><Relationship Id="rId4" Type="http://schemas.openxmlformats.org/officeDocument/2006/relationships/image" Target="../media/image204.jpeg"/></Relationships>
</file>

<file path=ppt/slides/_rels/slide6.xml.rels><?xml version="1.0" encoding="UTF-8" standalone="yes"?>
<Relationships xmlns="http://schemas.openxmlformats.org/package/2006/relationships"><Relationship Id="rId13" Type="http://schemas.openxmlformats.org/officeDocument/2006/relationships/image" Target="../media/image56.png"/><Relationship Id="rId18" Type="http://schemas.openxmlformats.org/officeDocument/2006/relationships/image" Target="../media/image61.png"/><Relationship Id="rId26" Type="http://schemas.openxmlformats.org/officeDocument/2006/relationships/image" Target="../media/image69.png"/><Relationship Id="rId3" Type="http://schemas.openxmlformats.org/officeDocument/2006/relationships/image" Target="../media/image41.png"/><Relationship Id="rId21" Type="http://schemas.openxmlformats.org/officeDocument/2006/relationships/image" Target="../media/image64.png"/><Relationship Id="rId34" Type="http://schemas.openxmlformats.org/officeDocument/2006/relationships/image" Target="../media/image77.png"/><Relationship Id="rId7" Type="http://schemas.openxmlformats.org/officeDocument/2006/relationships/image" Target="../media/image50.png"/><Relationship Id="rId12" Type="http://schemas.openxmlformats.org/officeDocument/2006/relationships/image" Target="../media/image55.sv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2" Type="http://schemas.openxmlformats.org/officeDocument/2006/relationships/notesSlide" Target="../notesSlides/notesSlide6.xml"/><Relationship Id="rId16" Type="http://schemas.openxmlformats.org/officeDocument/2006/relationships/image" Target="../media/image59.png"/><Relationship Id="rId20" Type="http://schemas.openxmlformats.org/officeDocument/2006/relationships/image" Target="../media/image63.png"/><Relationship Id="rId29" Type="http://schemas.openxmlformats.org/officeDocument/2006/relationships/image" Target="../media/image72.png"/><Relationship Id="rId1" Type="http://schemas.openxmlformats.org/officeDocument/2006/relationships/slideLayout" Target="../slideLayouts/slideLayout298.xml"/><Relationship Id="rId6" Type="http://schemas.openxmlformats.org/officeDocument/2006/relationships/image" Target="../media/image49.svg"/><Relationship Id="rId11" Type="http://schemas.openxmlformats.org/officeDocument/2006/relationships/image" Target="../media/image54.png"/><Relationship Id="rId24" Type="http://schemas.openxmlformats.org/officeDocument/2006/relationships/image" Target="../media/image67.png"/><Relationship Id="rId32" Type="http://schemas.openxmlformats.org/officeDocument/2006/relationships/image" Target="../media/image75.png"/><Relationship Id="rId5" Type="http://schemas.openxmlformats.org/officeDocument/2006/relationships/image" Target="../media/image48.pn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png"/><Relationship Id="rId10" Type="http://schemas.openxmlformats.org/officeDocument/2006/relationships/image" Target="../media/image53.svg"/><Relationship Id="rId19" Type="http://schemas.openxmlformats.org/officeDocument/2006/relationships/image" Target="../media/image62.png"/><Relationship Id="rId31" Type="http://schemas.openxmlformats.org/officeDocument/2006/relationships/image" Target="../media/image74.png"/><Relationship Id="rId4" Type="http://schemas.openxmlformats.org/officeDocument/2006/relationships/image" Target="../media/image47.png"/><Relationship Id="rId9" Type="http://schemas.openxmlformats.org/officeDocument/2006/relationships/image" Target="../media/image52.png"/><Relationship Id="rId14" Type="http://schemas.openxmlformats.org/officeDocument/2006/relationships/image" Target="../media/image57.png"/><Relationship Id="rId22" Type="http://schemas.openxmlformats.org/officeDocument/2006/relationships/image" Target="../media/image65.png"/><Relationship Id="rId27" Type="http://schemas.openxmlformats.org/officeDocument/2006/relationships/image" Target="../media/image70.png"/><Relationship Id="rId30" Type="http://schemas.openxmlformats.org/officeDocument/2006/relationships/image" Target="../media/image73.png"/><Relationship Id="rId35" Type="http://schemas.openxmlformats.org/officeDocument/2006/relationships/image" Target="../media/image78.png"/><Relationship Id="rId8" Type="http://schemas.openxmlformats.org/officeDocument/2006/relationships/image" Target="../media/image51.svg"/></Relationships>
</file>

<file path=ppt/slides/_rels/slide60.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98.xml"/><Relationship Id="rId6" Type="http://schemas.openxmlformats.org/officeDocument/2006/relationships/image" Target="../media/image209.svg"/><Relationship Id="rId5" Type="http://schemas.openxmlformats.org/officeDocument/2006/relationships/image" Target="../media/image208.png"/><Relationship Id="rId4" Type="http://schemas.openxmlformats.org/officeDocument/2006/relationships/image" Target="../media/image207.jpeg"/></Relationships>
</file>

<file path=ppt/slides/_rels/slide61.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98.xml"/><Relationship Id="rId6" Type="http://schemas.openxmlformats.org/officeDocument/2006/relationships/image" Target="../media/image212.svg"/><Relationship Id="rId5" Type="http://schemas.openxmlformats.org/officeDocument/2006/relationships/image" Target="../media/image211.png"/><Relationship Id="rId4" Type="http://schemas.openxmlformats.org/officeDocument/2006/relationships/image" Target="../media/image210.jpeg"/></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hyperlink" Target="https://aka.ms/apim/trusted" TargetMode="External"/><Relationship Id="rId2" Type="http://schemas.openxmlformats.org/officeDocument/2006/relationships/notesSlide" Target="../notesSlides/notesSlide62.xml"/><Relationship Id="rId1" Type="http://schemas.openxmlformats.org/officeDocument/2006/relationships/slideLayout" Target="../slideLayouts/slideLayout298.xml"/><Relationship Id="rId6" Type="http://schemas.openxmlformats.org/officeDocument/2006/relationships/hyperlink" Target="https://azure.microsoft.com/en-us/explore/trusted-cloud/compliance?WT.mc_id=AZ-MVP-5004796" TargetMode="External"/><Relationship Id="rId5" Type="http://schemas.openxmlformats.org/officeDocument/2006/relationships/image" Target="../media/image214.svg"/><Relationship Id="rId4" Type="http://schemas.openxmlformats.org/officeDocument/2006/relationships/image" Target="../media/image213.png"/></Relationships>
</file>

<file path=ppt/slides/_rels/slide63.xml.rels><?xml version="1.0" encoding="UTF-8" standalone="yes"?>
<Relationships xmlns="http://schemas.openxmlformats.org/package/2006/relationships"><Relationship Id="rId8" Type="http://schemas.microsoft.com/office/2007/relationships/diagramDrawing" Target="../diagrams/drawing6.xml"/><Relationship Id="rId3" Type="http://schemas.openxmlformats.org/officeDocument/2006/relationships/image" Target="../media/image41.png"/><Relationship Id="rId7" Type="http://schemas.openxmlformats.org/officeDocument/2006/relationships/diagramColors" Target="../diagrams/colors6.xml"/><Relationship Id="rId2" Type="http://schemas.openxmlformats.org/officeDocument/2006/relationships/notesSlide" Target="../notesSlides/notesSlide63.xml"/><Relationship Id="rId1" Type="http://schemas.openxmlformats.org/officeDocument/2006/relationships/slideLayout" Target="../slideLayouts/slideLayout298.xml"/><Relationship Id="rId6" Type="http://schemas.openxmlformats.org/officeDocument/2006/relationships/diagramQuickStyle" Target="../diagrams/quickStyle6.xml"/><Relationship Id="rId5" Type="http://schemas.openxmlformats.org/officeDocument/2006/relationships/diagramLayout" Target="../diagrams/layout6.xml"/><Relationship Id="rId4" Type="http://schemas.openxmlformats.org/officeDocument/2006/relationships/diagramData" Target="../diagrams/data6.xml"/></Relationships>
</file>

<file path=ppt/slides/_rels/slide6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4.xml"/><Relationship Id="rId1" Type="http://schemas.openxmlformats.org/officeDocument/2006/relationships/slideLayout" Target="../slideLayouts/slideLayout298.xml"/></Relationships>
</file>

<file path=ppt/slides/_rels/slide6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5.xml"/><Relationship Id="rId1" Type="http://schemas.openxmlformats.org/officeDocument/2006/relationships/slideLayout" Target="../slideLayouts/slideLayout298.xml"/></Relationships>
</file>

<file path=ppt/slides/_rels/slide6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6.xml"/><Relationship Id="rId1" Type="http://schemas.openxmlformats.org/officeDocument/2006/relationships/slideLayout" Target="../slideLayouts/slideLayout298.xml"/><Relationship Id="rId4" Type="http://schemas.openxmlformats.org/officeDocument/2006/relationships/image" Target="../media/image215.png"/></Relationships>
</file>

<file path=ppt/slides/_rels/slide6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7.xml"/><Relationship Id="rId1" Type="http://schemas.openxmlformats.org/officeDocument/2006/relationships/slideLayout" Target="../slideLayouts/slideLayout298.xml"/><Relationship Id="rId4" Type="http://schemas.openxmlformats.org/officeDocument/2006/relationships/image" Target="../media/image216.jpeg"/></Relationships>
</file>

<file path=ppt/slides/_rels/slide6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8.xml"/><Relationship Id="rId1" Type="http://schemas.openxmlformats.org/officeDocument/2006/relationships/slideLayout" Target="../slideLayouts/slideLayout298.xml"/><Relationship Id="rId4" Type="http://schemas.openxmlformats.org/officeDocument/2006/relationships/image" Target="../media/image217.jpeg"/></Relationships>
</file>

<file path=ppt/slides/_rels/slide6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9.xml"/><Relationship Id="rId1" Type="http://schemas.openxmlformats.org/officeDocument/2006/relationships/slideLayout" Target="../slideLayouts/slideLayout298.xml"/><Relationship Id="rId4" Type="http://schemas.openxmlformats.org/officeDocument/2006/relationships/image" Target="../media/image218.jpeg"/></Relationships>
</file>

<file path=ppt/slides/_rels/slide7.xml.rels><?xml version="1.0" encoding="UTF-8" standalone="yes"?>
<Relationships xmlns="http://schemas.openxmlformats.org/package/2006/relationships"><Relationship Id="rId8" Type="http://schemas.openxmlformats.org/officeDocument/2006/relationships/hyperlink" Target="https://aka.ms/apimfeatures" TargetMode="External"/><Relationship Id="rId3" Type="http://schemas.openxmlformats.org/officeDocument/2006/relationships/image" Target="../media/image41.png"/><Relationship Id="rId7" Type="http://schemas.openxmlformats.org/officeDocument/2006/relationships/image" Target="../media/image82.svg"/><Relationship Id="rId2" Type="http://schemas.openxmlformats.org/officeDocument/2006/relationships/notesSlide" Target="../notesSlides/notesSlide7.xml"/><Relationship Id="rId1" Type="http://schemas.openxmlformats.org/officeDocument/2006/relationships/slideLayout" Target="../slideLayouts/slideLayout298.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hyperlink" Target="https://aka.ms/apimlimits"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0.xml"/><Relationship Id="rId1" Type="http://schemas.openxmlformats.org/officeDocument/2006/relationships/slideLayout" Target="../slideLayouts/slideLayout298.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1.xml"/><Relationship Id="rId1" Type="http://schemas.openxmlformats.org/officeDocument/2006/relationships/slideLayout" Target="../slideLayouts/slideLayout298.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2.xml"/><Relationship Id="rId1" Type="http://schemas.openxmlformats.org/officeDocument/2006/relationships/slideLayout" Target="../slideLayouts/slideLayout298.xml"/></Relationships>
</file>

<file path=ppt/slides/_rels/slide73.xml.rels><?xml version="1.0" encoding="UTF-8" standalone="yes"?>
<Relationships xmlns="http://schemas.openxmlformats.org/package/2006/relationships"><Relationship Id="rId8" Type="http://schemas.microsoft.com/office/2007/relationships/diagramDrawing" Target="../diagrams/drawing7.xml"/><Relationship Id="rId3" Type="http://schemas.openxmlformats.org/officeDocument/2006/relationships/image" Target="../media/image41.png"/><Relationship Id="rId7" Type="http://schemas.openxmlformats.org/officeDocument/2006/relationships/diagramColors" Target="../diagrams/colors7.xml"/><Relationship Id="rId2" Type="http://schemas.openxmlformats.org/officeDocument/2006/relationships/notesSlide" Target="../notesSlides/notesSlide73.xml"/><Relationship Id="rId1" Type="http://schemas.openxmlformats.org/officeDocument/2006/relationships/slideLayout" Target="../slideLayouts/slideLayout298.xml"/><Relationship Id="rId6" Type="http://schemas.openxmlformats.org/officeDocument/2006/relationships/diagramQuickStyle" Target="../diagrams/quickStyle7.xml"/><Relationship Id="rId5" Type="http://schemas.openxmlformats.org/officeDocument/2006/relationships/diagramLayout" Target="../diagrams/layout7.xml"/><Relationship Id="rId4" Type="http://schemas.openxmlformats.org/officeDocument/2006/relationships/diagramData" Target="../diagrams/data7.xml"/></Relationships>
</file>

<file path=ppt/slides/_rels/slide74.xml.rels><?xml version="1.0" encoding="UTF-8" standalone="yes"?>
<Relationships xmlns="http://schemas.openxmlformats.org/package/2006/relationships"><Relationship Id="rId8" Type="http://schemas.microsoft.com/office/2007/relationships/diagramDrawing" Target="../diagrams/drawing8.xml"/><Relationship Id="rId3" Type="http://schemas.openxmlformats.org/officeDocument/2006/relationships/image" Target="../media/image41.png"/><Relationship Id="rId7" Type="http://schemas.openxmlformats.org/officeDocument/2006/relationships/diagramColors" Target="../diagrams/colors8.xml"/><Relationship Id="rId2" Type="http://schemas.openxmlformats.org/officeDocument/2006/relationships/notesSlide" Target="../notesSlides/notesSlide74.xml"/><Relationship Id="rId1" Type="http://schemas.openxmlformats.org/officeDocument/2006/relationships/slideLayout" Target="../slideLayouts/slideLayout298.xml"/><Relationship Id="rId6" Type="http://schemas.openxmlformats.org/officeDocument/2006/relationships/diagramQuickStyle" Target="../diagrams/quickStyle8.xml"/><Relationship Id="rId5" Type="http://schemas.openxmlformats.org/officeDocument/2006/relationships/diagramLayout" Target="../diagrams/layout8.xml"/><Relationship Id="rId4" Type="http://schemas.openxmlformats.org/officeDocument/2006/relationships/diagramData" Target="../diagrams/data8.xml"/></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5.xml"/><Relationship Id="rId1" Type="http://schemas.openxmlformats.org/officeDocument/2006/relationships/slideLayout" Target="../slideLayouts/slideLayout298.xml"/></Relationships>
</file>

<file path=ppt/slides/_rels/slide7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6.xml"/><Relationship Id="rId1" Type="http://schemas.openxmlformats.org/officeDocument/2006/relationships/slideLayout" Target="../slideLayouts/slideLayout298.xml"/></Relationships>
</file>

<file path=ppt/slides/_rels/slide7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7.xml"/><Relationship Id="rId1" Type="http://schemas.openxmlformats.org/officeDocument/2006/relationships/slideLayout" Target="../slideLayouts/slideLayout298.xml"/><Relationship Id="rId4" Type="http://schemas.openxmlformats.org/officeDocument/2006/relationships/image" Target="../media/image219.png"/></Relationships>
</file>

<file path=ppt/slides/_rels/slide7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8.xml"/><Relationship Id="rId1" Type="http://schemas.openxmlformats.org/officeDocument/2006/relationships/slideLayout" Target="../slideLayouts/slideLayout298.xml"/></Relationships>
</file>

<file path=ppt/slides/_rels/slide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9.xml"/><Relationship Id="rId1" Type="http://schemas.openxmlformats.org/officeDocument/2006/relationships/slideLayout" Target="../slideLayouts/slideLayout298.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98.xml"/></Relationships>
</file>

<file path=ppt/slides/_rels/slide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0.xml"/><Relationship Id="rId1" Type="http://schemas.openxmlformats.org/officeDocument/2006/relationships/slideLayout" Target="../slideLayouts/slideLayout298.xml"/><Relationship Id="rId4" Type="http://schemas.openxmlformats.org/officeDocument/2006/relationships/image" Target="../media/image220.gif"/></Relationships>
</file>

<file path=ppt/slides/_rels/slide81.xml.rels><?xml version="1.0" encoding="UTF-8" standalone="yes"?>
<Relationships xmlns="http://schemas.openxmlformats.org/package/2006/relationships"><Relationship Id="rId8" Type="http://schemas.microsoft.com/office/2007/relationships/diagramDrawing" Target="../diagrams/drawing9.xml"/><Relationship Id="rId3" Type="http://schemas.openxmlformats.org/officeDocument/2006/relationships/image" Target="../media/image41.png"/><Relationship Id="rId7" Type="http://schemas.openxmlformats.org/officeDocument/2006/relationships/diagramColors" Target="../diagrams/colors9.xml"/><Relationship Id="rId2" Type="http://schemas.openxmlformats.org/officeDocument/2006/relationships/notesSlide" Target="../notesSlides/notesSlide81.xml"/><Relationship Id="rId1" Type="http://schemas.openxmlformats.org/officeDocument/2006/relationships/slideLayout" Target="../slideLayouts/slideLayout298.xml"/><Relationship Id="rId6" Type="http://schemas.openxmlformats.org/officeDocument/2006/relationships/diagramQuickStyle" Target="../diagrams/quickStyle9.xml"/><Relationship Id="rId5" Type="http://schemas.openxmlformats.org/officeDocument/2006/relationships/diagramLayout" Target="../diagrams/layout9.xml"/><Relationship Id="rId4" Type="http://schemas.openxmlformats.org/officeDocument/2006/relationships/diagramData" Target="../diagrams/data9.xml"/></Relationships>
</file>

<file path=ppt/slides/_rels/slide8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2.xml"/><Relationship Id="rId1" Type="http://schemas.openxmlformats.org/officeDocument/2006/relationships/slideLayout" Target="../slideLayouts/slideLayout298.xml"/><Relationship Id="rId4" Type="http://schemas.openxmlformats.org/officeDocument/2006/relationships/hyperlink" Target="https://azure.microsoft.com/explore/global-infrastructure/products-by-region/?regions=all&amp;products=api-management&amp;WT.mc_id=AZ-MVP-5004796#products-by-region_tab0" TargetMode="Externa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3.xml"/><Relationship Id="rId1" Type="http://schemas.openxmlformats.org/officeDocument/2006/relationships/slideLayout" Target="../slideLayouts/slideLayout298.xml"/><Relationship Id="rId4" Type="http://schemas.openxmlformats.org/officeDocument/2006/relationships/image" Target="../media/image221.png"/></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4.xml"/><Relationship Id="rId1" Type="http://schemas.openxmlformats.org/officeDocument/2006/relationships/slideLayout" Target="../slideLayouts/slideLayout298.xml"/><Relationship Id="rId5" Type="http://schemas.openxmlformats.org/officeDocument/2006/relationships/hyperlink" Target="https://learn.microsoft.com/azure/traffic-manager/traffic-manager-routing-methods?WT.mc_id=AZ-MVP-5004796" TargetMode="External"/><Relationship Id="rId4" Type="http://schemas.openxmlformats.org/officeDocument/2006/relationships/hyperlink" Target="https://docs.microsoft.com/azure/traffic-manager/traffic-manager-routing-methods" TargetMode="External"/></Relationships>
</file>

<file path=ppt/slides/_rels/slide85.xml.rels><?xml version="1.0" encoding="UTF-8" standalone="yes"?>
<Relationships xmlns="http://schemas.openxmlformats.org/package/2006/relationships"><Relationship Id="rId8" Type="http://schemas.openxmlformats.org/officeDocument/2006/relationships/image" Target="../media/image226.png"/><Relationship Id="rId13" Type="http://schemas.openxmlformats.org/officeDocument/2006/relationships/image" Target="../media/image231.svg"/><Relationship Id="rId3" Type="http://schemas.openxmlformats.org/officeDocument/2006/relationships/image" Target="../media/image41.png"/><Relationship Id="rId7" Type="http://schemas.openxmlformats.org/officeDocument/2006/relationships/image" Target="../media/image225.png"/><Relationship Id="rId12" Type="http://schemas.openxmlformats.org/officeDocument/2006/relationships/image" Target="../media/image230.png"/><Relationship Id="rId2" Type="http://schemas.openxmlformats.org/officeDocument/2006/relationships/notesSlide" Target="../notesSlides/notesSlide85.xml"/><Relationship Id="rId1" Type="http://schemas.openxmlformats.org/officeDocument/2006/relationships/slideLayout" Target="../slideLayouts/slideLayout298.xml"/><Relationship Id="rId6" Type="http://schemas.openxmlformats.org/officeDocument/2006/relationships/image" Target="../media/image224.png"/><Relationship Id="rId11" Type="http://schemas.openxmlformats.org/officeDocument/2006/relationships/image" Target="../media/image229.svg"/><Relationship Id="rId5" Type="http://schemas.openxmlformats.org/officeDocument/2006/relationships/image" Target="../media/image223.png"/><Relationship Id="rId15" Type="http://schemas.openxmlformats.org/officeDocument/2006/relationships/image" Target="../media/image233.svg"/><Relationship Id="rId10" Type="http://schemas.openxmlformats.org/officeDocument/2006/relationships/image" Target="../media/image228.png"/><Relationship Id="rId4" Type="http://schemas.openxmlformats.org/officeDocument/2006/relationships/image" Target="../media/image222.png"/><Relationship Id="rId9" Type="http://schemas.openxmlformats.org/officeDocument/2006/relationships/image" Target="../media/image227.png"/><Relationship Id="rId14" Type="http://schemas.openxmlformats.org/officeDocument/2006/relationships/image" Target="../media/image232.png"/></Relationships>
</file>

<file path=ppt/slides/_rels/slide8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notesSlide" Target="../notesSlides/notesSlide86.xml"/><Relationship Id="rId1" Type="http://schemas.openxmlformats.org/officeDocument/2006/relationships/slideLayout" Target="../slideLayouts/slideLayout298.xml"/><Relationship Id="rId6" Type="http://schemas.openxmlformats.org/officeDocument/2006/relationships/image" Target="../media/image221.png"/><Relationship Id="rId5" Type="http://schemas.openxmlformats.org/officeDocument/2006/relationships/image" Target="../media/image234.png"/><Relationship Id="rId4" Type="http://schemas.openxmlformats.org/officeDocument/2006/relationships/image" Target="../media/image41.png"/></Relationships>
</file>

<file path=ppt/slides/_rels/slide87.xml.rels><?xml version="1.0" encoding="UTF-8" standalone="yes"?>
<Relationships xmlns="http://schemas.openxmlformats.org/package/2006/relationships"><Relationship Id="rId8" Type="http://schemas.openxmlformats.org/officeDocument/2006/relationships/image" Target="../media/image238.svg"/><Relationship Id="rId13" Type="http://schemas.openxmlformats.org/officeDocument/2006/relationships/image" Target="../media/image243.png"/><Relationship Id="rId18" Type="http://schemas.openxmlformats.org/officeDocument/2006/relationships/image" Target="../media/image245.jpeg"/><Relationship Id="rId3" Type="http://schemas.openxmlformats.org/officeDocument/2006/relationships/image" Target="../media/image222.png"/><Relationship Id="rId21" Type="http://schemas.openxmlformats.org/officeDocument/2006/relationships/image" Target="../media/image248.png"/><Relationship Id="rId7" Type="http://schemas.openxmlformats.org/officeDocument/2006/relationships/image" Target="../media/image237.png"/><Relationship Id="rId12" Type="http://schemas.openxmlformats.org/officeDocument/2006/relationships/image" Target="../media/image242.png"/><Relationship Id="rId17" Type="http://schemas.openxmlformats.org/officeDocument/2006/relationships/image" Target="../media/image227.png"/><Relationship Id="rId2" Type="http://schemas.openxmlformats.org/officeDocument/2006/relationships/notesSlide" Target="../notesSlides/notesSlide87.xml"/><Relationship Id="rId16" Type="http://schemas.openxmlformats.org/officeDocument/2006/relationships/image" Target="../media/image225.png"/><Relationship Id="rId20" Type="http://schemas.openxmlformats.org/officeDocument/2006/relationships/image" Target="../media/image247.svg"/><Relationship Id="rId1" Type="http://schemas.openxmlformats.org/officeDocument/2006/relationships/slideLayout" Target="../slideLayouts/slideLayout298.xml"/><Relationship Id="rId6" Type="http://schemas.openxmlformats.org/officeDocument/2006/relationships/image" Target="../media/image236.svg"/><Relationship Id="rId11" Type="http://schemas.openxmlformats.org/officeDocument/2006/relationships/image" Target="../media/image241.png"/><Relationship Id="rId5" Type="http://schemas.openxmlformats.org/officeDocument/2006/relationships/image" Target="../media/image235.png"/><Relationship Id="rId15" Type="http://schemas.openxmlformats.org/officeDocument/2006/relationships/image" Target="../media/image224.png"/><Relationship Id="rId10" Type="http://schemas.openxmlformats.org/officeDocument/2006/relationships/image" Target="../media/image240.svg"/><Relationship Id="rId19" Type="http://schemas.openxmlformats.org/officeDocument/2006/relationships/image" Target="../media/image246.png"/><Relationship Id="rId4" Type="http://schemas.openxmlformats.org/officeDocument/2006/relationships/image" Target="../media/image41.png"/><Relationship Id="rId9" Type="http://schemas.openxmlformats.org/officeDocument/2006/relationships/image" Target="../media/image239.png"/><Relationship Id="rId14" Type="http://schemas.openxmlformats.org/officeDocument/2006/relationships/image" Target="../media/image244.png"/><Relationship Id="rId22" Type="http://schemas.openxmlformats.org/officeDocument/2006/relationships/image" Target="../media/image249.svg"/></Relationships>
</file>

<file path=ppt/slides/_rels/slide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8.xml"/><Relationship Id="rId1" Type="http://schemas.openxmlformats.org/officeDocument/2006/relationships/slideLayout" Target="../slideLayouts/slideLayout298.xml"/></Relationships>
</file>

<file path=ppt/slides/_rels/slide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9.xml"/><Relationship Id="rId1" Type="http://schemas.openxmlformats.org/officeDocument/2006/relationships/slideLayout" Target="../slideLayouts/slideLayout298.xml"/><Relationship Id="rId6" Type="http://schemas.openxmlformats.org/officeDocument/2006/relationships/image" Target="../media/image252.png"/><Relationship Id="rId5" Type="http://schemas.openxmlformats.org/officeDocument/2006/relationships/image" Target="../media/image251.png"/><Relationship Id="rId4" Type="http://schemas.openxmlformats.org/officeDocument/2006/relationships/image" Target="../media/image250.png"/></Relationships>
</file>

<file path=ppt/slides/_rels/slide9.xml.rels><?xml version="1.0" encoding="UTF-8" standalone="yes"?>
<Relationships xmlns="http://schemas.openxmlformats.org/package/2006/relationships"><Relationship Id="rId13" Type="http://schemas.openxmlformats.org/officeDocument/2006/relationships/image" Target="../media/image92.png"/><Relationship Id="rId18" Type="http://schemas.openxmlformats.org/officeDocument/2006/relationships/image" Target="../media/image97.png"/><Relationship Id="rId26" Type="http://schemas.openxmlformats.org/officeDocument/2006/relationships/image" Target="../media/image105.png"/><Relationship Id="rId39" Type="http://schemas.openxmlformats.org/officeDocument/2006/relationships/image" Target="../media/image118.png"/><Relationship Id="rId21" Type="http://schemas.openxmlformats.org/officeDocument/2006/relationships/image" Target="../media/image100.png"/><Relationship Id="rId34" Type="http://schemas.openxmlformats.org/officeDocument/2006/relationships/image" Target="../media/image113.png"/><Relationship Id="rId42" Type="http://schemas.openxmlformats.org/officeDocument/2006/relationships/image" Target="../media/image121.png"/><Relationship Id="rId47" Type="http://schemas.openxmlformats.org/officeDocument/2006/relationships/image" Target="../media/image126.png"/><Relationship Id="rId7" Type="http://schemas.openxmlformats.org/officeDocument/2006/relationships/image" Target="../media/image86.png"/><Relationship Id="rId2" Type="http://schemas.openxmlformats.org/officeDocument/2006/relationships/notesSlide" Target="../notesSlides/notesSlide9.xml"/><Relationship Id="rId16" Type="http://schemas.openxmlformats.org/officeDocument/2006/relationships/image" Target="../media/image95.png"/><Relationship Id="rId29" Type="http://schemas.openxmlformats.org/officeDocument/2006/relationships/image" Target="../media/image108.png"/><Relationship Id="rId1" Type="http://schemas.openxmlformats.org/officeDocument/2006/relationships/slideLayout" Target="../slideLayouts/slideLayout298.xml"/><Relationship Id="rId6" Type="http://schemas.openxmlformats.org/officeDocument/2006/relationships/image" Target="../media/image85.png"/><Relationship Id="rId11" Type="http://schemas.openxmlformats.org/officeDocument/2006/relationships/image" Target="../media/image90.png"/><Relationship Id="rId24" Type="http://schemas.openxmlformats.org/officeDocument/2006/relationships/image" Target="../media/image103.png"/><Relationship Id="rId32" Type="http://schemas.openxmlformats.org/officeDocument/2006/relationships/image" Target="../media/image111.png"/><Relationship Id="rId37" Type="http://schemas.openxmlformats.org/officeDocument/2006/relationships/image" Target="../media/image116.png"/><Relationship Id="rId40" Type="http://schemas.openxmlformats.org/officeDocument/2006/relationships/image" Target="../media/image119.png"/><Relationship Id="rId45" Type="http://schemas.openxmlformats.org/officeDocument/2006/relationships/image" Target="../media/image124.png"/><Relationship Id="rId5" Type="http://schemas.openxmlformats.org/officeDocument/2006/relationships/image" Target="../media/image84.png"/><Relationship Id="rId15" Type="http://schemas.openxmlformats.org/officeDocument/2006/relationships/image" Target="../media/image94.png"/><Relationship Id="rId23" Type="http://schemas.openxmlformats.org/officeDocument/2006/relationships/image" Target="../media/image102.png"/><Relationship Id="rId28" Type="http://schemas.openxmlformats.org/officeDocument/2006/relationships/image" Target="../media/image107.svg"/><Relationship Id="rId36" Type="http://schemas.openxmlformats.org/officeDocument/2006/relationships/image" Target="../media/image115.png"/><Relationship Id="rId10" Type="http://schemas.openxmlformats.org/officeDocument/2006/relationships/image" Target="../media/image89.png"/><Relationship Id="rId19" Type="http://schemas.openxmlformats.org/officeDocument/2006/relationships/image" Target="../media/image98.png"/><Relationship Id="rId31" Type="http://schemas.openxmlformats.org/officeDocument/2006/relationships/image" Target="../media/image110.svg"/><Relationship Id="rId44" Type="http://schemas.openxmlformats.org/officeDocument/2006/relationships/image" Target="../media/image123.png"/><Relationship Id="rId4" Type="http://schemas.openxmlformats.org/officeDocument/2006/relationships/image" Target="../media/image83.png"/><Relationship Id="rId9" Type="http://schemas.openxmlformats.org/officeDocument/2006/relationships/image" Target="../media/image88.png"/><Relationship Id="rId14" Type="http://schemas.openxmlformats.org/officeDocument/2006/relationships/image" Target="../media/image93.png"/><Relationship Id="rId22" Type="http://schemas.openxmlformats.org/officeDocument/2006/relationships/image" Target="../media/image101.png"/><Relationship Id="rId27" Type="http://schemas.openxmlformats.org/officeDocument/2006/relationships/image" Target="../media/image106.png"/><Relationship Id="rId30" Type="http://schemas.openxmlformats.org/officeDocument/2006/relationships/image" Target="../media/image109.png"/><Relationship Id="rId35" Type="http://schemas.openxmlformats.org/officeDocument/2006/relationships/image" Target="../media/image114.svg"/><Relationship Id="rId43" Type="http://schemas.openxmlformats.org/officeDocument/2006/relationships/image" Target="../media/image122.png"/><Relationship Id="rId48" Type="http://schemas.openxmlformats.org/officeDocument/2006/relationships/image" Target="../media/image127.png"/><Relationship Id="rId8" Type="http://schemas.openxmlformats.org/officeDocument/2006/relationships/image" Target="../media/image87.png"/><Relationship Id="rId3" Type="http://schemas.openxmlformats.org/officeDocument/2006/relationships/image" Target="../media/image41.png"/><Relationship Id="rId12" Type="http://schemas.openxmlformats.org/officeDocument/2006/relationships/image" Target="../media/image91.png"/><Relationship Id="rId17" Type="http://schemas.openxmlformats.org/officeDocument/2006/relationships/image" Target="../media/image96.png"/><Relationship Id="rId25" Type="http://schemas.openxmlformats.org/officeDocument/2006/relationships/image" Target="../media/image104.png"/><Relationship Id="rId33" Type="http://schemas.openxmlformats.org/officeDocument/2006/relationships/image" Target="../media/image112.png"/><Relationship Id="rId38" Type="http://schemas.openxmlformats.org/officeDocument/2006/relationships/image" Target="../media/image117.png"/><Relationship Id="rId46" Type="http://schemas.openxmlformats.org/officeDocument/2006/relationships/image" Target="../media/image125.png"/><Relationship Id="rId20" Type="http://schemas.openxmlformats.org/officeDocument/2006/relationships/image" Target="../media/image99.png"/><Relationship Id="rId41" Type="http://schemas.openxmlformats.org/officeDocument/2006/relationships/image" Target="../media/image120.png"/></Relationships>
</file>

<file path=ppt/slides/_rels/slide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0.xml"/><Relationship Id="rId1" Type="http://schemas.openxmlformats.org/officeDocument/2006/relationships/slideLayout" Target="../slideLayouts/slideLayout298.xml"/></Relationships>
</file>

<file path=ppt/slides/_rels/slide91.xml.rels><?xml version="1.0" encoding="UTF-8" standalone="yes"?>
<Relationships xmlns="http://schemas.openxmlformats.org/package/2006/relationships"><Relationship Id="rId8" Type="http://schemas.openxmlformats.org/officeDocument/2006/relationships/image" Target="../media/image257.png"/><Relationship Id="rId13" Type="http://schemas.openxmlformats.org/officeDocument/2006/relationships/image" Target="../media/image262.png"/><Relationship Id="rId3" Type="http://schemas.openxmlformats.org/officeDocument/2006/relationships/image" Target="../media/image41.png"/><Relationship Id="rId7" Type="http://schemas.openxmlformats.org/officeDocument/2006/relationships/image" Target="../media/image256.png"/><Relationship Id="rId12" Type="http://schemas.openxmlformats.org/officeDocument/2006/relationships/image" Target="../media/image261.png"/><Relationship Id="rId2" Type="http://schemas.openxmlformats.org/officeDocument/2006/relationships/notesSlide" Target="../notesSlides/notesSlide91.xml"/><Relationship Id="rId16" Type="http://schemas.openxmlformats.org/officeDocument/2006/relationships/image" Target="../media/image72.png"/><Relationship Id="rId1" Type="http://schemas.openxmlformats.org/officeDocument/2006/relationships/slideLayout" Target="../slideLayouts/slideLayout298.xml"/><Relationship Id="rId6" Type="http://schemas.openxmlformats.org/officeDocument/2006/relationships/image" Target="../media/image255.png"/><Relationship Id="rId11" Type="http://schemas.openxmlformats.org/officeDocument/2006/relationships/image" Target="../media/image260.jpeg"/><Relationship Id="rId5" Type="http://schemas.openxmlformats.org/officeDocument/2006/relationships/image" Target="../media/image254.jpeg"/><Relationship Id="rId15" Type="http://schemas.openxmlformats.org/officeDocument/2006/relationships/image" Target="../media/image264.png"/><Relationship Id="rId10" Type="http://schemas.openxmlformats.org/officeDocument/2006/relationships/image" Target="../media/image259.png"/><Relationship Id="rId4" Type="http://schemas.openxmlformats.org/officeDocument/2006/relationships/image" Target="../media/image253.png"/><Relationship Id="rId9" Type="http://schemas.openxmlformats.org/officeDocument/2006/relationships/image" Target="../media/image258.svg"/><Relationship Id="rId14" Type="http://schemas.openxmlformats.org/officeDocument/2006/relationships/image" Target="../media/image263.png"/></Relationships>
</file>

<file path=ppt/slides/_rels/slide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2.xml"/><Relationship Id="rId1" Type="http://schemas.openxmlformats.org/officeDocument/2006/relationships/slideLayout" Target="../slideLayouts/slideLayout298.xml"/><Relationship Id="rId5" Type="http://schemas.openxmlformats.org/officeDocument/2006/relationships/hyperlink" Target="https://docs.microsoft.com/en-us/azure/azure-government/azure-secure-isolation-guidance" TargetMode="External"/><Relationship Id="rId4" Type="http://schemas.openxmlformats.org/officeDocument/2006/relationships/image" Target="../media/image265.jpeg"/></Relationships>
</file>

<file path=ppt/slides/_rels/slide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3.xml"/><Relationship Id="rId1" Type="http://schemas.openxmlformats.org/officeDocument/2006/relationships/slideLayout" Target="../slideLayouts/slideLayout298.xml"/></Relationships>
</file>

<file path=ppt/slides/_rels/slide9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4.xml"/><Relationship Id="rId1" Type="http://schemas.openxmlformats.org/officeDocument/2006/relationships/slideLayout" Target="../slideLayouts/slideLayout298.xml"/><Relationship Id="rId5" Type="http://schemas.openxmlformats.org/officeDocument/2006/relationships/hyperlink" Target="https://aka.ms/apimdocs" TargetMode="External"/><Relationship Id="rId4" Type="http://schemas.openxmlformats.org/officeDocument/2006/relationships/hyperlink" Target="https://learn.microsoft.com/azure/api-management/?WT.mc_id=AZ-MVP-5004796" TargetMode="External"/></Relationships>
</file>

<file path=ppt/slides/_rels/slide95.xml.rels><?xml version="1.0" encoding="UTF-8" standalone="yes"?>
<Relationships xmlns="http://schemas.openxmlformats.org/package/2006/relationships"><Relationship Id="rId8" Type="http://schemas.microsoft.com/office/2007/relationships/diagramDrawing" Target="../diagrams/drawing10.xml"/><Relationship Id="rId3" Type="http://schemas.openxmlformats.org/officeDocument/2006/relationships/image" Target="../media/image41.png"/><Relationship Id="rId7" Type="http://schemas.openxmlformats.org/officeDocument/2006/relationships/diagramColors" Target="../diagrams/colors10.xml"/><Relationship Id="rId2" Type="http://schemas.openxmlformats.org/officeDocument/2006/relationships/notesSlide" Target="../notesSlides/notesSlide95.xml"/><Relationship Id="rId1" Type="http://schemas.openxmlformats.org/officeDocument/2006/relationships/slideLayout" Target="../slideLayouts/slideLayout298.xml"/><Relationship Id="rId6" Type="http://schemas.openxmlformats.org/officeDocument/2006/relationships/diagramQuickStyle" Target="../diagrams/quickStyle10.xml"/><Relationship Id="rId5" Type="http://schemas.openxmlformats.org/officeDocument/2006/relationships/diagramLayout" Target="../diagrams/layout10.xml"/><Relationship Id="rId4" Type="http://schemas.openxmlformats.org/officeDocument/2006/relationships/diagramData" Target="../diagrams/data10.xml"/></Relationships>
</file>

<file path=ppt/slides/_rels/slide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6.xml"/><Relationship Id="rId1" Type="http://schemas.openxmlformats.org/officeDocument/2006/relationships/slideLayout" Target="../slideLayouts/slideLayout298.xml"/></Relationships>
</file>

<file path=ppt/slides/_rels/slide9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7.xml"/><Relationship Id="rId1" Type="http://schemas.openxmlformats.org/officeDocument/2006/relationships/slideLayout" Target="../slideLayouts/slideLayout298.xml"/><Relationship Id="rId4" Type="http://schemas.openxmlformats.org/officeDocument/2006/relationships/image" Target="../media/image266.jpeg"/></Relationships>
</file>

<file path=ppt/slides/_rels/slide9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8.xml"/><Relationship Id="rId1" Type="http://schemas.openxmlformats.org/officeDocument/2006/relationships/slideLayout" Target="../slideLayouts/slideLayout298.xml"/><Relationship Id="rId4" Type="http://schemas.openxmlformats.org/officeDocument/2006/relationships/image" Target="../media/image267.jpeg"/></Relationships>
</file>

<file path=ppt/slides/_rels/slide9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9.xml"/><Relationship Id="rId1" Type="http://schemas.openxmlformats.org/officeDocument/2006/relationships/slideLayout" Target="../slideLayouts/slideLayout298.xml"/><Relationship Id="rId4" Type="http://schemas.openxmlformats.org/officeDocument/2006/relationships/image" Target="../media/image26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420842A-4DDD-C853-9B79-CAAFC380052A}"/>
              </a:ext>
            </a:extLst>
          </p:cNvPr>
          <p:cNvSpPr txBox="1"/>
          <p:nvPr/>
        </p:nvSpPr>
        <p:spPr>
          <a:xfrm>
            <a:off x="807565" y="3169754"/>
            <a:ext cx="10576869" cy="2462213"/>
          </a:xfrm>
          <a:prstGeom prst="rect">
            <a:avLst/>
          </a:prstGeom>
          <a:noFill/>
        </p:spPr>
        <p:txBody>
          <a:bodyPr wrap="square" lIns="0" tIns="0" rIns="0" bIns="0" rtlCol="0">
            <a:spAutoFit/>
          </a:bodyPr>
          <a:lstStyle/>
          <a:p>
            <a:pPr algn="ctr" defTabSz="491019" fontAlgn="base">
              <a:spcBef>
                <a:spcPct val="0"/>
              </a:spcBef>
              <a:spcAft>
                <a:spcPct val="0"/>
              </a:spcAft>
              <a:defRPr/>
            </a:pPr>
            <a:r>
              <a:rPr lang="en-US" sz="8000" dirty="0">
                <a:latin typeface="+mj-lt"/>
                <a:cs typeface="Segoe UI" pitchFamily="34" charset="0"/>
              </a:rPr>
              <a:t>API Management</a:t>
            </a:r>
            <a:endParaRPr lang="en-NZ" sz="8000" dirty="0">
              <a:latin typeface="+mj-lt"/>
              <a:cs typeface="Segoe UI" pitchFamily="34" charset="0"/>
            </a:endParaRPr>
          </a:p>
          <a:p>
            <a:pPr marL="0" marR="0" lvl="0" indent="0" algn="ctr" defTabSz="491019" rtl="0" eaLnBrk="1" fontAlgn="base" latinLnBrk="0" hangingPunct="1">
              <a:spcBef>
                <a:spcPct val="0"/>
              </a:spcBef>
              <a:spcAft>
                <a:spcPct val="0"/>
              </a:spcAft>
              <a:buClrTx/>
              <a:buSzTx/>
              <a:buFontTx/>
              <a:buNone/>
              <a:tabLst/>
              <a:defRPr/>
            </a:pPr>
            <a:endParaRPr kumimoji="0" lang="en-US" sz="8000" b="0" i="0" u="none" strike="noStrike" kern="1200" cap="none" spc="0" normalizeH="0" baseline="0" noProof="0" dirty="0">
              <a:ln>
                <a:noFill/>
              </a:ln>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F04BEC8F-37ED-FC0E-A9DE-90942A0F499C}"/>
              </a:ext>
            </a:extLst>
          </p:cNvPr>
          <p:cNvSpPr txBox="1"/>
          <p:nvPr/>
        </p:nvSpPr>
        <p:spPr>
          <a:xfrm>
            <a:off x="2318598" y="2218929"/>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Microsoft Azure</a:t>
            </a:r>
          </a:p>
        </p:txBody>
      </p:sp>
    </p:spTree>
    <p:extLst>
      <p:ext uri="{BB962C8B-B14F-4D97-AF65-F5344CB8AC3E}">
        <p14:creationId xmlns:p14="http://schemas.microsoft.com/office/powerpoint/2010/main" val="44632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5509001" y="476698"/>
            <a:ext cx="2484457"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Value proposition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1386584"/>
            <a:ext cx="11021126" cy="5179533"/>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7" name="Freeform 2">
            <a:extLst>
              <a:ext uri="{FF2B5EF4-FFF2-40B4-BE49-F238E27FC236}">
                <a16:creationId xmlns:a16="http://schemas.microsoft.com/office/drawing/2014/main" id="{F0905D5E-3082-24D2-35DE-697125996979}"/>
              </a:ext>
            </a:extLst>
          </p:cNvPr>
          <p:cNvSpPr/>
          <p:nvPr/>
        </p:nvSpPr>
        <p:spPr>
          <a:xfrm>
            <a:off x="776500" y="5409392"/>
            <a:ext cx="588112" cy="568719"/>
          </a:xfrm>
          <a:custGeom>
            <a:avLst/>
            <a:gdLst/>
            <a:ahLst/>
            <a:cxnLst/>
            <a:rect l="l" t="t" r="r" b="b"/>
            <a:pathLst>
              <a:path w="588112" h="568719">
                <a:moveTo>
                  <a:pt x="0" y="0"/>
                </a:moveTo>
                <a:lnTo>
                  <a:pt x="588112" y="0"/>
                </a:lnTo>
                <a:lnTo>
                  <a:pt x="588112" y="568719"/>
                </a:lnTo>
                <a:lnTo>
                  <a:pt x="0" y="5687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NZ"/>
          </a:p>
        </p:txBody>
      </p:sp>
      <p:sp>
        <p:nvSpPr>
          <p:cNvPr id="9" name="Freeform 3">
            <a:extLst>
              <a:ext uri="{FF2B5EF4-FFF2-40B4-BE49-F238E27FC236}">
                <a16:creationId xmlns:a16="http://schemas.microsoft.com/office/drawing/2014/main" id="{F223B498-EEC1-9A40-687A-0A64E353FE0D}"/>
              </a:ext>
            </a:extLst>
          </p:cNvPr>
          <p:cNvSpPr/>
          <p:nvPr/>
        </p:nvSpPr>
        <p:spPr>
          <a:xfrm>
            <a:off x="776500" y="5962243"/>
            <a:ext cx="588112" cy="568719"/>
          </a:xfrm>
          <a:custGeom>
            <a:avLst/>
            <a:gdLst/>
            <a:ahLst/>
            <a:cxnLst/>
            <a:rect l="l" t="t" r="r" b="b"/>
            <a:pathLst>
              <a:path w="588112" h="568719">
                <a:moveTo>
                  <a:pt x="0" y="0"/>
                </a:moveTo>
                <a:lnTo>
                  <a:pt x="588112" y="0"/>
                </a:lnTo>
                <a:lnTo>
                  <a:pt x="588112" y="568718"/>
                </a:lnTo>
                <a:lnTo>
                  <a:pt x="0" y="5687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NZ"/>
          </a:p>
        </p:txBody>
      </p:sp>
      <p:sp>
        <p:nvSpPr>
          <p:cNvPr id="10" name="Freeform 4">
            <a:extLst>
              <a:ext uri="{FF2B5EF4-FFF2-40B4-BE49-F238E27FC236}">
                <a16:creationId xmlns:a16="http://schemas.microsoft.com/office/drawing/2014/main" id="{C8B54A5F-99A0-F396-5968-209DB96E3931}"/>
              </a:ext>
            </a:extLst>
          </p:cNvPr>
          <p:cNvSpPr/>
          <p:nvPr/>
        </p:nvSpPr>
        <p:spPr>
          <a:xfrm>
            <a:off x="797055" y="2568361"/>
            <a:ext cx="588112" cy="568719"/>
          </a:xfrm>
          <a:custGeom>
            <a:avLst/>
            <a:gdLst/>
            <a:ahLst/>
            <a:cxnLst/>
            <a:rect l="l" t="t" r="r" b="b"/>
            <a:pathLst>
              <a:path w="588112" h="568719">
                <a:moveTo>
                  <a:pt x="0" y="0"/>
                </a:moveTo>
                <a:lnTo>
                  <a:pt x="588112" y="0"/>
                </a:lnTo>
                <a:lnTo>
                  <a:pt x="588112" y="568719"/>
                </a:lnTo>
                <a:lnTo>
                  <a:pt x="0" y="56871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NZ"/>
          </a:p>
        </p:txBody>
      </p:sp>
      <p:sp>
        <p:nvSpPr>
          <p:cNvPr id="11" name="Freeform 5">
            <a:extLst>
              <a:ext uri="{FF2B5EF4-FFF2-40B4-BE49-F238E27FC236}">
                <a16:creationId xmlns:a16="http://schemas.microsoft.com/office/drawing/2014/main" id="{CE7C6D93-3119-ED59-CE6C-CF4C1B0C51D2}"/>
              </a:ext>
            </a:extLst>
          </p:cNvPr>
          <p:cNvSpPr/>
          <p:nvPr/>
        </p:nvSpPr>
        <p:spPr>
          <a:xfrm>
            <a:off x="766461" y="3725887"/>
            <a:ext cx="588112" cy="568719"/>
          </a:xfrm>
          <a:custGeom>
            <a:avLst/>
            <a:gdLst/>
            <a:ahLst/>
            <a:cxnLst/>
            <a:rect l="l" t="t" r="r" b="b"/>
            <a:pathLst>
              <a:path w="588112" h="568719">
                <a:moveTo>
                  <a:pt x="0" y="0"/>
                </a:moveTo>
                <a:lnTo>
                  <a:pt x="588111" y="0"/>
                </a:lnTo>
                <a:lnTo>
                  <a:pt x="588111" y="568719"/>
                </a:lnTo>
                <a:lnTo>
                  <a:pt x="0" y="56871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NZ"/>
          </a:p>
        </p:txBody>
      </p:sp>
      <p:sp>
        <p:nvSpPr>
          <p:cNvPr id="12" name="Freeform 6">
            <a:extLst>
              <a:ext uri="{FF2B5EF4-FFF2-40B4-BE49-F238E27FC236}">
                <a16:creationId xmlns:a16="http://schemas.microsoft.com/office/drawing/2014/main" id="{3A11C7E1-6F12-18EC-F2EF-0E88A90D9D2D}"/>
              </a:ext>
            </a:extLst>
          </p:cNvPr>
          <p:cNvSpPr/>
          <p:nvPr/>
        </p:nvSpPr>
        <p:spPr>
          <a:xfrm>
            <a:off x="813257" y="5447502"/>
            <a:ext cx="566928" cy="545592"/>
          </a:xfrm>
          <a:custGeom>
            <a:avLst/>
            <a:gdLst/>
            <a:ahLst/>
            <a:cxnLst/>
            <a:rect l="l" t="t" r="r" b="b"/>
            <a:pathLst>
              <a:path w="566928" h="545592">
                <a:moveTo>
                  <a:pt x="0" y="0"/>
                </a:moveTo>
                <a:lnTo>
                  <a:pt x="566928" y="0"/>
                </a:lnTo>
                <a:lnTo>
                  <a:pt x="566928" y="545592"/>
                </a:lnTo>
                <a:lnTo>
                  <a:pt x="0" y="545592"/>
                </a:lnTo>
                <a:lnTo>
                  <a:pt x="0" y="0"/>
                </a:lnTo>
                <a:close/>
              </a:path>
            </a:pathLst>
          </a:custGeom>
          <a:blipFill>
            <a:blip r:embed="rId12"/>
            <a:stretch>
              <a:fillRect/>
            </a:stretch>
          </a:blipFill>
        </p:spPr>
        <p:txBody>
          <a:bodyPr/>
          <a:lstStyle/>
          <a:p>
            <a:endParaRPr lang="en-NZ"/>
          </a:p>
        </p:txBody>
      </p:sp>
      <p:sp>
        <p:nvSpPr>
          <p:cNvPr id="13" name="Freeform 7">
            <a:extLst>
              <a:ext uri="{FF2B5EF4-FFF2-40B4-BE49-F238E27FC236}">
                <a16:creationId xmlns:a16="http://schemas.microsoft.com/office/drawing/2014/main" id="{E72315E1-7732-7841-2649-AE927E53796B}"/>
              </a:ext>
            </a:extLst>
          </p:cNvPr>
          <p:cNvSpPr/>
          <p:nvPr/>
        </p:nvSpPr>
        <p:spPr>
          <a:xfrm>
            <a:off x="813257" y="5999190"/>
            <a:ext cx="566928" cy="548640"/>
          </a:xfrm>
          <a:custGeom>
            <a:avLst/>
            <a:gdLst/>
            <a:ahLst/>
            <a:cxnLst/>
            <a:rect l="l" t="t" r="r" b="b"/>
            <a:pathLst>
              <a:path w="566928" h="548640">
                <a:moveTo>
                  <a:pt x="0" y="0"/>
                </a:moveTo>
                <a:lnTo>
                  <a:pt x="566928" y="0"/>
                </a:lnTo>
                <a:lnTo>
                  <a:pt x="566928" y="548640"/>
                </a:lnTo>
                <a:lnTo>
                  <a:pt x="0" y="548640"/>
                </a:lnTo>
                <a:lnTo>
                  <a:pt x="0" y="0"/>
                </a:lnTo>
                <a:close/>
              </a:path>
            </a:pathLst>
          </a:custGeom>
          <a:blipFill>
            <a:blip r:embed="rId13"/>
            <a:stretch>
              <a:fillRect/>
            </a:stretch>
          </a:blipFill>
        </p:spPr>
        <p:txBody>
          <a:bodyPr/>
          <a:lstStyle/>
          <a:p>
            <a:endParaRPr lang="en-NZ"/>
          </a:p>
        </p:txBody>
      </p:sp>
      <p:sp>
        <p:nvSpPr>
          <p:cNvPr id="14" name="Freeform 8">
            <a:extLst>
              <a:ext uri="{FF2B5EF4-FFF2-40B4-BE49-F238E27FC236}">
                <a16:creationId xmlns:a16="http://schemas.microsoft.com/office/drawing/2014/main" id="{DED680EB-F996-FF78-950F-5478B7514CBE}"/>
              </a:ext>
            </a:extLst>
          </p:cNvPr>
          <p:cNvSpPr/>
          <p:nvPr/>
        </p:nvSpPr>
        <p:spPr>
          <a:xfrm>
            <a:off x="834593" y="2606766"/>
            <a:ext cx="566928" cy="545592"/>
          </a:xfrm>
          <a:custGeom>
            <a:avLst/>
            <a:gdLst/>
            <a:ahLst/>
            <a:cxnLst/>
            <a:rect l="l" t="t" r="r" b="b"/>
            <a:pathLst>
              <a:path w="566928" h="545592">
                <a:moveTo>
                  <a:pt x="0" y="0"/>
                </a:moveTo>
                <a:lnTo>
                  <a:pt x="566928" y="0"/>
                </a:lnTo>
                <a:lnTo>
                  <a:pt x="566928" y="545592"/>
                </a:lnTo>
                <a:lnTo>
                  <a:pt x="0" y="545592"/>
                </a:lnTo>
                <a:lnTo>
                  <a:pt x="0" y="0"/>
                </a:lnTo>
                <a:close/>
              </a:path>
            </a:pathLst>
          </a:custGeom>
          <a:blipFill>
            <a:blip r:embed="rId14"/>
            <a:stretch>
              <a:fillRect/>
            </a:stretch>
          </a:blipFill>
        </p:spPr>
        <p:txBody>
          <a:bodyPr/>
          <a:lstStyle/>
          <a:p>
            <a:endParaRPr lang="en-NZ"/>
          </a:p>
        </p:txBody>
      </p:sp>
      <p:sp>
        <p:nvSpPr>
          <p:cNvPr id="15" name="Freeform 9">
            <a:extLst>
              <a:ext uri="{FF2B5EF4-FFF2-40B4-BE49-F238E27FC236}">
                <a16:creationId xmlns:a16="http://schemas.microsoft.com/office/drawing/2014/main" id="{7FFAAE88-F4DA-278F-7B22-EEBDB7E97D50}"/>
              </a:ext>
            </a:extLst>
          </p:cNvPr>
          <p:cNvSpPr/>
          <p:nvPr/>
        </p:nvSpPr>
        <p:spPr>
          <a:xfrm>
            <a:off x="804113" y="3765006"/>
            <a:ext cx="566928" cy="545592"/>
          </a:xfrm>
          <a:custGeom>
            <a:avLst/>
            <a:gdLst/>
            <a:ahLst/>
            <a:cxnLst/>
            <a:rect l="l" t="t" r="r" b="b"/>
            <a:pathLst>
              <a:path w="566928" h="545592">
                <a:moveTo>
                  <a:pt x="0" y="0"/>
                </a:moveTo>
                <a:lnTo>
                  <a:pt x="566928" y="0"/>
                </a:lnTo>
                <a:lnTo>
                  <a:pt x="566928" y="545592"/>
                </a:lnTo>
                <a:lnTo>
                  <a:pt x="0" y="545592"/>
                </a:lnTo>
                <a:lnTo>
                  <a:pt x="0" y="0"/>
                </a:lnTo>
                <a:close/>
              </a:path>
            </a:pathLst>
          </a:custGeom>
          <a:blipFill>
            <a:blip r:embed="rId15"/>
            <a:stretch>
              <a:fillRect/>
            </a:stretch>
          </a:blipFill>
        </p:spPr>
        <p:txBody>
          <a:bodyPr/>
          <a:lstStyle/>
          <a:p>
            <a:endParaRPr lang="en-NZ"/>
          </a:p>
        </p:txBody>
      </p:sp>
      <p:sp>
        <p:nvSpPr>
          <p:cNvPr id="16" name="Freeform 10">
            <a:extLst>
              <a:ext uri="{FF2B5EF4-FFF2-40B4-BE49-F238E27FC236}">
                <a16:creationId xmlns:a16="http://schemas.microsoft.com/office/drawing/2014/main" id="{3A353CBF-BBAF-2732-612D-F5D8D10ECBA1}"/>
              </a:ext>
            </a:extLst>
          </p:cNvPr>
          <p:cNvSpPr/>
          <p:nvPr/>
        </p:nvSpPr>
        <p:spPr>
          <a:xfrm>
            <a:off x="810209" y="4895814"/>
            <a:ext cx="566928" cy="545592"/>
          </a:xfrm>
          <a:custGeom>
            <a:avLst/>
            <a:gdLst/>
            <a:ahLst/>
            <a:cxnLst/>
            <a:rect l="l" t="t" r="r" b="b"/>
            <a:pathLst>
              <a:path w="566928" h="545592">
                <a:moveTo>
                  <a:pt x="0" y="0"/>
                </a:moveTo>
                <a:lnTo>
                  <a:pt x="566928" y="0"/>
                </a:lnTo>
                <a:lnTo>
                  <a:pt x="566928" y="545592"/>
                </a:lnTo>
                <a:lnTo>
                  <a:pt x="0" y="545592"/>
                </a:lnTo>
                <a:lnTo>
                  <a:pt x="0" y="0"/>
                </a:lnTo>
                <a:close/>
              </a:path>
            </a:pathLst>
          </a:custGeom>
          <a:blipFill>
            <a:blip r:embed="rId16"/>
            <a:stretch>
              <a:fillRect/>
            </a:stretch>
          </a:blipFill>
        </p:spPr>
        <p:txBody>
          <a:bodyPr/>
          <a:lstStyle/>
          <a:p>
            <a:endParaRPr lang="en-NZ"/>
          </a:p>
        </p:txBody>
      </p:sp>
      <p:sp>
        <p:nvSpPr>
          <p:cNvPr id="17" name="Freeform 11">
            <a:extLst>
              <a:ext uri="{FF2B5EF4-FFF2-40B4-BE49-F238E27FC236}">
                <a16:creationId xmlns:a16="http://schemas.microsoft.com/office/drawing/2014/main" id="{1519958F-6DF4-2DF5-87BD-F02428845457}"/>
              </a:ext>
            </a:extLst>
          </p:cNvPr>
          <p:cNvSpPr/>
          <p:nvPr/>
        </p:nvSpPr>
        <p:spPr>
          <a:xfrm>
            <a:off x="772023" y="4858314"/>
            <a:ext cx="588112" cy="568719"/>
          </a:xfrm>
          <a:custGeom>
            <a:avLst/>
            <a:gdLst/>
            <a:ahLst/>
            <a:cxnLst/>
            <a:rect l="l" t="t" r="r" b="b"/>
            <a:pathLst>
              <a:path w="588112" h="568719">
                <a:moveTo>
                  <a:pt x="0" y="0"/>
                </a:moveTo>
                <a:lnTo>
                  <a:pt x="588112" y="0"/>
                </a:lnTo>
                <a:lnTo>
                  <a:pt x="588112" y="568719"/>
                </a:lnTo>
                <a:lnTo>
                  <a:pt x="0" y="56871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NZ"/>
          </a:p>
        </p:txBody>
      </p:sp>
      <p:sp>
        <p:nvSpPr>
          <p:cNvPr id="18" name="Freeform 12">
            <a:extLst>
              <a:ext uri="{FF2B5EF4-FFF2-40B4-BE49-F238E27FC236}">
                <a16:creationId xmlns:a16="http://schemas.microsoft.com/office/drawing/2014/main" id="{0FF38D37-F1D5-8BAE-B9BE-2304EAF47FE0}"/>
              </a:ext>
            </a:extLst>
          </p:cNvPr>
          <p:cNvSpPr/>
          <p:nvPr/>
        </p:nvSpPr>
        <p:spPr>
          <a:xfrm>
            <a:off x="941273" y="5029926"/>
            <a:ext cx="249936" cy="240792"/>
          </a:xfrm>
          <a:custGeom>
            <a:avLst/>
            <a:gdLst/>
            <a:ahLst/>
            <a:cxnLst/>
            <a:rect l="l" t="t" r="r" b="b"/>
            <a:pathLst>
              <a:path w="249936" h="240792">
                <a:moveTo>
                  <a:pt x="0" y="0"/>
                </a:moveTo>
                <a:lnTo>
                  <a:pt x="249936" y="0"/>
                </a:lnTo>
                <a:lnTo>
                  <a:pt x="249936" y="240792"/>
                </a:lnTo>
                <a:lnTo>
                  <a:pt x="0" y="240792"/>
                </a:lnTo>
                <a:lnTo>
                  <a:pt x="0" y="0"/>
                </a:lnTo>
                <a:close/>
              </a:path>
            </a:pathLst>
          </a:custGeom>
          <a:blipFill>
            <a:blip r:embed="rId19"/>
            <a:stretch>
              <a:fillRect/>
            </a:stretch>
          </a:blipFill>
        </p:spPr>
        <p:txBody>
          <a:bodyPr/>
          <a:lstStyle/>
          <a:p>
            <a:endParaRPr lang="en-NZ"/>
          </a:p>
        </p:txBody>
      </p:sp>
      <p:sp>
        <p:nvSpPr>
          <p:cNvPr id="19" name="Freeform 13">
            <a:extLst>
              <a:ext uri="{FF2B5EF4-FFF2-40B4-BE49-F238E27FC236}">
                <a16:creationId xmlns:a16="http://schemas.microsoft.com/office/drawing/2014/main" id="{1D9AC4F6-6543-94C6-AD33-B0600D09C4A1}"/>
              </a:ext>
            </a:extLst>
          </p:cNvPr>
          <p:cNvSpPr/>
          <p:nvPr/>
        </p:nvSpPr>
        <p:spPr>
          <a:xfrm>
            <a:off x="785034" y="3135765"/>
            <a:ext cx="588112" cy="568719"/>
          </a:xfrm>
          <a:custGeom>
            <a:avLst/>
            <a:gdLst/>
            <a:ahLst/>
            <a:cxnLst/>
            <a:rect l="l" t="t" r="r" b="b"/>
            <a:pathLst>
              <a:path w="588112" h="568719">
                <a:moveTo>
                  <a:pt x="0" y="0"/>
                </a:moveTo>
                <a:lnTo>
                  <a:pt x="588112" y="0"/>
                </a:lnTo>
                <a:lnTo>
                  <a:pt x="588112" y="568719"/>
                </a:lnTo>
                <a:lnTo>
                  <a:pt x="0" y="56871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NZ"/>
          </a:p>
        </p:txBody>
      </p:sp>
      <p:sp>
        <p:nvSpPr>
          <p:cNvPr id="20" name="Freeform 14">
            <a:extLst>
              <a:ext uri="{FF2B5EF4-FFF2-40B4-BE49-F238E27FC236}">
                <a16:creationId xmlns:a16="http://schemas.microsoft.com/office/drawing/2014/main" id="{7EBF866C-D76E-CCA9-8C9C-0DAA177917A7}"/>
              </a:ext>
            </a:extLst>
          </p:cNvPr>
          <p:cNvSpPr/>
          <p:nvPr/>
        </p:nvSpPr>
        <p:spPr>
          <a:xfrm>
            <a:off x="766461" y="4306759"/>
            <a:ext cx="588112" cy="568719"/>
          </a:xfrm>
          <a:custGeom>
            <a:avLst/>
            <a:gdLst/>
            <a:ahLst/>
            <a:cxnLst/>
            <a:rect l="l" t="t" r="r" b="b"/>
            <a:pathLst>
              <a:path w="588112" h="568719">
                <a:moveTo>
                  <a:pt x="0" y="0"/>
                </a:moveTo>
                <a:lnTo>
                  <a:pt x="588111" y="0"/>
                </a:lnTo>
                <a:lnTo>
                  <a:pt x="588111" y="568719"/>
                </a:lnTo>
                <a:lnTo>
                  <a:pt x="0" y="568719"/>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NZ"/>
          </a:p>
        </p:txBody>
      </p:sp>
      <p:sp>
        <p:nvSpPr>
          <p:cNvPr id="21" name="Freeform 15">
            <a:extLst>
              <a:ext uri="{FF2B5EF4-FFF2-40B4-BE49-F238E27FC236}">
                <a16:creationId xmlns:a16="http://schemas.microsoft.com/office/drawing/2014/main" id="{C265B665-1B16-EC72-B2CB-37778BC1F00E}"/>
              </a:ext>
            </a:extLst>
          </p:cNvPr>
          <p:cNvSpPr/>
          <p:nvPr/>
        </p:nvSpPr>
        <p:spPr>
          <a:xfrm>
            <a:off x="822401" y="3173694"/>
            <a:ext cx="566928" cy="545592"/>
          </a:xfrm>
          <a:custGeom>
            <a:avLst/>
            <a:gdLst/>
            <a:ahLst/>
            <a:cxnLst/>
            <a:rect l="l" t="t" r="r" b="b"/>
            <a:pathLst>
              <a:path w="566928" h="545592">
                <a:moveTo>
                  <a:pt x="0" y="0"/>
                </a:moveTo>
                <a:lnTo>
                  <a:pt x="566928" y="0"/>
                </a:lnTo>
                <a:lnTo>
                  <a:pt x="566928" y="545592"/>
                </a:lnTo>
                <a:lnTo>
                  <a:pt x="0" y="545592"/>
                </a:lnTo>
                <a:lnTo>
                  <a:pt x="0" y="0"/>
                </a:lnTo>
                <a:close/>
              </a:path>
            </a:pathLst>
          </a:custGeom>
          <a:blipFill>
            <a:blip r:embed="rId24"/>
            <a:stretch>
              <a:fillRect/>
            </a:stretch>
          </a:blipFill>
        </p:spPr>
        <p:txBody>
          <a:bodyPr/>
          <a:lstStyle/>
          <a:p>
            <a:endParaRPr lang="en-NZ"/>
          </a:p>
        </p:txBody>
      </p:sp>
      <p:sp>
        <p:nvSpPr>
          <p:cNvPr id="22" name="Freeform 16">
            <a:extLst>
              <a:ext uri="{FF2B5EF4-FFF2-40B4-BE49-F238E27FC236}">
                <a16:creationId xmlns:a16="http://schemas.microsoft.com/office/drawing/2014/main" id="{DC02062D-F21D-D6FE-E23B-FA8A07DF608D}"/>
              </a:ext>
            </a:extLst>
          </p:cNvPr>
          <p:cNvSpPr/>
          <p:nvPr/>
        </p:nvSpPr>
        <p:spPr>
          <a:xfrm>
            <a:off x="804113" y="4344126"/>
            <a:ext cx="566928" cy="548640"/>
          </a:xfrm>
          <a:custGeom>
            <a:avLst/>
            <a:gdLst/>
            <a:ahLst/>
            <a:cxnLst/>
            <a:rect l="l" t="t" r="r" b="b"/>
            <a:pathLst>
              <a:path w="566928" h="548640">
                <a:moveTo>
                  <a:pt x="0" y="0"/>
                </a:moveTo>
                <a:lnTo>
                  <a:pt x="566928" y="0"/>
                </a:lnTo>
                <a:lnTo>
                  <a:pt x="566928" y="548640"/>
                </a:lnTo>
                <a:lnTo>
                  <a:pt x="0" y="548640"/>
                </a:lnTo>
                <a:lnTo>
                  <a:pt x="0" y="0"/>
                </a:lnTo>
                <a:close/>
              </a:path>
            </a:pathLst>
          </a:custGeom>
          <a:blipFill>
            <a:blip r:embed="rId25"/>
            <a:stretch>
              <a:fillRect/>
            </a:stretch>
          </a:blipFill>
        </p:spPr>
        <p:txBody>
          <a:bodyPr/>
          <a:lstStyle/>
          <a:p>
            <a:endParaRPr lang="en-NZ"/>
          </a:p>
        </p:txBody>
      </p:sp>
      <p:grpSp>
        <p:nvGrpSpPr>
          <p:cNvPr id="24" name="Group 19">
            <a:extLst>
              <a:ext uri="{FF2B5EF4-FFF2-40B4-BE49-F238E27FC236}">
                <a16:creationId xmlns:a16="http://schemas.microsoft.com/office/drawing/2014/main" id="{D5CE51C5-6E0C-30E3-B9DD-8234BDDC72F1}"/>
              </a:ext>
            </a:extLst>
          </p:cNvPr>
          <p:cNvGrpSpPr>
            <a:grpSpLocks noChangeAspect="1"/>
          </p:cNvGrpSpPr>
          <p:nvPr/>
        </p:nvGrpSpPr>
        <p:grpSpPr>
          <a:xfrm>
            <a:off x="828497" y="2036790"/>
            <a:ext cx="569976" cy="551688"/>
            <a:chOff x="0" y="0"/>
            <a:chExt cx="759968" cy="735584"/>
          </a:xfrm>
        </p:grpSpPr>
        <p:sp>
          <p:nvSpPr>
            <p:cNvPr id="25" name="Freeform 20">
              <a:extLst>
                <a:ext uri="{FF2B5EF4-FFF2-40B4-BE49-F238E27FC236}">
                  <a16:creationId xmlns:a16="http://schemas.microsoft.com/office/drawing/2014/main" id="{001428E4-42C2-87B1-D44F-CFE2F53041BE}"/>
                </a:ext>
              </a:extLst>
            </p:cNvPr>
            <p:cNvSpPr/>
            <p:nvPr/>
          </p:nvSpPr>
          <p:spPr>
            <a:xfrm>
              <a:off x="0" y="0"/>
              <a:ext cx="759968" cy="735584"/>
            </a:xfrm>
            <a:custGeom>
              <a:avLst/>
              <a:gdLst/>
              <a:ahLst/>
              <a:cxnLst/>
              <a:rect l="l" t="t" r="r" b="b"/>
              <a:pathLst>
                <a:path w="759968" h="735584">
                  <a:moveTo>
                    <a:pt x="344551" y="38989"/>
                  </a:moveTo>
                  <a:cubicBezTo>
                    <a:pt x="513207" y="38989"/>
                    <a:pt x="649859" y="169926"/>
                    <a:pt x="649859" y="331343"/>
                  </a:cubicBezTo>
                  <a:cubicBezTo>
                    <a:pt x="649859" y="492760"/>
                    <a:pt x="513080" y="623697"/>
                    <a:pt x="344551" y="623697"/>
                  </a:cubicBezTo>
                  <a:cubicBezTo>
                    <a:pt x="176022" y="623697"/>
                    <a:pt x="39243" y="492887"/>
                    <a:pt x="39243" y="331343"/>
                  </a:cubicBezTo>
                  <a:cubicBezTo>
                    <a:pt x="39243" y="169799"/>
                    <a:pt x="175895" y="38989"/>
                    <a:pt x="344551" y="38989"/>
                  </a:cubicBezTo>
                  <a:close/>
                  <a:moveTo>
                    <a:pt x="0" y="0"/>
                  </a:moveTo>
                  <a:lnTo>
                    <a:pt x="0" y="735584"/>
                  </a:lnTo>
                  <a:lnTo>
                    <a:pt x="759968" y="735584"/>
                  </a:lnTo>
                  <a:lnTo>
                    <a:pt x="759968" y="0"/>
                  </a:lnTo>
                  <a:close/>
                </a:path>
              </a:pathLst>
            </a:custGeom>
            <a:blipFill>
              <a:blip r:embed="rId26"/>
              <a:stretch>
                <a:fillRect/>
              </a:stretch>
            </a:blipFill>
          </p:spPr>
          <p:txBody>
            <a:bodyPr/>
            <a:lstStyle/>
            <a:p>
              <a:endParaRPr lang="en-NZ"/>
            </a:p>
          </p:txBody>
        </p:sp>
      </p:grpSp>
      <p:sp>
        <p:nvSpPr>
          <p:cNvPr id="75" name="Freeform 21">
            <a:extLst>
              <a:ext uri="{FF2B5EF4-FFF2-40B4-BE49-F238E27FC236}">
                <a16:creationId xmlns:a16="http://schemas.microsoft.com/office/drawing/2014/main" id="{A4CF662B-F671-8812-B1A9-E6FBA450D490}"/>
              </a:ext>
            </a:extLst>
          </p:cNvPr>
          <p:cNvSpPr/>
          <p:nvPr/>
        </p:nvSpPr>
        <p:spPr>
          <a:xfrm>
            <a:off x="791254" y="1999366"/>
            <a:ext cx="591283" cy="571900"/>
          </a:xfrm>
          <a:custGeom>
            <a:avLst/>
            <a:gdLst/>
            <a:ahLst/>
            <a:cxnLst/>
            <a:rect l="l" t="t" r="r" b="b"/>
            <a:pathLst>
              <a:path w="591283" h="571900">
                <a:moveTo>
                  <a:pt x="0" y="0"/>
                </a:moveTo>
                <a:lnTo>
                  <a:pt x="591284" y="0"/>
                </a:lnTo>
                <a:lnTo>
                  <a:pt x="591284" y="571900"/>
                </a:lnTo>
                <a:lnTo>
                  <a:pt x="0" y="571900"/>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p>
            <a:endParaRPr lang="en-NZ"/>
          </a:p>
        </p:txBody>
      </p:sp>
      <p:sp>
        <p:nvSpPr>
          <p:cNvPr id="79" name="TextBox 23">
            <a:extLst>
              <a:ext uri="{FF2B5EF4-FFF2-40B4-BE49-F238E27FC236}">
                <a16:creationId xmlns:a16="http://schemas.microsoft.com/office/drawing/2014/main" id="{ED9BC9ED-3979-C66B-49FA-28577813A711}"/>
              </a:ext>
            </a:extLst>
          </p:cNvPr>
          <p:cNvSpPr txBox="1"/>
          <p:nvPr/>
        </p:nvSpPr>
        <p:spPr>
          <a:xfrm>
            <a:off x="1491199" y="1412571"/>
            <a:ext cx="9982909" cy="5127558"/>
          </a:xfrm>
          <a:prstGeom prst="rect">
            <a:avLst/>
          </a:prstGeom>
        </p:spPr>
        <p:txBody>
          <a:bodyPr wrap="square" lIns="0" tIns="0" rIns="0" bIns="0" rtlCol="0" anchor="t">
            <a:spAutoFit/>
          </a:bodyPr>
          <a:lstStyle/>
          <a:p>
            <a:pPr algn="ctr">
              <a:lnSpc>
                <a:spcPts val="4502"/>
              </a:lnSpc>
            </a:pPr>
            <a:r>
              <a:rPr lang="en-US" sz="2400" spc="38" dirty="0">
                <a:latin typeface="IBM Plex Sans Condensed"/>
                <a:ea typeface="IBM Plex Sans Condensed"/>
                <a:cs typeface="IBM Plex Sans Condensed"/>
                <a:sym typeface="IBM Plex Sans Condensed"/>
              </a:rPr>
              <a:t>"Accelerate your API strategy with Azure API Management, the comprehensive lifecycle solution trusted by thousands of enterprises worldwide. From abstraction and security to observability and discoverability, the APIM platform empowers you to manage APIs effortlessly across clouds and on-premises environments. Built for reliability, security, scalability, and performance, it's designed to support both DevOps and developers alike, seamlessly integrating with Azure services. Benefit from global availability, robust support, and competitive, accessible pricing—Azure API Management simplifies API management so you can focus on innovation."</a:t>
            </a:r>
          </a:p>
        </p:txBody>
      </p:sp>
      <p:sp>
        <p:nvSpPr>
          <p:cNvPr id="145" name="Freeform 17">
            <a:extLst>
              <a:ext uri="{FF2B5EF4-FFF2-40B4-BE49-F238E27FC236}">
                <a16:creationId xmlns:a16="http://schemas.microsoft.com/office/drawing/2014/main" id="{CAC360AA-067C-A435-72AF-328F9D3C2BE4}"/>
              </a:ext>
            </a:extLst>
          </p:cNvPr>
          <p:cNvSpPr/>
          <p:nvPr/>
        </p:nvSpPr>
        <p:spPr>
          <a:xfrm>
            <a:off x="859682" y="1440802"/>
            <a:ext cx="566928" cy="545592"/>
          </a:xfrm>
          <a:custGeom>
            <a:avLst/>
            <a:gdLst/>
            <a:ahLst/>
            <a:cxnLst/>
            <a:rect l="l" t="t" r="r" b="b"/>
            <a:pathLst>
              <a:path w="566928" h="545592">
                <a:moveTo>
                  <a:pt x="0" y="0"/>
                </a:moveTo>
                <a:lnTo>
                  <a:pt x="566928" y="0"/>
                </a:lnTo>
                <a:lnTo>
                  <a:pt x="566928" y="545592"/>
                </a:lnTo>
                <a:lnTo>
                  <a:pt x="0" y="545592"/>
                </a:lnTo>
                <a:lnTo>
                  <a:pt x="0" y="0"/>
                </a:lnTo>
                <a:close/>
              </a:path>
            </a:pathLst>
          </a:custGeom>
          <a:blipFill>
            <a:blip r:embed="rId29"/>
            <a:stretch>
              <a:fillRect/>
            </a:stretch>
          </a:blipFill>
        </p:spPr>
        <p:txBody>
          <a:bodyPr/>
          <a:lstStyle/>
          <a:p>
            <a:endParaRPr lang="en-NZ"/>
          </a:p>
        </p:txBody>
      </p:sp>
      <p:sp>
        <p:nvSpPr>
          <p:cNvPr id="146" name="Freeform 18">
            <a:extLst>
              <a:ext uri="{FF2B5EF4-FFF2-40B4-BE49-F238E27FC236}">
                <a16:creationId xmlns:a16="http://schemas.microsoft.com/office/drawing/2014/main" id="{6EC10A5B-7A4A-13BB-3AD5-2C6A61A0AF2C}"/>
              </a:ext>
            </a:extLst>
          </p:cNvPr>
          <p:cNvSpPr/>
          <p:nvPr/>
        </p:nvSpPr>
        <p:spPr>
          <a:xfrm>
            <a:off x="813257" y="1400273"/>
            <a:ext cx="588112" cy="568719"/>
          </a:xfrm>
          <a:custGeom>
            <a:avLst/>
            <a:gdLst/>
            <a:ahLst/>
            <a:cxnLst/>
            <a:rect l="l" t="t" r="r" b="b"/>
            <a:pathLst>
              <a:path w="588112" h="568719">
                <a:moveTo>
                  <a:pt x="0" y="0"/>
                </a:moveTo>
                <a:lnTo>
                  <a:pt x="588112" y="0"/>
                </a:lnTo>
                <a:lnTo>
                  <a:pt x="588112" y="568719"/>
                </a:lnTo>
                <a:lnTo>
                  <a:pt x="0" y="56871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p>
            <a:endParaRPr lang="en-NZ"/>
          </a:p>
        </p:txBody>
      </p:sp>
    </p:spTree>
    <p:extLst>
      <p:ext uri="{BB962C8B-B14F-4D97-AF65-F5344CB8AC3E}">
        <p14:creationId xmlns:p14="http://schemas.microsoft.com/office/powerpoint/2010/main" val="3454610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7490765" y="84995"/>
            <a:ext cx="174101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Monitor and analyze features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 name="Freeform 2">
            <a:extLst>
              <a:ext uri="{FF2B5EF4-FFF2-40B4-BE49-F238E27FC236}">
                <a16:creationId xmlns:a16="http://schemas.microsoft.com/office/drawing/2014/main" id="{86C3FFB7-9FFA-7F70-CEE4-DE15E150E335}"/>
              </a:ext>
            </a:extLst>
          </p:cNvPr>
          <p:cNvSpPr/>
          <p:nvPr/>
        </p:nvSpPr>
        <p:spPr>
          <a:xfrm>
            <a:off x="4732115" y="871847"/>
            <a:ext cx="7459885" cy="5823499"/>
          </a:xfrm>
          <a:custGeom>
            <a:avLst/>
            <a:gdLst/>
            <a:ahLst/>
            <a:cxnLst/>
            <a:rect l="l" t="t" r="r" b="b"/>
            <a:pathLst>
              <a:path w="6858000" h="5469255">
                <a:moveTo>
                  <a:pt x="0" y="0"/>
                </a:moveTo>
                <a:lnTo>
                  <a:pt x="6858000" y="0"/>
                </a:lnTo>
                <a:lnTo>
                  <a:pt x="6858000" y="5469256"/>
                </a:lnTo>
                <a:lnTo>
                  <a:pt x="0" y="5469256"/>
                </a:lnTo>
                <a:lnTo>
                  <a:pt x="0" y="0"/>
                </a:lnTo>
                <a:close/>
              </a:path>
            </a:pathLst>
          </a:custGeom>
          <a:blipFill>
            <a:blip r:embed="rId4"/>
            <a:stretch>
              <a:fillRect/>
            </a:stretch>
          </a:blipFill>
        </p:spPr>
        <p:txBody>
          <a:bodyPr/>
          <a:lstStyle/>
          <a:p>
            <a:endParaRPr lang="en-NZ"/>
          </a:p>
        </p:txBody>
      </p:sp>
      <p:sp>
        <p:nvSpPr>
          <p:cNvPr id="5" name="TextBox 3">
            <a:extLst>
              <a:ext uri="{FF2B5EF4-FFF2-40B4-BE49-F238E27FC236}">
                <a16:creationId xmlns:a16="http://schemas.microsoft.com/office/drawing/2014/main" id="{F5F56C01-B275-AC7A-4AAB-57D0099438A2}"/>
              </a:ext>
            </a:extLst>
          </p:cNvPr>
          <p:cNvSpPr txBox="1"/>
          <p:nvPr/>
        </p:nvSpPr>
        <p:spPr>
          <a:xfrm>
            <a:off x="584197" y="2553786"/>
            <a:ext cx="4082701" cy="2955046"/>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Application Insights</a:t>
            </a:r>
          </a:p>
          <a:p>
            <a:pPr algn="l">
              <a:lnSpc>
                <a:spcPts val="3205"/>
              </a:lnSpc>
            </a:pPr>
            <a:r>
              <a:rPr lang="en-US" sz="2199" spc="-30">
                <a:latin typeface="IBM Plex Sans"/>
                <a:ea typeface="IBM Plex Sans"/>
                <a:cs typeface="IBM Plex Sans"/>
                <a:sym typeface="IBM Plex Sans"/>
              </a:rPr>
              <a:t>Request scoped traces Opt-in Adjustable sampling 90-day retention (5GB) Distributed tracing</a:t>
            </a:r>
          </a:p>
        </p:txBody>
      </p:sp>
    </p:spTree>
    <p:extLst>
      <p:ext uri="{BB962C8B-B14F-4D97-AF65-F5344CB8AC3E}">
        <p14:creationId xmlns:p14="http://schemas.microsoft.com/office/powerpoint/2010/main" val="3105374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7490765" y="84995"/>
            <a:ext cx="174101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Monitor and analyze features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7" name="TextBox 3">
            <a:extLst>
              <a:ext uri="{FF2B5EF4-FFF2-40B4-BE49-F238E27FC236}">
                <a16:creationId xmlns:a16="http://schemas.microsoft.com/office/drawing/2014/main" id="{80E89E32-192B-9009-41C0-4C3A510C43B0}"/>
              </a:ext>
            </a:extLst>
          </p:cNvPr>
          <p:cNvSpPr txBox="1"/>
          <p:nvPr/>
        </p:nvSpPr>
        <p:spPr>
          <a:xfrm>
            <a:off x="584197" y="2553786"/>
            <a:ext cx="3737705" cy="1795363"/>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Built-in reports</a:t>
            </a:r>
          </a:p>
          <a:p>
            <a:pPr algn="l">
              <a:lnSpc>
                <a:spcPts val="3200"/>
              </a:lnSpc>
            </a:pPr>
            <a:r>
              <a:rPr lang="en-US" sz="2199" spc="-30">
                <a:latin typeface="IBM Plex Sans"/>
                <a:ea typeface="IBM Plex Sans"/>
                <a:cs typeface="IBM Plex Sans"/>
                <a:sym typeface="IBM Plex Sans"/>
              </a:rPr>
              <a:t>Out-of-the-box Always-on Rich report types</a:t>
            </a:r>
          </a:p>
          <a:p>
            <a:pPr algn="l">
              <a:lnSpc>
                <a:spcPts val="2639"/>
              </a:lnSpc>
            </a:pPr>
            <a:r>
              <a:rPr lang="en-US" sz="2199" spc="-28">
                <a:latin typeface="IBM Plex Sans"/>
                <a:ea typeface="IBM Plex Sans"/>
                <a:cs typeface="IBM Plex Sans"/>
                <a:sym typeface="IBM Plex Sans"/>
              </a:rPr>
              <a:t>Access via Azure portal or API</a:t>
            </a:r>
          </a:p>
        </p:txBody>
      </p:sp>
      <p:sp>
        <p:nvSpPr>
          <p:cNvPr id="9" name="Freeform 2">
            <a:extLst>
              <a:ext uri="{FF2B5EF4-FFF2-40B4-BE49-F238E27FC236}">
                <a16:creationId xmlns:a16="http://schemas.microsoft.com/office/drawing/2014/main" id="{38B2B965-B1CC-14BF-DF5D-772EE21718AB}"/>
              </a:ext>
            </a:extLst>
          </p:cNvPr>
          <p:cNvSpPr/>
          <p:nvPr/>
        </p:nvSpPr>
        <p:spPr>
          <a:xfrm>
            <a:off x="5040173" y="864390"/>
            <a:ext cx="7722412" cy="5823499"/>
          </a:xfrm>
          <a:custGeom>
            <a:avLst/>
            <a:gdLst/>
            <a:ahLst/>
            <a:cxnLst/>
            <a:rect l="l" t="t" r="r" b="b"/>
            <a:pathLst>
              <a:path w="7445378" h="5605177">
                <a:moveTo>
                  <a:pt x="0" y="0"/>
                </a:moveTo>
                <a:lnTo>
                  <a:pt x="7445378" y="0"/>
                </a:lnTo>
                <a:lnTo>
                  <a:pt x="7445378" y="5605177"/>
                </a:lnTo>
                <a:lnTo>
                  <a:pt x="0" y="5605177"/>
                </a:lnTo>
                <a:lnTo>
                  <a:pt x="0" y="0"/>
                </a:lnTo>
                <a:close/>
              </a:path>
            </a:pathLst>
          </a:custGeom>
          <a:blipFill>
            <a:blip r:embed="rId4"/>
            <a:stretch>
              <a:fillRect r="-60671"/>
            </a:stretch>
          </a:blipFill>
        </p:spPr>
        <p:txBody>
          <a:bodyPr/>
          <a:lstStyle/>
          <a:p>
            <a:endParaRPr lang="en-NZ"/>
          </a:p>
        </p:txBody>
      </p:sp>
    </p:spTree>
    <p:extLst>
      <p:ext uri="{BB962C8B-B14F-4D97-AF65-F5344CB8AC3E}">
        <p14:creationId xmlns:p14="http://schemas.microsoft.com/office/powerpoint/2010/main" val="1377186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3218504" y="91501"/>
            <a:ext cx="1609268"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Custom analytics &amp; reporting</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pSp>
        <p:nvGrpSpPr>
          <p:cNvPr id="2" name="Group 2">
            <a:extLst>
              <a:ext uri="{FF2B5EF4-FFF2-40B4-BE49-F238E27FC236}">
                <a16:creationId xmlns:a16="http://schemas.microsoft.com/office/drawing/2014/main" id="{B58E5715-061D-8578-57AE-7BD931A3BB2B}"/>
              </a:ext>
            </a:extLst>
          </p:cNvPr>
          <p:cNvGrpSpPr>
            <a:grpSpLocks noChangeAspect="1"/>
          </p:cNvGrpSpPr>
          <p:nvPr/>
        </p:nvGrpSpPr>
        <p:grpSpPr>
          <a:xfrm>
            <a:off x="4875396" y="4288459"/>
            <a:ext cx="2749296" cy="2310384"/>
            <a:chOff x="0" y="0"/>
            <a:chExt cx="3665728" cy="3080512"/>
          </a:xfrm>
        </p:grpSpPr>
        <p:sp>
          <p:nvSpPr>
            <p:cNvPr id="5" name="Freeform 3">
              <a:extLst>
                <a:ext uri="{FF2B5EF4-FFF2-40B4-BE49-F238E27FC236}">
                  <a16:creationId xmlns:a16="http://schemas.microsoft.com/office/drawing/2014/main" id="{B9A8329C-80CC-49D6-084B-E6BA2BA0E349}"/>
                </a:ext>
              </a:extLst>
            </p:cNvPr>
            <p:cNvSpPr/>
            <p:nvPr/>
          </p:nvSpPr>
          <p:spPr>
            <a:xfrm>
              <a:off x="0" y="0"/>
              <a:ext cx="3665728" cy="3080512"/>
            </a:xfrm>
            <a:custGeom>
              <a:avLst/>
              <a:gdLst/>
              <a:ahLst/>
              <a:cxnLst/>
              <a:rect l="l" t="t" r="r" b="b"/>
              <a:pathLst>
                <a:path w="3665728" h="3080512">
                  <a:moveTo>
                    <a:pt x="3554476" y="40005"/>
                  </a:moveTo>
                  <a:lnTo>
                    <a:pt x="3554476" y="2968498"/>
                  </a:lnTo>
                  <a:lnTo>
                    <a:pt x="39116" y="2968498"/>
                  </a:lnTo>
                  <a:lnTo>
                    <a:pt x="39116" y="40005"/>
                  </a:lnTo>
                  <a:close/>
                  <a:moveTo>
                    <a:pt x="0" y="0"/>
                  </a:moveTo>
                  <a:lnTo>
                    <a:pt x="0" y="3080512"/>
                  </a:lnTo>
                  <a:lnTo>
                    <a:pt x="3665728" y="3080512"/>
                  </a:lnTo>
                  <a:lnTo>
                    <a:pt x="3665728" y="0"/>
                  </a:lnTo>
                  <a:close/>
                </a:path>
              </a:pathLst>
            </a:custGeom>
            <a:blipFill>
              <a:blip r:embed="rId4"/>
              <a:stretch>
                <a:fillRect/>
              </a:stretch>
            </a:blipFill>
          </p:spPr>
          <p:txBody>
            <a:bodyPr/>
            <a:lstStyle/>
            <a:p>
              <a:endParaRPr lang="en-NZ"/>
            </a:p>
          </p:txBody>
        </p:sp>
      </p:grpSp>
      <p:grpSp>
        <p:nvGrpSpPr>
          <p:cNvPr id="10" name="Group 4">
            <a:extLst>
              <a:ext uri="{FF2B5EF4-FFF2-40B4-BE49-F238E27FC236}">
                <a16:creationId xmlns:a16="http://schemas.microsoft.com/office/drawing/2014/main" id="{E1C01C5F-62E9-53B7-F5AC-2E2AECA8146E}"/>
              </a:ext>
            </a:extLst>
          </p:cNvPr>
          <p:cNvGrpSpPr>
            <a:grpSpLocks noChangeAspect="1"/>
          </p:cNvGrpSpPr>
          <p:nvPr/>
        </p:nvGrpSpPr>
        <p:grpSpPr>
          <a:xfrm>
            <a:off x="4836448" y="3098415"/>
            <a:ext cx="2893047" cy="3484693"/>
            <a:chOff x="0" y="0"/>
            <a:chExt cx="2893047" cy="3484690"/>
          </a:xfrm>
        </p:grpSpPr>
        <p:sp>
          <p:nvSpPr>
            <p:cNvPr id="11" name="Freeform 5">
              <a:extLst>
                <a:ext uri="{FF2B5EF4-FFF2-40B4-BE49-F238E27FC236}">
                  <a16:creationId xmlns:a16="http://schemas.microsoft.com/office/drawing/2014/main" id="{3CF9CD33-742D-4547-5CF3-8F4A7F59DD97}"/>
                </a:ext>
              </a:extLst>
            </p:cNvPr>
            <p:cNvSpPr/>
            <p:nvPr/>
          </p:nvSpPr>
          <p:spPr>
            <a:xfrm>
              <a:off x="68326" y="1220089"/>
              <a:ext cx="2636520" cy="2196338"/>
            </a:xfrm>
            <a:custGeom>
              <a:avLst/>
              <a:gdLst/>
              <a:ahLst/>
              <a:cxnLst/>
              <a:rect l="l" t="t" r="r" b="b"/>
              <a:pathLst>
                <a:path w="2636520" h="2196338">
                  <a:moveTo>
                    <a:pt x="0" y="2196338"/>
                  </a:moveTo>
                  <a:lnTo>
                    <a:pt x="0" y="0"/>
                  </a:lnTo>
                  <a:lnTo>
                    <a:pt x="2636520" y="0"/>
                  </a:lnTo>
                  <a:lnTo>
                    <a:pt x="2636520" y="2196338"/>
                  </a:lnTo>
                  <a:close/>
                </a:path>
              </a:pathLst>
            </a:custGeom>
            <a:solidFill>
              <a:srgbClr val="FFFFFF"/>
            </a:solidFill>
          </p:spPr>
          <p:txBody>
            <a:bodyPr/>
            <a:lstStyle/>
            <a:p>
              <a:endParaRPr lang="en-NZ"/>
            </a:p>
          </p:txBody>
        </p:sp>
        <p:sp>
          <p:nvSpPr>
            <p:cNvPr id="12" name="Freeform 6">
              <a:extLst>
                <a:ext uri="{FF2B5EF4-FFF2-40B4-BE49-F238E27FC236}">
                  <a16:creationId xmlns:a16="http://schemas.microsoft.com/office/drawing/2014/main" id="{3675E1A0-393A-26F2-BE9A-91EFC82CCB85}"/>
                </a:ext>
              </a:extLst>
            </p:cNvPr>
            <p:cNvSpPr/>
            <p:nvPr/>
          </p:nvSpPr>
          <p:spPr>
            <a:xfrm>
              <a:off x="63500" y="1215263"/>
              <a:ext cx="2646172" cy="2205990"/>
            </a:xfrm>
            <a:custGeom>
              <a:avLst/>
              <a:gdLst/>
              <a:ahLst/>
              <a:cxnLst/>
              <a:rect l="l" t="t" r="r" b="b"/>
              <a:pathLst>
                <a:path w="2646172" h="2205990">
                  <a:moveTo>
                    <a:pt x="0" y="2201164"/>
                  </a:moveTo>
                  <a:lnTo>
                    <a:pt x="0" y="4826"/>
                  </a:lnTo>
                  <a:cubicBezTo>
                    <a:pt x="0" y="2159"/>
                    <a:pt x="2159" y="0"/>
                    <a:pt x="4826" y="0"/>
                  </a:cubicBezTo>
                  <a:lnTo>
                    <a:pt x="2641346" y="0"/>
                  </a:lnTo>
                  <a:cubicBezTo>
                    <a:pt x="2644013" y="0"/>
                    <a:pt x="2646172" y="2159"/>
                    <a:pt x="2646172" y="4826"/>
                  </a:cubicBezTo>
                  <a:lnTo>
                    <a:pt x="2646172" y="2201164"/>
                  </a:lnTo>
                  <a:cubicBezTo>
                    <a:pt x="2646172" y="2203831"/>
                    <a:pt x="2644013" y="2205990"/>
                    <a:pt x="2641346" y="2205990"/>
                  </a:cubicBezTo>
                  <a:lnTo>
                    <a:pt x="4826" y="2205990"/>
                  </a:lnTo>
                  <a:cubicBezTo>
                    <a:pt x="2159" y="2205990"/>
                    <a:pt x="0" y="2203831"/>
                    <a:pt x="0" y="2201164"/>
                  </a:cubicBezTo>
                  <a:moveTo>
                    <a:pt x="9525" y="2201164"/>
                  </a:moveTo>
                  <a:lnTo>
                    <a:pt x="4826" y="2201164"/>
                  </a:lnTo>
                  <a:lnTo>
                    <a:pt x="4826" y="2196338"/>
                  </a:lnTo>
                  <a:lnTo>
                    <a:pt x="2641346" y="2196338"/>
                  </a:lnTo>
                  <a:lnTo>
                    <a:pt x="2641346" y="2201164"/>
                  </a:lnTo>
                  <a:lnTo>
                    <a:pt x="2636520" y="2201164"/>
                  </a:lnTo>
                  <a:lnTo>
                    <a:pt x="2636520" y="4826"/>
                  </a:lnTo>
                  <a:lnTo>
                    <a:pt x="2641346" y="4826"/>
                  </a:lnTo>
                  <a:lnTo>
                    <a:pt x="2641346" y="9652"/>
                  </a:lnTo>
                  <a:lnTo>
                    <a:pt x="4826" y="9652"/>
                  </a:lnTo>
                  <a:lnTo>
                    <a:pt x="4826" y="4826"/>
                  </a:lnTo>
                  <a:lnTo>
                    <a:pt x="9652" y="4826"/>
                  </a:lnTo>
                  <a:lnTo>
                    <a:pt x="9652" y="2201164"/>
                  </a:lnTo>
                  <a:close/>
                </a:path>
              </a:pathLst>
            </a:custGeom>
            <a:solidFill>
              <a:srgbClr val="0070C0"/>
            </a:solidFill>
          </p:spPr>
          <p:txBody>
            <a:bodyPr/>
            <a:lstStyle/>
            <a:p>
              <a:endParaRPr lang="en-NZ"/>
            </a:p>
          </p:txBody>
        </p:sp>
        <p:sp>
          <p:nvSpPr>
            <p:cNvPr id="13" name="Freeform 7">
              <a:extLst>
                <a:ext uri="{FF2B5EF4-FFF2-40B4-BE49-F238E27FC236}">
                  <a16:creationId xmlns:a16="http://schemas.microsoft.com/office/drawing/2014/main" id="{26716DEF-2799-683F-AAB6-28B372DEC433}"/>
                </a:ext>
              </a:extLst>
            </p:cNvPr>
            <p:cNvSpPr/>
            <p:nvPr/>
          </p:nvSpPr>
          <p:spPr>
            <a:xfrm>
              <a:off x="560959" y="1400302"/>
              <a:ext cx="1655572" cy="1655699"/>
            </a:xfrm>
            <a:custGeom>
              <a:avLst/>
              <a:gdLst/>
              <a:ahLst/>
              <a:cxnLst/>
              <a:rect l="l" t="t" r="r" b="b"/>
              <a:pathLst>
                <a:path w="1655572" h="1655699">
                  <a:moveTo>
                    <a:pt x="4826" y="127"/>
                  </a:moveTo>
                  <a:lnTo>
                    <a:pt x="1650746" y="127"/>
                  </a:lnTo>
                  <a:cubicBezTo>
                    <a:pt x="1653413" y="127"/>
                    <a:pt x="1655572" y="2286"/>
                    <a:pt x="1655572" y="4953"/>
                  </a:cubicBezTo>
                  <a:lnTo>
                    <a:pt x="1655572" y="1650873"/>
                  </a:lnTo>
                  <a:cubicBezTo>
                    <a:pt x="1655572" y="1653540"/>
                    <a:pt x="1653413" y="1655699"/>
                    <a:pt x="1650746" y="1655699"/>
                  </a:cubicBezTo>
                  <a:lnTo>
                    <a:pt x="4826" y="1655699"/>
                  </a:lnTo>
                  <a:cubicBezTo>
                    <a:pt x="2159" y="1655699"/>
                    <a:pt x="0" y="1653540"/>
                    <a:pt x="0" y="1650873"/>
                  </a:cubicBezTo>
                  <a:lnTo>
                    <a:pt x="0" y="4826"/>
                  </a:lnTo>
                  <a:cubicBezTo>
                    <a:pt x="0" y="2159"/>
                    <a:pt x="2159" y="0"/>
                    <a:pt x="4826" y="0"/>
                  </a:cubicBezTo>
                  <a:moveTo>
                    <a:pt x="4826" y="9525"/>
                  </a:moveTo>
                  <a:lnTo>
                    <a:pt x="4826" y="4699"/>
                  </a:lnTo>
                  <a:lnTo>
                    <a:pt x="9652" y="4699"/>
                  </a:lnTo>
                  <a:lnTo>
                    <a:pt x="9652" y="1650619"/>
                  </a:lnTo>
                  <a:lnTo>
                    <a:pt x="4826" y="1650619"/>
                  </a:lnTo>
                  <a:lnTo>
                    <a:pt x="4826" y="1645793"/>
                  </a:lnTo>
                  <a:lnTo>
                    <a:pt x="1650746" y="1645793"/>
                  </a:lnTo>
                  <a:lnTo>
                    <a:pt x="1650746" y="1650619"/>
                  </a:lnTo>
                  <a:lnTo>
                    <a:pt x="1645920" y="1650619"/>
                  </a:lnTo>
                  <a:lnTo>
                    <a:pt x="1645920" y="4826"/>
                  </a:lnTo>
                  <a:lnTo>
                    <a:pt x="1650746" y="4826"/>
                  </a:lnTo>
                  <a:lnTo>
                    <a:pt x="1650746" y="9652"/>
                  </a:lnTo>
                  <a:lnTo>
                    <a:pt x="4826" y="9652"/>
                  </a:lnTo>
                  <a:close/>
                </a:path>
              </a:pathLst>
            </a:custGeom>
            <a:solidFill>
              <a:srgbClr val="0070C0"/>
            </a:solidFill>
          </p:spPr>
          <p:txBody>
            <a:bodyPr/>
            <a:lstStyle/>
            <a:p>
              <a:endParaRPr lang="en-NZ"/>
            </a:p>
          </p:txBody>
        </p:sp>
        <p:sp>
          <p:nvSpPr>
            <p:cNvPr id="14" name="Freeform 8">
              <a:extLst>
                <a:ext uri="{FF2B5EF4-FFF2-40B4-BE49-F238E27FC236}">
                  <a16:creationId xmlns:a16="http://schemas.microsoft.com/office/drawing/2014/main" id="{EE3086FF-E447-E0F9-EB24-E5F6A10D3448}"/>
                </a:ext>
              </a:extLst>
            </p:cNvPr>
            <p:cNvSpPr/>
            <p:nvPr/>
          </p:nvSpPr>
          <p:spPr>
            <a:xfrm>
              <a:off x="1237107" y="1974469"/>
              <a:ext cx="274828" cy="381762"/>
            </a:xfrm>
            <a:custGeom>
              <a:avLst/>
              <a:gdLst/>
              <a:ahLst/>
              <a:cxnLst/>
              <a:rect l="l" t="t" r="r" b="b"/>
              <a:pathLst>
                <a:path w="274828" h="381762">
                  <a:moveTo>
                    <a:pt x="266954" y="381635"/>
                  </a:moveTo>
                  <a:lnTo>
                    <a:pt x="0" y="381635"/>
                  </a:lnTo>
                  <a:lnTo>
                    <a:pt x="0" y="0"/>
                  </a:lnTo>
                  <a:lnTo>
                    <a:pt x="274828" y="0"/>
                  </a:lnTo>
                  <a:lnTo>
                    <a:pt x="274828" y="17399"/>
                  </a:lnTo>
                  <a:lnTo>
                    <a:pt x="266954" y="17399"/>
                  </a:lnTo>
                  <a:lnTo>
                    <a:pt x="274828" y="17399"/>
                  </a:lnTo>
                  <a:lnTo>
                    <a:pt x="274828" y="373761"/>
                  </a:lnTo>
                  <a:lnTo>
                    <a:pt x="266954" y="373761"/>
                  </a:lnTo>
                  <a:lnTo>
                    <a:pt x="266954" y="365887"/>
                  </a:lnTo>
                  <a:lnTo>
                    <a:pt x="266954" y="381762"/>
                  </a:lnTo>
                  <a:lnTo>
                    <a:pt x="259080" y="381762"/>
                  </a:lnTo>
                  <a:lnTo>
                    <a:pt x="259080" y="8001"/>
                  </a:lnTo>
                  <a:lnTo>
                    <a:pt x="266954" y="8001"/>
                  </a:lnTo>
                  <a:lnTo>
                    <a:pt x="266954" y="15875"/>
                  </a:lnTo>
                  <a:lnTo>
                    <a:pt x="8001" y="15875"/>
                  </a:lnTo>
                  <a:lnTo>
                    <a:pt x="8001" y="8001"/>
                  </a:lnTo>
                  <a:lnTo>
                    <a:pt x="15875" y="8001"/>
                  </a:lnTo>
                  <a:lnTo>
                    <a:pt x="15875" y="373761"/>
                  </a:lnTo>
                  <a:lnTo>
                    <a:pt x="8001" y="373761"/>
                  </a:lnTo>
                  <a:lnTo>
                    <a:pt x="8001" y="365887"/>
                  </a:lnTo>
                  <a:lnTo>
                    <a:pt x="266954" y="365887"/>
                  </a:lnTo>
                  <a:close/>
                  <a:moveTo>
                    <a:pt x="270891" y="14859"/>
                  </a:moveTo>
                  <a:lnTo>
                    <a:pt x="135890" y="93345"/>
                  </a:lnTo>
                  <a:lnTo>
                    <a:pt x="131953" y="86487"/>
                  </a:lnTo>
                  <a:lnTo>
                    <a:pt x="139827" y="86487"/>
                  </a:lnTo>
                  <a:lnTo>
                    <a:pt x="139827" y="295275"/>
                  </a:lnTo>
                  <a:lnTo>
                    <a:pt x="131953" y="295275"/>
                  </a:lnTo>
                  <a:lnTo>
                    <a:pt x="135890" y="288417"/>
                  </a:lnTo>
                  <a:lnTo>
                    <a:pt x="270891" y="366903"/>
                  </a:lnTo>
                  <a:lnTo>
                    <a:pt x="262890" y="380619"/>
                  </a:lnTo>
                  <a:lnTo>
                    <a:pt x="123952" y="299847"/>
                  </a:lnTo>
                  <a:lnTo>
                    <a:pt x="123952" y="81915"/>
                  </a:lnTo>
                  <a:lnTo>
                    <a:pt x="262890" y="1143"/>
                  </a:lnTo>
                  <a:close/>
                  <a:moveTo>
                    <a:pt x="150749" y="188468"/>
                  </a:moveTo>
                  <a:lnTo>
                    <a:pt x="177419" y="188468"/>
                  </a:lnTo>
                  <a:lnTo>
                    <a:pt x="177419" y="204343"/>
                  </a:lnTo>
                  <a:lnTo>
                    <a:pt x="150749" y="204343"/>
                  </a:lnTo>
                  <a:close/>
                </a:path>
              </a:pathLst>
            </a:custGeom>
            <a:solidFill>
              <a:srgbClr val="0070C0"/>
            </a:solidFill>
          </p:spPr>
          <p:txBody>
            <a:bodyPr/>
            <a:lstStyle/>
            <a:p>
              <a:endParaRPr lang="en-NZ"/>
            </a:p>
          </p:txBody>
        </p:sp>
        <p:sp>
          <p:nvSpPr>
            <p:cNvPr id="15" name="Freeform 9">
              <a:extLst>
                <a:ext uri="{FF2B5EF4-FFF2-40B4-BE49-F238E27FC236}">
                  <a16:creationId xmlns:a16="http://schemas.microsoft.com/office/drawing/2014/main" id="{7D9D6299-7D19-7FF8-71E9-A468AD8C5492}"/>
                </a:ext>
              </a:extLst>
            </p:cNvPr>
            <p:cNvSpPr/>
            <p:nvPr/>
          </p:nvSpPr>
          <p:spPr>
            <a:xfrm>
              <a:off x="1298956" y="63500"/>
              <a:ext cx="103251" cy="1291590"/>
            </a:xfrm>
            <a:custGeom>
              <a:avLst/>
              <a:gdLst/>
              <a:ahLst/>
              <a:cxnLst/>
              <a:rect l="l" t="t" r="r" b="b"/>
              <a:pathLst>
                <a:path w="103251" h="1291590">
                  <a:moveTo>
                    <a:pt x="57150" y="12573"/>
                  </a:moveTo>
                  <a:lnTo>
                    <a:pt x="70485" y="1291463"/>
                  </a:lnTo>
                  <a:lnTo>
                    <a:pt x="57785" y="1291590"/>
                  </a:lnTo>
                  <a:lnTo>
                    <a:pt x="44450" y="12700"/>
                  </a:lnTo>
                  <a:close/>
                  <a:moveTo>
                    <a:pt x="1651" y="86106"/>
                  </a:moveTo>
                  <a:lnTo>
                    <a:pt x="50673" y="0"/>
                  </a:lnTo>
                  <a:lnTo>
                    <a:pt x="101473" y="85090"/>
                  </a:lnTo>
                  <a:cubicBezTo>
                    <a:pt x="103251" y="88138"/>
                    <a:pt x="102235" y="91948"/>
                    <a:pt x="99314" y="93853"/>
                  </a:cubicBezTo>
                  <a:lnTo>
                    <a:pt x="92456" y="94615"/>
                  </a:lnTo>
                  <a:lnTo>
                    <a:pt x="45466" y="15875"/>
                  </a:lnTo>
                  <a:lnTo>
                    <a:pt x="56388" y="15748"/>
                  </a:lnTo>
                  <a:lnTo>
                    <a:pt x="12700" y="92456"/>
                  </a:lnTo>
                  <a:cubicBezTo>
                    <a:pt x="10922" y="95504"/>
                    <a:pt x="7112" y="96520"/>
                    <a:pt x="4064" y="94869"/>
                  </a:cubicBezTo>
                  <a:lnTo>
                    <a:pt x="0" y="89281"/>
                  </a:lnTo>
                  <a:close/>
                </a:path>
              </a:pathLst>
            </a:custGeom>
            <a:solidFill>
              <a:srgbClr val="0070C0"/>
            </a:solidFill>
          </p:spPr>
          <p:txBody>
            <a:bodyPr/>
            <a:lstStyle/>
            <a:p>
              <a:endParaRPr lang="en-NZ"/>
            </a:p>
          </p:txBody>
        </p:sp>
        <p:sp>
          <p:nvSpPr>
            <p:cNvPr id="16" name="Freeform 10">
              <a:extLst>
                <a:ext uri="{FF2B5EF4-FFF2-40B4-BE49-F238E27FC236}">
                  <a16:creationId xmlns:a16="http://schemas.microsoft.com/office/drawing/2014/main" id="{9B139B14-8D54-9AB4-DE99-599880DF592E}"/>
                </a:ext>
              </a:extLst>
            </p:cNvPr>
            <p:cNvSpPr/>
            <p:nvPr/>
          </p:nvSpPr>
          <p:spPr>
            <a:xfrm>
              <a:off x="2440940" y="1058799"/>
              <a:ext cx="388620" cy="388620"/>
            </a:xfrm>
            <a:custGeom>
              <a:avLst/>
              <a:gdLst/>
              <a:ahLst/>
              <a:cxnLst/>
              <a:rect l="l" t="t" r="r" b="b"/>
              <a:pathLst>
                <a:path w="388620" h="388620">
                  <a:moveTo>
                    <a:pt x="0" y="0"/>
                  </a:moveTo>
                  <a:lnTo>
                    <a:pt x="388620" y="0"/>
                  </a:lnTo>
                  <a:lnTo>
                    <a:pt x="388620" y="388620"/>
                  </a:lnTo>
                  <a:lnTo>
                    <a:pt x="0" y="388620"/>
                  </a:lnTo>
                  <a:close/>
                </a:path>
              </a:pathLst>
            </a:custGeom>
            <a:solidFill>
              <a:srgbClr val="FFFFFF"/>
            </a:solidFill>
          </p:spPr>
          <p:txBody>
            <a:bodyPr/>
            <a:lstStyle/>
            <a:p>
              <a:endParaRPr lang="en-NZ"/>
            </a:p>
          </p:txBody>
        </p:sp>
      </p:grpSp>
      <p:sp>
        <p:nvSpPr>
          <p:cNvPr id="17" name="Freeform 11">
            <a:extLst>
              <a:ext uri="{FF2B5EF4-FFF2-40B4-BE49-F238E27FC236}">
                <a16:creationId xmlns:a16="http://schemas.microsoft.com/office/drawing/2014/main" id="{2F660D3C-1008-46AF-A864-CA9FC296F9C6}"/>
              </a:ext>
            </a:extLst>
          </p:cNvPr>
          <p:cNvSpPr/>
          <p:nvPr/>
        </p:nvSpPr>
        <p:spPr>
          <a:xfrm>
            <a:off x="7301604" y="4154347"/>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5"/>
            <a:stretch>
              <a:fillRect/>
            </a:stretch>
          </a:blipFill>
        </p:spPr>
        <p:txBody>
          <a:bodyPr/>
          <a:lstStyle/>
          <a:p>
            <a:endParaRPr lang="en-NZ"/>
          </a:p>
        </p:txBody>
      </p:sp>
      <p:sp>
        <p:nvSpPr>
          <p:cNvPr id="18" name="Freeform 12">
            <a:extLst>
              <a:ext uri="{FF2B5EF4-FFF2-40B4-BE49-F238E27FC236}">
                <a16:creationId xmlns:a16="http://schemas.microsoft.com/office/drawing/2014/main" id="{92D8A1DD-6972-9149-67C6-7CD9D5394545}"/>
              </a:ext>
            </a:extLst>
          </p:cNvPr>
          <p:cNvSpPr/>
          <p:nvPr/>
        </p:nvSpPr>
        <p:spPr>
          <a:xfrm>
            <a:off x="2188165" y="5439717"/>
            <a:ext cx="499682" cy="378457"/>
          </a:xfrm>
          <a:custGeom>
            <a:avLst/>
            <a:gdLst/>
            <a:ahLst/>
            <a:cxnLst/>
            <a:rect l="l" t="t" r="r" b="b"/>
            <a:pathLst>
              <a:path w="499682" h="378457">
                <a:moveTo>
                  <a:pt x="0" y="0"/>
                </a:moveTo>
                <a:lnTo>
                  <a:pt x="499681" y="0"/>
                </a:lnTo>
                <a:lnTo>
                  <a:pt x="499681" y="378457"/>
                </a:lnTo>
                <a:lnTo>
                  <a:pt x="0" y="3784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NZ"/>
          </a:p>
        </p:txBody>
      </p:sp>
      <p:sp>
        <p:nvSpPr>
          <p:cNvPr id="19" name="Freeform 13">
            <a:extLst>
              <a:ext uri="{FF2B5EF4-FFF2-40B4-BE49-F238E27FC236}">
                <a16:creationId xmlns:a16="http://schemas.microsoft.com/office/drawing/2014/main" id="{DC3184F3-2140-C72F-A3DF-B017422B84C1}"/>
              </a:ext>
            </a:extLst>
          </p:cNvPr>
          <p:cNvSpPr/>
          <p:nvPr/>
        </p:nvSpPr>
        <p:spPr>
          <a:xfrm>
            <a:off x="2047185" y="4669373"/>
            <a:ext cx="1357189" cy="1197245"/>
          </a:xfrm>
          <a:custGeom>
            <a:avLst/>
            <a:gdLst/>
            <a:ahLst/>
            <a:cxnLst/>
            <a:rect l="l" t="t" r="r" b="b"/>
            <a:pathLst>
              <a:path w="1357189" h="1197245">
                <a:moveTo>
                  <a:pt x="0" y="0"/>
                </a:moveTo>
                <a:lnTo>
                  <a:pt x="1357189" y="0"/>
                </a:lnTo>
                <a:lnTo>
                  <a:pt x="1357189" y="1197245"/>
                </a:lnTo>
                <a:lnTo>
                  <a:pt x="0" y="119724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NZ"/>
          </a:p>
        </p:txBody>
      </p:sp>
      <p:grpSp>
        <p:nvGrpSpPr>
          <p:cNvPr id="20" name="Group 14">
            <a:extLst>
              <a:ext uri="{FF2B5EF4-FFF2-40B4-BE49-F238E27FC236}">
                <a16:creationId xmlns:a16="http://schemas.microsoft.com/office/drawing/2014/main" id="{53CDCA33-9F2A-A771-2B2C-74D93040BA0D}"/>
              </a:ext>
            </a:extLst>
          </p:cNvPr>
          <p:cNvGrpSpPr>
            <a:grpSpLocks noChangeAspect="1"/>
          </p:cNvGrpSpPr>
          <p:nvPr/>
        </p:nvGrpSpPr>
        <p:grpSpPr>
          <a:xfrm>
            <a:off x="3505215" y="5284488"/>
            <a:ext cx="1762154" cy="101603"/>
            <a:chOff x="0" y="0"/>
            <a:chExt cx="1762150" cy="101600"/>
          </a:xfrm>
        </p:grpSpPr>
        <p:sp>
          <p:nvSpPr>
            <p:cNvPr id="21" name="Freeform 15">
              <a:extLst>
                <a:ext uri="{FF2B5EF4-FFF2-40B4-BE49-F238E27FC236}">
                  <a16:creationId xmlns:a16="http://schemas.microsoft.com/office/drawing/2014/main" id="{50EDBB0A-6685-D319-3BA2-55713BFC4249}"/>
                </a:ext>
              </a:extLst>
            </p:cNvPr>
            <p:cNvSpPr/>
            <p:nvPr/>
          </p:nvSpPr>
          <p:spPr>
            <a:xfrm>
              <a:off x="0" y="-889"/>
              <a:ext cx="1762125" cy="103378"/>
            </a:xfrm>
            <a:custGeom>
              <a:avLst/>
              <a:gdLst/>
              <a:ahLst/>
              <a:cxnLst/>
              <a:rect l="l" t="t" r="r" b="b"/>
              <a:pathLst>
                <a:path w="1762125" h="103378">
                  <a:moveTo>
                    <a:pt x="0" y="45339"/>
                  </a:moveTo>
                  <a:lnTo>
                    <a:pt x="1749552" y="45339"/>
                  </a:lnTo>
                  <a:lnTo>
                    <a:pt x="1749552" y="58039"/>
                  </a:lnTo>
                  <a:lnTo>
                    <a:pt x="0" y="58039"/>
                  </a:lnTo>
                  <a:close/>
                  <a:moveTo>
                    <a:pt x="1676527" y="1778"/>
                  </a:moveTo>
                  <a:lnTo>
                    <a:pt x="1762125" y="51689"/>
                  </a:lnTo>
                  <a:lnTo>
                    <a:pt x="1676527" y="101600"/>
                  </a:lnTo>
                  <a:cubicBezTo>
                    <a:pt x="1673479" y="103378"/>
                    <a:pt x="1669669" y="102362"/>
                    <a:pt x="1667891" y="99314"/>
                  </a:cubicBezTo>
                  <a:lnTo>
                    <a:pt x="1667129" y="92456"/>
                  </a:lnTo>
                  <a:lnTo>
                    <a:pt x="1746377" y="46228"/>
                  </a:lnTo>
                  <a:lnTo>
                    <a:pt x="1746377" y="57150"/>
                  </a:lnTo>
                  <a:lnTo>
                    <a:pt x="1670177" y="12700"/>
                  </a:lnTo>
                  <a:cubicBezTo>
                    <a:pt x="1667129" y="10922"/>
                    <a:pt x="1666113" y="6985"/>
                    <a:pt x="1667891" y="4064"/>
                  </a:cubicBezTo>
                  <a:lnTo>
                    <a:pt x="1673606" y="0"/>
                  </a:lnTo>
                  <a:close/>
                </a:path>
              </a:pathLst>
            </a:custGeom>
            <a:solidFill>
              <a:srgbClr val="0070C0"/>
            </a:solidFill>
          </p:spPr>
          <p:txBody>
            <a:bodyPr/>
            <a:lstStyle/>
            <a:p>
              <a:endParaRPr lang="en-NZ"/>
            </a:p>
          </p:txBody>
        </p:sp>
      </p:grpSp>
      <p:sp>
        <p:nvSpPr>
          <p:cNvPr id="24" name="Freeform 18">
            <a:extLst>
              <a:ext uri="{FF2B5EF4-FFF2-40B4-BE49-F238E27FC236}">
                <a16:creationId xmlns:a16="http://schemas.microsoft.com/office/drawing/2014/main" id="{5500EC38-4A6F-C308-FDD8-B39739FA6C0C}"/>
              </a:ext>
            </a:extLst>
          </p:cNvPr>
          <p:cNvSpPr/>
          <p:nvPr/>
        </p:nvSpPr>
        <p:spPr>
          <a:xfrm>
            <a:off x="1143501" y="4656134"/>
            <a:ext cx="675637" cy="675637"/>
          </a:xfrm>
          <a:custGeom>
            <a:avLst/>
            <a:gdLst/>
            <a:ahLst/>
            <a:cxnLst/>
            <a:rect l="l" t="t" r="r" b="b"/>
            <a:pathLst>
              <a:path w="675637" h="675637">
                <a:moveTo>
                  <a:pt x="0" y="0"/>
                </a:moveTo>
                <a:lnTo>
                  <a:pt x="675637" y="0"/>
                </a:lnTo>
                <a:lnTo>
                  <a:pt x="675637" y="675636"/>
                </a:lnTo>
                <a:lnTo>
                  <a:pt x="0" y="67563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NZ"/>
          </a:p>
        </p:txBody>
      </p:sp>
      <p:sp>
        <p:nvSpPr>
          <p:cNvPr id="25" name="Freeform 19">
            <a:extLst>
              <a:ext uri="{FF2B5EF4-FFF2-40B4-BE49-F238E27FC236}">
                <a16:creationId xmlns:a16="http://schemas.microsoft.com/office/drawing/2014/main" id="{70AC235F-C671-53EE-2E2F-F19D81446AF3}"/>
              </a:ext>
            </a:extLst>
          </p:cNvPr>
          <p:cNvSpPr/>
          <p:nvPr/>
        </p:nvSpPr>
        <p:spPr>
          <a:xfrm>
            <a:off x="1169028" y="4681651"/>
            <a:ext cx="679704" cy="1362456"/>
          </a:xfrm>
          <a:custGeom>
            <a:avLst/>
            <a:gdLst/>
            <a:ahLst/>
            <a:cxnLst/>
            <a:rect l="l" t="t" r="r" b="b"/>
            <a:pathLst>
              <a:path w="679704" h="1362456">
                <a:moveTo>
                  <a:pt x="0" y="0"/>
                </a:moveTo>
                <a:lnTo>
                  <a:pt x="679704" y="0"/>
                </a:lnTo>
                <a:lnTo>
                  <a:pt x="679704" y="1362456"/>
                </a:lnTo>
                <a:lnTo>
                  <a:pt x="0" y="1362456"/>
                </a:lnTo>
                <a:lnTo>
                  <a:pt x="0" y="0"/>
                </a:lnTo>
                <a:close/>
              </a:path>
            </a:pathLst>
          </a:custGeom>
          <a:blipFill>
            <a:blip r:embed="rId12"/>
            <a:stretch>
              <a:fillRect/>
            </a:stretch>
          </a:blipFill>
        </p:spPr>
        <p:txBody>
          <a:bodyPr/>
          <a:lstStyle/>
          <a:p>
            <a:endParaRPr lang="en-NZ"/>
          </a:p>
        </p:txBody>
      </p:sp>
      <p:sp>
        <p:nvSpPr>
          <p:cNvPr id="26" name="Freeform 20">
            <a:extLst>
              <a:ext uri="{FF2B5EF4-FFF2-40B4-BE49-F238E27FC236}">
                <a16:creationId xmlns:a16="http://schemas.microsoft.com/office/drawing/2014/main" id="{9A73AE78-1FBE-0443-2E68-EF78B16205DC}"/>
              </a:ext>
            </a:extLst>
          </p:cNvPr>
          <p:cNvSpPr/>
          <p:nvPr/>
        </p:nvSpPr>
        <p:spPr>
          <a:xfrm>
            <a:off x="1143501" y="5341019"/>
            <a:ext cx="675637" cy="675637"/>
          </a:xfrm>
          <a:custGeom>
            <a:avLst/>
            <a:gdLst/>
            <a:ahLst/>
            <a:cxnLst/>
            <a:rect l="l" t="t" r="r" b="b"/>
            <a:pathLst>
              <a:path w="675637" h="675637">
                <a:moveTo>
                  <a:pt x="0" y="0"/>
                </a:moveTo>
                <a:lnTo>
                  <a:pt x="675637" y="0"/>
                </a:lnTo>
                <a:lnTo>
                  <a:pt x="675637" y="675637"/>
                </a:lnTo>
                <a:lnTo>
                  <a:pt x="0" y="675637"/>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NZ"/>
          </a:p>
        </p:txBody>
      </p:sp>
      <p:grpSp>
        <p:nvGrpSpPr>
          <p:cNvPr id="27" name="Group 21">
            <a:extLst>
              <a:ext uri="{FF2B5EF4-FFF2-40B4-BE49-F238E27FC236}">
                <a16:creationId xmlns:a16="http://schemas.microsoft.com/office/drawing/2014/main" id="{C13B5967-A16E-260E-C4D2-8A8BFA854304}"/>
              </a:ext>
            </a:extLst>
          </p:cNvPr>
          <p:cNvGrpSpPr>
            <a:grpSpLocks noChangeAspect="1"/>
          </p:cNvGrpSpPr>
          <p:nvPr/>
        </p:nvGrpSpPr>
        <p:grpSpPr>
          <a:xfrm>
            <a:off x="9601282" y="5089235"/>
            <a:ext cx="570186" cy="457200"/>
            <a:chOff x="0" y="0"/>
            <a:chExt cx="570179" cy="457200"/>
          </a:xfrm>
        </p:grpSpPr>
        <p:sp>
          <p:nvSpPr>
            <p:cNvPr id="28" name="Freeform 22">
              <a:extLst>
                <a:ext uri="{FF2B5EF4-FFF2-40B4-BE49-F238E27FC236}">
                  <a16:creationId xmlns:a16="http://schemas.microsoft.com/office/drawing/2014/main" id="{6CA5C3CA-7FE9-34EF-DE11-0AFA67D16DCE}"/>
                </a:ext>
              </a:extLst>
            </p:cNvPr>
            <p:cNvSpPr/>
            <p:nvPr/>
          </p:nvSpPr>
          <p:spPr>
            <a:xfrm>
              <a:off x="0" y="0"/>
              <a:ext cx="570230" cy="457200"/>
            </a:xfrm>
            <a:custGeom>
              <a:avLst/>
              <a:gdLst/>
              <a:ahLst/>
              <a:cxnLst/>
              <a:rect l="l" t="t" r="r" b="b"/>
              <a:pathLst>
                <a:path w="570230" h="457200">
                  <a:moveTo>
                    <a:pt x="0" y="0"/>
                  </a:moveTo>
                  <a:lnTo>
                    <a:pt x="570230" y="0"/>
                  </a:lnTo>
                  <a:lnTo>
                    <a:pt x="570230" y="457200"/>
                  </a:lnTo>
                  <a:lnTo>
                    <a:pt x="0" y="457200"/>
                  </a:lnTo>
                  <a:close/>
                </a:path>
              </a:pathLst>
            </a:custGeom>
            <a:solidFill>
              <a:srgbClr val="243A5E"/>
            </a:solidFill>
          </p:spPr>
          <p:txBody>
            <a:bodyPr/>
            <a:lstStyle/>
            <a:p>
              <a:endParaRPr lang="en-NZ"/>
            </a:p>
          </p:txBody>
        </p:sp>
      </p:grpSp>
      <p:sp>
        <p:nvSpPr>
          <p:cNvPr id="29" name="Freeform 23">
            <a:extLst>
              <a:ext uri="{FF2B5EF4-FFF2-40B4-BE49-F238E27FC236}">
                <a16:creationId xmlns:a16="http://schemas.microsoft.com/office/drawing/2014/main" id="{CA65261C-9DEF-884A-52CE-C3ABD5C4A8BD}"/>
              </a:ext>
            </a:extLst>
          </p:cNvPr>
          <p:cNvSpPr/>
          <p:nvPr/>
        </p:nvSpPr>
        <p:spPr>
          <a:xfrm>
            <a:off x="9606654" y="5778121"/>
            <a:ext cx="558784" cy="311982"/>
          </a:xfrm>
          <a:custGeom>
            <a:avLst/>
            <a:gdLst/>
            <a:ahLst/>
            <a:cxnLst/>
            <a:rect l="l" t="t" r="r" b="b"/>
            <a:pathLst>
              <a:path w="558784" h="311982">
                <a:moveTo>
                  <a:pt x="0" y="0"/>
                </a:moveTo>
                <a:lnTo>
                  <a:pt x="558784" y="0"/>
                </a:lnTo>
                <a:lnTo>
                  <a:pt x="558784" y="311982"/>
                </a:lnTo>
                <a:lnTo>
                  <a:pt x="0" y="311982"/>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NZ"/>
          </a:p>
        </p:txBody>
      </p:sp>
      <p:sp>
        <p:nvSpPr>
          <p:cNvPr id="30" name="Freeform 24">
            <a:extLst>
              <a:ext uri="{FF2B5EF4-FFF2-40B4-BE49-F238E27FC236}">
                <a16:creationId xmlns:a16="http://schemas.microsoft.com/office/drawing/2014/main" id="{D327D6CB-06F9-FB13-D4F7-EECF9E2F8469}"/>
              </a:ext>
            </a:extLst>
          </p:cNvPr>
          <p:cNvSpPr/>
          <p:nvPr/>
        </p:nvSpPr>
        <p:spPr>
          <a:xfrm>
            <a:off x="9739318" y="4435468"/>
            <a:ext cx="294113" cy="469897"/>
          </a:xfrm>
          <a:custGeom>
            <a:avLst/>
            <a:gdLst/>
            <a:ahLst/>
            <a:cxnLst/>
            <a:rect l="l" t="t" r="r" b="b"/>
            <a:pathLst>
              <a:path w="294113" h="469897">
                <a:moveTo>
                  <a:pt x="0" y="0"/>
                </a:moveTo>
                <a:lnTo>
                  <a:pt x="294113" y="0"/>
                </a:lnTo>
                <a:lnTo>
                  <a:pt x="294113" y="469897"/>
                </a:lnTo>
                <a:lnTo>
                  <a:pt x="0" y="46989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NZ"/>
          </a:p>
        </p:txBody>
      </p:sp>
      <p:grpSp>
        <p:nvGrpSpPr>
          <p:cNvPr id="32" name="Group 26">
            <a:extLst>
              <a:ext uri="{FF2B5EF4-FFF2-40B4-BE49-F238E27FC236}">
                <a16:creationId xmlns:a16="http://schemas.microsoft.com/office/drawing/2014/main" id="{8B0EA308-867D-BCC8-51F9-4B091CA5DE15}"/>
              </a:ext>
            </a:extLst>
          </p:cNvPr>
          <p:cNvGrpSpPr>
            <a:grpSpLocks noChangeAspect="1"/>
          </p:cNvGrpSpPr>
          <p:nvPr/>
        </p:nvGrpSpPr>
        <p:grpSpPr>
          <a:xfrm>
            <a:off x="5851423" y="2410281"/>
            <a:ext cx="672436" cy="701240"/>
            <a:chOff x="0" y="0"/>
            <a:chExt cx="672427" cy="701230"/>
          </a:xfrm>
        </p:grpSpPr>
        <p:sp>
          <p:nvSpPr>
            <p:cNvPr id="33" name="Freeform 27">
              <a:extLst>
                <a:ext uri="{FF2B5EF4-FFF2-40B4-BE49-F238E27FC236}">
                  <a16:creationId xmlns:a16="http://schemas.microsoft.com/office/drawing/2014/main" id="{F68197A6-C457-946E-A48A-3D20C744BAC0}"/>
                </a:ext>
              </a:extLst>
            </p:cNvPr>
            <p:cNvSpPr/>
            <p:nvPr/>
          </p:nvSpPr>
          <p:spPr>
            <a:xfrm>
              <a:off x="311785" y="256032"/>
              <a:ext cx="94742" cy="74930"/>
            </a:xfrm>
            <a:custGeom>
              <a:avLst/>
              <a:gdLst/>
              <a:ahLst/>
              <a:cxnLst/>
              <a:rect l="l" t="t" r="r" b="b"/>
              <a:pathLst>
                <a:path w="94742" h="74930">
                  <a:moveTo>
                    <a:pt x="94742" y="65278"/>
                  </a:moveTo>
                  <a:lnTo>
                    <a:pt x="88011" y="74930"/>
                  </a:lnTo>
                  <a:cubicBezTo>
                    <a:pt x="9652" y="74930"/>
                    <a:pt x="9652" y="74930"/>
                    <a:pt x="9652" y="74930"/>
                  </a:cubicBezTo>
                  <a:lnTo>
                    <a:pt x="0" y="71755"/>
                  </a:lnTo>
                  <a:cubicBezTo>
                    <a:pt x="0" y="9652"/>
                    <a:pt x="0" y="9652"/>
                    <a:pt x="0" y="9652"/>
                  </a:cubicBezTo>
                  <a:lnTo>
                    <a:pt x="3175" y="0"/>
                  </a:lnTo>
                  <a:cubicBezTo>
                    <a:pt x="84709" y="0"/>
                    <a:pt x="84709" y="0"/>
                    <a:pt x="84709" y="0"/>
                  </a:cubicBezTo>
                  <a:lnTo>
                    <a:pt x="94615" y="3175"/>
                  </a:lnTo>
                  <a:lnTo>
                    <a:pt x="94615" y="65278"/>
                  </a:lnTo>
                  <a:close/>
                </a:path>
              </a:pathLst>
            </a:custGeom>
            <a:solidFill>
              <a:srgbClr val="B8D432"/>
            </a:solidFill>
          </p:spPr>
          <p:txBody>
            <a:bodyPr/>
            <a:lstStyle/>
            <a:p>
              <a:endParaRPr lang="en-NZ"/>
            </a:p>
          </p:txBody>
        </p:sp>
        <p:sp>
          <p:nvSpPr>
            <p:cNvPr id="34" name="Freeform 28">
              <a:extLst>
                <a:ext uri="{FF2B5EF4-FFF2-40B4-BE49-F238E27FC236}">
                  <a16:creationId xmlns:a16="http://schemas.microsoft.com/office/drawing/2014/main" id="{7E891AAD-9941-3BE1-904B-A658D22A78D9}"/>
                </a:ext>
              </a:extLst>
            </p:cNvPr>
            <p:cNvSpPr/>
            <p:nvPr/>
          </p:nvSpPr>
          <p:spPr>
            <a:xfrm>
              <a:off x="445516" y="314579"/>
              <a:ext cx="91440" cy="75184"/>
            </a:xfrm>
            <a:custGeom>
              <a:avLst/>
              <a:gdLst/>
              <a:ahLst/>
              <a:cxnLst/>
              <a:rect l="l" t="t" r="r" b="b"/>
              <a:pathLst>
                <a:path w="91440" h="75184">
                  <a:moveTo>
                    <a:pt x="91440" y="65278"/>
                  </a:moveTo>
                  <a:lnTo>
                    <a:pt x="88265" y="75184"/>
                  </a:lnTo>
                  <a:cubicBezTo>
                    <a:pt x="9906" y="75184"/>
                    <a:pt x="9906" y="75184"/>
                    <a:pt x="9906" y="75184"/>
                  </a:cubicBezTo>
                  <a:lnTo>
                    <a:pt x="0" y="72009"/>
                  </a:lnTo>
                  <a:cubicBezTo>
                    <a:pt x="0" y="9906"/>
                    <a:pt x="0" y="9906"/>
                    <a:pt x="0" y="9906"/>
                  </a:cubicBezTo>
                  <a:lnTo>
                    <a:pt x="3429" y="0"/>
                  </a:lnTo>
                  <a:cubicBezTo>
                    <a:pt x="81788" y="0"/>
                    <a:pt x="81788" y="0"/>
                    <a:pt x="81788" y="0"/>
                  </a:cubicBezTo>
                  <a:lnTo>
                    <a:pt x="91440" y="3175"/>
                  </a:lnTo>
                  <a:lnTo>
                    <a:pt x="91440" y="65278"/>
                  </a:lnTo>
                  <a:close/>
                </a:path>
              </a:pathLst>
            </a:custGeom>
            <a:solidFill>
              <a:srgbClr val="B8D432"/>
            </a:solidFill>
          </p:spPr>
          <p:txBody>
            <a:bodyPr/>
            <a:lstStyle/>
            <a:p>
              <a:endParaRPr lang="en-NZ"/>
            </a:p>
          </p:txBody>
        </p:sp>
        <p:sp>
          <p:nvSpPr>
            <p:cNvPr id="35" name="Freeform 29">
              <a:extLst>
                <a:ext uri="{FF2B5EF4-FFF2-40B4-BE49-F238E27FC236}">
                  <a16:creationId xmlns:a16="http://schemas.microsoft.com/office/drawing/2014/main" id="{1A162E37-92D3-B3D0-CB09-5D42169645C1}"/>
                </a:ext>
              </a:extLst>
            </p:cNvPr>
            <p:cNvSpPr/>
            <p:nvPr/>
          </p:nvSpPr>
          <p:spPr>
            <a:xfrm>
              <a:off x="311785" y="373634"/>
              <a:ext cx="94742" cy="74803"/>
            </a:xfrm>
            <a:custGeom>
              <a:avLst/>
              <a:gdLst/>
              <a:ahLst/>
              <a:cxnLst/>
              <a:rect l="l" t="t" r="r" b="b"/>
              <a:pathLst>
                <a:path w="94742" h="74803">
                  <a:moveTo>
                    <a:pt x="94742" y="65151"/>
                  </a:moveTo>
                  <a:lnTo>
                    <a:pt x="88011" y="74803"/>
                  </a:lnTo>
                  <a:cubicBezTo>
                    <a:pt x="9652" y="74803"/>
                    <a:pt x="9652" y="74803"/>
                    <a:pt x="9652" y="74803"/>
                  </a:cubicBezTo>
                  <a:lnTo>
                    <a:pt x="0" y="68453"/>
                  </a:lnTo>
                  <a:cubicBezTo>
                    <a:pt x="0" y="9652"/>
                    <a:pt x="0" y="9652"/>
                    <a:pt x="0" y="9652"/>
                  </a:cubicBezTo>
                  <a:lnTo>
                    <a:pt x="3175" y="0"/>
                  </a:lnTo>
                  <a:cubicBezTo>
                    <a:pt x="84709" y="0"/>
                    <a:pt x="84709" y="0"/>
                    <a:pt x="84709" y="0"/>
                  </a:cubicBezTo>
                  <a:lnTo>
                    <a:pt x="94615" y="3175"/>
                  </a:lnTo>
                  <a:lnTo>
                    <a:pt x="94615" y="65278"/>
                  </a:lnTo>
                  <a:close/>
                </a:path>
              </a:pathLst>
            </a:custGeom>
            <a:solidFill>
              <a:srgbClr val="B8D432"/>
            </a:solidFill>
          </p:spPr>
          <p:txBody>
            <a:bodyPr/>
            <a:lstStyle/>
            <a:p>
              <a:endParaRPr lang="en-NZ"/>
            </a:p>
          </p:txBody>
        </p:sp>
        <p:sp>
          <p:nvSpPr>
            <p:cNvPr id="36" name="Freeform 30">
              <a:extLst>
                <a:ext uri="{FF2B5EF4-FFF2-40B4-BE49-F238E27FC236}">
                  <a16:creationId xmlns:a16="http://schemas.microsoft.com/office/drawing/2014/main" id="{464580E9-0F9D-1BEA-E17F-BA365AD0A228}"/>
                </a:ext>
              </a:extLst>
            </p:cNvPr>
            <p:cNvSpPr/>
            <p:nvPr/>
          </p:nvSpPr>
          <p:spPr>
            <a:xfrm>
              <a:off x="177927" y="197231"/>
              <a:ext cx="94615" cy="78359"/>
            </a:xfrm>
            <a:custGeom>
              <a:avLst/>
              <a:gdLst/>
              <a:ahLst/>
              <a:cxnLst/>
              <a:rect l="l" t="t" r="r" b="b"/>
              <a:pathLst>
                <a:path w="94615" h="78359">
                  <a:moveTo>
                    <a:pt x="94615" y="68453"/>
                  </a:moveTo>
                  <a:lnTo>
                    <a:pt x="91440" y="78359"/>
                  </a:lnTo>
                  <a:cubicBezTo>
                    <a:pt x="9652" y="78359"/>
                    <a:pt x="9652" y="78359"/>
                    <a:pt x="9652" y="78359"/>
                  </a:cubicBezTo>
                  <a:lnTo>
                    <a:pt x="0" y="71628"/>
                  </a:lnTo>
                  <a:cubicBezTo>
                    <a:pt x="0" y="9906"/>
                    <a:pt x="0" y="9906"/>
                    <a:pt x="0" y="9906"/>
                  </a:cubicBezTo>
                  <a:lnTo>
                    <a:pt x="3175" y="0"/>
                  </a:lnTo>
                  <a:cubicBezTo>
                    <a:pt x="84709" y="0"/>
                    <a:pt x="84709" y="0"/>
                    <a:pt x="84709" y="0"/>
                  </a:cubicBezTo>
                  <a:lnTo>
                    <a:pt x="94615" y="3175"/>
                  </a:lnTo>
                  <a:lnTo>
                    <a:pt x="94615" y="68453"/>
                  </a:lnTo>
                  <a:close/>
                </a:path>
              </a:pathLst>
            </a:custGeom>
            <a:solidFill>
              <a:srgbClr val="B8D432"/>
            </a:solidFill>
          </p:spPr>
          <p:txBody>
            <a:bodyPr/>
            <a:lstStyle/>
            <a:p>
              <a:endParaRPr lang="en-NZ"/>
            </a:p>
          </p:txBody>
        </p:sp>
        <p:sp>
          <p:nvSpPr>
            <p:cNvPr id="37" name="Freeform 31">
              <a:extLst>
                <a:ext uri="{FF2B5EF4-FFF2-40B4-BE49-F238E27FC236}">
                  <a16:creationId xmlns:a16="http://schemas.microsoft.com/office/drawing/2014/main" id="{A86FFD83-7A75-FD64-3FED-F5ED326C12DB}"/>
                </a:ext>
              </a:extLst>
            </p:cNvPr>
            <p:cNvSpPr/>
            <p:nvPr/>
          </p:nvSpPr>
          <p:spPr>
            <a:xfrm>
              <a:off x="63500" y="63500"/>
              <a:ext cx="545211" cy="133731"/>
            </a:xfrm>
            <a:custGeom>
              <a:avLst/>
              <a:gdLst/>
              <a:ahLst/>
              <a:cxnLst/>
              <a:rect l="l" t="t" r="r" b="b"/>
              <a:pathLst>
                <a:path w="545211" h="133731">
                  <a:moveTo>
                    <a:pt x="9906" y="0"/>
                  </a:moveTo>
                  <a:cubicBezTo>
                    <a:pt x="3175" y="0"/>
                    <a:pt x="0" y="3175"/>
                    <a:pt x="0" y="9652"/>
                  </a:cubicBezTo>
                  <a:cubicBezTo>
                    <a:pt x="0" y="123825"/>
                    <a:pt x="0" y="123825"/>
                    <a:pt x="0" y="123825"/>
                  </a:cubicBezTo>
                  <a:lnTo>
                    <a:pt x="3175" y="133731"/>
                  </a:lnTo>
                  <a:lnTo>
                    <a:pt x="68707" y="133731"/>
                  </a:lnTo>
                  <a:lnTo>
                    <a:pt x="75184" y="130556"/>
                  </a:lnTo>
                  <a:cubicBezTo>
                    <a:pt x="75184" y="74930"/>
                    <a:pt x="75184" y="74930"/>
                    <a:pt x="75184" y="74930"/>
                  </a:cubicBezTo>
                  <a:lnTo>
                    <a:pt x="473456" y="74930"/>
                  </a:lnTo>
                  <a:cubicBezTo>
                    <a:pt x="473456" y="123825"/>
                    <a:pt x="473456" y="123825"/>
                    <a:pt x="473456" y="123825"/>
                  </a:cubicBezTo>
                  <a:lnTo>
                    <a:pt x="476885" y="133731"/>
                  </a:lnTo>
                  <a:lnTo>
                    <a:pt x="538861" y="133731"/>
                  </a:lnTo>
                  <a:lnTo>
                    <a:pt x="545211" y="131572"/>
                  </a:lnTo>
                  <a:lnTo>
                    <a:pt x="545211" y="0"/>
                  </a:lnTo>
                  <a:close/>
                </a:path>
              </a:pathLst>
            </a:custGeom>
            <a:solidFill>
              <a:srgbClr val="0072C6"/>
            </a:solidFill>
          </p:spPr>
          <p:txBody>
            <a:bodyPr/>
            <a:lstStyle/>
            <a:p>
              <a:endParaRPr lang="en-NZ"/>
            </a:p>
          </p:txBody>
        </p:sp>
        <p:sp>
          <p:nvSpPr>
            <p:cNvPr id="38" name="Freeform 32">
              <a:extLst>
                <a:ext uri="{FF2B5EF4-FFF2-40B4-BE49-F238E27FC236}">
                  <a16:creationId xmlns:a16="http://schemas.microsoft.com/office/drawing/2014/main" id="{3CA5A4E6-ECAA-F9A8-56B4-81EC04B60E3B}"/>
                </a:ext>
              </a:extLst>
            </p:cNvPr>
            <p:cNvSpPr/>
            <p:nvPr/>
          </p:nvSpPr>
          <p:spPr>
            <a:xfrm>
              <a:off x="63500" y="504063"/>
              <a:ext cx="545338" cy="133731"/>
            </a:xfrm>
            <a:custGeom>
              <a:avLst/>
              <a:gdLst/>
              <a:ahLst/>
              <a:cxnLst/>
              <a:rect l="l" t="t" r="r" b="b"/>
              <a:pathLst>
                <a:path w="545338" h="133731">
                  <a:moveTo>
                    <a:pt x="9906" y="0"/>
                  </a:moveTo>
                  <a:lnTo>
                    <a:pt x="0" y="3175"/>
                  </a:lnTo>
                  <a:cubicBezTo>
                    <a:pt x="0" y="124079"/>
                    <a:pt x="0" y="124079"/>
                    <a:pt x="0" y="124079"/>
                  </a:cubicBezTo>
                  <a:lnTo>
                    <a:pt x="3175" y="133731"/>
                  </a:lnTo>
                  <a:lnTo>
                    <a:pt x="538988" y="133731"/>
                  </a:lnTo>
                  <a:lnTo>
                    <a:pt x="545338" y="131572"/>
                  </a:lnTo>
                  <a:lnTo>
                    <a:pt x="545338" y="3175"/>
                  </a:lnTo>
                  <a:lnTo>
                    <a:pt x="486664" y="3175"/>
                  </a:lnTo>
                  <a:lnTo>
                    <a:pt x="477012" y="6350"/>
                  </a:lnTo>
                  <a:cubicBezTo>
                    <a:pt x="477012" y="58801"/>
                    <a:pt x="477012" y="58801"/>
                    <a:pt x="477012" y="58801"/>
                  </a:cubicBezTo>
                  <a:lnTo>
                    <a:pt x="75184" y="58801"/>
                  </a:lnTo>
                  <a:cubicBezTo>
                    <a:pt x="75184" y="9906"/>
                    <a:pt x="75184" y="9906"/>
                    <a:pt x="75184" y="9906"/>
                  </a:cubicBezTo>
                  <a:lnTo>
                    <a:pt x="72009" y="0"/>
                  </a:lnTo>
                  <a:close/>
                </a:path>
              </a:pathLst>
            </a:custGeom>
            <a:solidFill>
              <a:srgbClr val="0072C6"/>
            </a:solidFill>
          </p:spPr>
          <p:txBody>
            <a:bodyPr/>
            <a:lstStyle/>
            <a:p>
              <a:endParaRPr lang="en-NZ"/>
            </a:p>
          </p:txBody>
        </p:sp>
        <p:sp>
          <p:nvSpPr>
            <p:cNvPr id="39" name="Freeform 33">
              <a:extLst>
                <a:ext uri="{FF2B5EF4-FFF2-40B4-BE49-F238E27FC236}">
                  <a16:creationId xmlns:a16="http://schemas.microsoft.com/office/drawing/2014/main" id="{A252CF70-1B40-16EA-81BD-64FBAF779873}"/>
                </a:ext>
              </a:extLst>
            </p:cNvPr>
            <p:cNvSpPr/>
            <p:nvPr/>
          </p:nvSpPr>
          <p:spPr>
            <a:xfrm>
              <a:off x="177927" y="311404"/>
              <a:ext cx="94615" cy="78359"/>
            </a:xfrm>
            <a:custGeom>
              <a:avLst/>
              <a:gdLst/>
              <a:ahLst/>
              <a:cxnLst/>
              <a:rect l="l" t="t" r="r" b="b"/>
              <a:pathLst>
                <a:path w="94615" h="78359">
                  <a:moveTo>
                    <a:pt x="94615" y="68453"/>
                  </a:moveTo>
                  <a:lnTo>
                    <a:pt x="91440" y="78359"/>
                  </a:lnTo>
                  <a:cubicBezTo>
                    <a:pt x="9652" y="78359"/>
                    <a:pt x="9652" y="78359"/>
                    <a:pt x="9652" y="78359"/>
                  </a:cubicBezTo>
                  <a:lnTo>
                    <a:pt x="0" y="75184"/>
                  </a:lnTo>
                  <a:cubicBezTo>
                    <a:pt x="0" y="9906"/>
                    <a:pt x="0" y="9906"/>
                    <a:pt x="0" y="9906"/>
                  </a:cubicBezTo>
                  <a:lnTo>
                    <a:pt x="3175" y="0"/>
                  </a:lnTo>
                  <a:cubicBezTo>
                    <a:pt x="84709" y="0"/>
                    <a:pt x="84709" y="0"/>
                    <a:pt x="84709" y="0"/>
                  </a:cubicBezTo>
                  <a:lnTo>
                    <a:pt x="94615" y="6477"/>
                  </a:lnTo>
                  <a:lnTo>
                    <a:pt x="94615" y="68580"/>
                  </a:lnTo>
                  <a:close/>
                </a:path>
              </a:pathLst>
            </a:custGeom>
            <a:solidFill>
              <a:srgbClr val="B8D432"/>
            </a:solidFill>
          </p:spPr>
          <p:txBody>
            <a:bodyPr/>
            <a:lstStyle/>
            <a:p>
              <a:endParaRPr lang="en-NZ"/>
            </a:p>
          </p:txBody>
        </p:sp>
        <p:sp>
          <p:nvSpPr>
            <p:cNvPr id="40" name="Freeform 34">
              <a:extLst>
                <a:ext uri="{FF2B5EF4-FFF2-40B4-BE49-F238E27FC236}">
                  <a16:creationId xmlns:a16="http://schemas.microsoft.com/office/drawing/2014/main" id="{39607B55-7F90-4947-B6C9-84E706C50CAC}"/>
                </a:ext>
              </a:extLst>
            </p:cNvPr>
            <p:cNvSpPr/>
            <p:nvPr/>
          </p:nvSpPr>
          <p:spPr>
            <a:xfrm>
              <a:off x="177927" y="428879"/>
              <a:ext cx="94615" cy="75184"/>
            </a:xfrm>
            <a:custGeom>
              <a:avLst/>
              <a:gdLst/>
              <a:ahLst/>
              <a:cxnLst/>
              <a:rect l="l" t="t" r="r" b="b"/>
              <a:pathLst>
                <a:path w="94615" h="75184">
                  <a:moveTo>
                    <a:pt x="94615" y="65278"/>
                  </a:moveTo>
                  <a:lnTo>
                    <a:pt x="91440" y="75184"/>
                  </a:lnTo>
                  <a:cubicBezTo>
                    <a:pt x="9652" y="75184"/>
                    <a:pt x="9652" y="75184"/>
                    <a:pt x="9652" y="75184"/>
                  </a:cubicBezTo>
                  <a:lnTo>
                    <a:pt x="0" y="72009"/>
                  </a:lnTo>
                  <a:cubicBezTo>
                    <a:pt x="0" y="9906"/>
                    <a:pt x="0" y="9906"/>
                    <a:pt x="0" y="9906"/>
                  </a:cubicBezTo>
                  <a:lnTo>
                    <a:pt x="3175" y="0"/>
                  </a:lnTo>
                  <a:cubicBezTo>
                    <a:pt x="84709" y="0"/>
                    <a:pt x="84709" y="0"/>
                    <a:pt x="84709" y="0"/>
                  </a:cubicBezTo>
                  <a:lnTo>
                    <a:pt x="94615" y="3175"/>
                  </a:lnTo>
                  <a:lnTo>
                    <a:pt x="94615" y="65278"/>
                  </a:lnTo>
                  <a:close/>
                </a:path>
              </a:pathLst>
            </a:custGeom>
            <a:solidFill>
              <a:srgbClr val="B8D432"/>
            </a:solidFill>
          </p:spPr>
          <p:txBody>
            <a:bodyPr/>
            <a:lstStyle/>
            <a:p>
              <a:endParaRPr lang="en-NZ"/>
            </a:p>
          </p:txBody>
        </p:sp>
      </p:grpSp>
      <p:grpSp>
        <p:nvGrpSpPr>
          <p:cNvPr id="41" name="Group 35">
            <a:extLst>
              <a:ext uri="{FF2B5EF4-FFF2-40B4-BE49-F238E27FC236}">
                <a16:creationId xmlns:a16="http://schemas.microsoft.com/office/drawing/2014/main" id="{8A38FC1D-8BEC-D275-1E56-0E46996ED53E}"/>
              </a:ext>
            </a:extLst>
          </p:cNvPr>
          <p:cNvGrpSpPr>
            <a:grpSpLocks noChangeAspect="1"/>
          </p:cNvGrpSpPr>
          <p:nvPr/>
        </p:nvGrpSpPr>
        <p:grpSpPr>
          <a:xfrm>
            <a:off x="7147661" y="5284488"/>
            <a:ext cx="2125047" cy="101603"/>
            <a:chOff x="0" y="0"/>
            <a:chExt cx="2125040" cy="101600"/>
          </a:xfrm>
        </p:grpSpPr>
        <p:sp>
          <p:nvSpPr>
            <p:cNvPr id="42" name="Freeform 36">
              <a:extLst>
                <a:ext uri="{FF2B5EF4-FFF2-40B4-BE49-F238E27FC236}">
                  <a16:creationId xmlns:a16="http://schemas.microsoft.com/office/drawing/2014/main" id="{A7C15C53-DE25-63B6-004B-90CA861DB8CA}"/>
                </a:ext>
              </a:extLst>
            </p:cNvPr>
            <p:cNvSpPr/>
            <p:nvPr/>
          </p:nvSpPr>
          <p:spPr>
            <a:xfrm>
              <a:off x="0" y="-889"/>
              <a:ext cx="2125091" cy="103378"/>
            </a:xfrm>
            <a:custGeom>
              <a:avLst/>
              <a:gdLst/>
              <a:ahLst/>
              <a:cxnLst/>
              <a:rect l="l" t="t" r="r" b="b"/>
              <a:pathLst>
                <a:path w="2125091" h="103378">
                  <a:moveTo>
                    <a:pt x="0" y="58039"/>
                  </a:moveTo>
                  <a:lnTo>
                    <a:pt x="2112391" y="58039"/>
                  </a:lnTo>
                  <a:lnTo>
                    <a:pt x="2112391" y="45339"/>
                  </a:lnTo>
                  <a:lnTo>
                    <a:pt x="0" y="45339"/>
                  </a:lnTo>
                  <a:close/>
                  <a:moveTo>
                    <a:pt x="2039493" y="101600"/>
                  </a:moveTo>
                  <a:lnTo>
                    <a:pt x="2125091" y="51689"/>
                  </a:lnTo>
                  <a:lnTo>
                    <a:pt x="2039493" y="1778"/>
                  </a:lnTo>
                  <a:cubicBezTo>
                    <a:pt x="2036445" y="0"/>
                    <a:pt x="2032635" y="1016"/>
                    <a:pt x="2030857" y="4064"/>
                  </a:cubicBezTo>
                  <a:lnTo>
                    <a:pt x="2030095" y="10922"/>
                  </a:lnTo>
                  <a:lnTo>
                    <a:pt x="2109343" y="57150"/>
                  </a:lnTo>
                  <a:lnTo>
                    <a:pt x="2109343" y="46228"/>
                  </a:lnTo>
                  <a:lnTo>
                    <a:pt x="2033143" y="90678"/>
                  </a:lnTo>
                  <a:cubicBezTo>
                    <a:pt x="2030095" y="92456"/>
                    <a:pt x="2029079" y="96393"/>
                    <a:pt x="2030857" y="99314"/>
                  </a:cubicBezTo>
                  <a:lnTo>
                    <a:pt x="2036572" y="103378"/>
                  </a:lnTo>
                  <a:close/>
                </a:path>
              </a:pathLst>
            </a:custGeom>
            <a:solidFill>
              <a:srgbClr val="0078D4"/>
            </a:solidFill>
          </p:spPr>
          <p:txBody>
            <a:bodyPr/>
            <a:lstStyle/>
            <a:p>
              <a:endParaRPr lang="en-NZ"/>
            </a:p>
          </p:txBody>
        </p:sp>
      </p:grpSp>
      <p:sp>
        <p:nvSpPr>
          <p:cNvPr id="43" name="Freeform 37">
            <a:extLst>
              <a:ext uri="{FF2B5EF4-FFF2-40B4-BE49-F238E27FC236}">
                <a16:creationId xmlns:a16="http://schemas.microsoft.com/office/drawing/2014/main" id="{6388CDC6-05B4-0256-08E4-570D2591563A}"/>
              </a:ext>
            </a:extLst>
          </p:cNvPr>
          <p:cNvSpPr/>
          <p:nvPr/>
        </p:nvSpPr>
        <p:spPr>
          <a:xfrm>
            <a:off x="7780140" y="2456611"/>
            <a:ext cx="551688" cy="551688"/>
          </a:xfrm>
          <a:custGeom>
            <a:avLst/>
            <a:gdLst/>
            <a:ahLst/>
            <a:cxnLst/>
            <a:rect l="l" t="t" r="r" b="b"/>
            <a:pathLst>
              <a:path w="551688" h="551688">
                <a:moveTo>
                  <a:pt x="0" y="0"/>
                </a:moveTo>
                <a:lnTo>
                  <a:pt x="551688" y="0"/>
                </a:lnTo>
                <a:lnTo>
                  <a:pt x="551688" y="551688"/>
                </a:lnTo>
                <a:lnTo>
                  <a:pt x="0" y="551688"/>
                </a:lnTo>
                <a:lnTo>
                  <a:pt x="0" y="0"/>
                </a:lnTo>
                <a:close/>
              </a:path>
            </a:pathLst>
          </a:custGeom>
          <a:blipFill>
            <a:blip r:embed="rId19"/>
            <a:stretch>
              <a:fillRect/>
            </a:stretch>
          </a:blipFill>
        </p:spPr>
        <p:txBody>
          <a:bodyPr/>
          <a:lstStyle/>
          <a:p>
            <a:endParaRPr lang="en-NZ"/>
          </a:p>
        </p:txBody>
      </p:sp>
      <p:sp>
        <p:nvSpPr>
          <p:cNvPr id="44" name="Freeform 38">
            <a:extLst>
              <a:ext uri="{FF2B5EF4-FFF2-40B4-BE49-F238E27FC236}">
                <a16:creationId xmlns:a16="http://schemas.microsoft.com/office/drawing/2014/main" id="{2DF54D61-8EF7-7D24-F970-CE4B23BA1814}"/>
              </a:ext>
            </a:extLst>
          </p:cNvPr>
          <p:cNvSpPr/>
          <p:nvPr/>
        </p:nvSpPr>
        <p:spPr>
          <a:xfrm>
            <a:off x="9651612" y="2487091"/>
            <a:ext cx="551688" cy="551688"/>
          </a:xfrm>
          <a:custGeom>
            <a:avLst/>
            <a:gdLst/>
            <a:ahLst/>
            <a:cxnLst/>
            <a:rect l="l" t="t" r="r" b="b"/>
            <a:pathLst>
              <a:path w="551688" h="551688">
                <a:moveTo>
                  <a:pt x="0" y="0"/>
                </a:moveTo>
                <a:lnTo>
                  <a:pt x="551688" y="0"/>
                </a:lnTo>
                <a:lnTo>
                  <a:pt x="551688" y="551688"/>
                </a:lnTo>
                <a:lnTo>
                  <a:pt x="0" y="551688"/>
                </a:lnTo>
                <a:lnTo>
                  <a:pt x="0" y="0"/>
                </a:lnTo>
                <a:close/>
              </a:path>
            </a:pathLst>
          </a:custGeom>
          <a:blipFill>
            <a:blip r:embed="rId20"/>
            <a:stretch>
              <a:fillRect/>
            </a:stretch>
          </a:blipFill>
        </p:spPr>
        <p:txBody>
          <a:bodyPr/>
          <a:lstStyle/>
          <a:p>
            <a:endParaRPr lang="en-NZ"/>
          </a:p>
        </p:txBody>
      </p:sp>
      <p:sp>
        <p:nvSpPr>
          <p:cNvPr id="45" name="Freeform 39">
            <a:extLst>
              <a:ext uri="{FF2B5EF4-FFF2-40B4-BE49-F238E27FC236}">
                <a16:creationId xmlns:a16="http://schemas.microsoft.com/office/drawing/2014/main" id="{7A43CD01-49D6-3953-AEA4-C1D8FB821279}"/>
              </a:ext>
            </a:extLst>
          </p:cNvPr>
          <p:cNvSpPr/>
          <p:nvPr/>
        </p:nvSpPr>
        <p:spPr>
          <a:xfrm>
            <a:off x="4089012" y="1837867"/>
            <a:ext cx="551688" cy="551688"/>
          </a:xfrm>
          <a:custGeom>
            <a:avLst/>
            <a:gdLst/>
            <a:ahLst/>
            <a:cxnLst/>
            <a:rect l="l" t="t" r="r" b="b"/>
            <a:pathLst>
              <a:path w="551688" h="551688">
                <a:moveTo>
                  <a:pt x="0" y="0"/>
                </a:moveTo>
                <a:lnTo>
                  <a:pt x="551688" y="0"/>
                </a:lnTo>
                <a:lnTo>
                  <a:pt x="551688" y="551688"/>
                </a:lnTo>
                <a:lnTo>
                  <a:pt x="0" y="551688"/>
                </a:lnTo>
                <a:lnTo>
                  <a:pt x="0" y="0"/>
                </a:lnTo>
                <a:close/>
              </a:path>
            </a:pathLst>
          </a:custGeom>
          <a:blipFill>
            <a:blip r:embed="rId21"/>
            <a:stretch>
              <a:fillRect/>
            </a:stretch>
          </a:blipFill>
        </p:spPr>
        <p:txBody>
          <a:bodyPr/>
          <a:lstStyle/>
          <a:p>
            <a:endParaRPr lang="en-NZ"/>
          </a:p>
        </p:txBody>
      </p:sp>
      <p:sp>
        <p:nvSpPr>
          <p:cNvPr id="46" name="Freeform 40">
            <a:extLst>
              <a:ext uri="{FF2B5EF4-FFF2-40B4-BE49-F238E27FC236}">
                <a16:creationId xmlns:a16="http://schemas.microsoft.com/office/drawing/2014/main" id="{436E88AC-BF2E-27BA-5078-971E8A42F332}"/>
              </a:ext>
            </a:extLst>
          </p:cNvPr>
          <p:cNvSpPr/>
          <p:nvPr/>
        </p:nvSpPr>
        <p:spPr>
          <a:xfrm>
            <a:off x="2169486" y="1839229"/>
            <a:ext cx="548640" cy="548640"/>
          </a:xfrm>
          <a:custGeom>
            <a:avLst/>
            <a:gdLst/>
            <a:ahLst/>
            <a:cxnLst/>
            <a:rect l="l" t="t" r="r" b="b"/>
            <a:pathLst>
              <a:path w="548640" h="548640">
                <a:moveTo>
                  <a:pt x="0" y="0"/>
                </a:moveTo>
                <a:lnTo>
                  <a:pt x="548640" y="0"/>
                </a:lnTo>
                <a:lnTo>
                  <a:pt x="548640" y="548640"/>
                </a:lnTo>
                <a:lnTo>
                  <a:pt x="0" y="548640"/>
                </a:lnTo>
                <a:lnTo>
                  <a:pt x="0" y="0"/>
                </a:lnTo>
                <a:close/>
              </a:path>
            </a:pathLst>
          </a:custGeom>
          <a:blipFill>
            <a:blip r:embed="rId22"/>
            <a:stretch>
              <a:fillRect/>
            </a:stretch>
          </a:blipFill>
        </p:spPr>
        <p:txBody>
          <a:bodyPr/>
          <a:lstStyle/>
          <a:p>
            <a:endParaRPr lang="en-NZ"/>
          </a:p>
        </p:txBody>
      </p:sp>
      <p:sp>
        <p:nvSpPr>
          <p:cNvPr id="47" name="Freeform 41">
            <a:extLst>
              <a:ext uri="{FF2B5EF4-FFF2-40B4-BE49-F238E27FC236}">
                <a16:creationId xmlns:a16="http://schemas.microsoft.com/office/drawing/2014/main" id="{6E279422-2DEE-5E11-441E-2E357EA01781}"/>
              </a:ext>
            </a:extLst>
          </p:cNvPr>
          <p:cNvSpPr/>
          <p:nvPr/>
        </p:nvSpPr>
        <p:spPr>
          <a:xfrm>
            <a:off x="4089012" y="3118027"/>
            <a:ext cx="551688" cy="551688"/>
          </a:xfrm>
          <a:custGeom>
            <a:avLst/>
            <a:gdLst/>
            <a:ahLst/>
            <a:cxnLst/>
            <a:rect l="l" t="t" r="r" b="b"/>
            <a:pathLst>
              <a:path w="551688" h="551688">
                <a:moveTo>
                  <a:pt x="0" y="0"/>
                </a:moveTo>
                <a:lnTo>
                  <a:pt x="551688" y="0"/>
                </a:lnTo>
                <a:lnTo>
                  <a:pt x="551688" y="551688"/>
                </a:lnTo>
                <a:lnTo>
                  <a:pt x="0" y="551688"/>
                </a:lnTo>
                <a:lnTo>
                  <a:pt x="0" y="0"/>
                </a:lnTo>
                <a:close/>
              </a:path>
            </a:pathLst>
          </a:custGeom>
          <a:blipFill>
            <a:blip r:embed="rId23"/>
            <a:stretch>
              <a:fillRect/>
            </a:stretch>
          </a:blipFill>
        </p:spPr>
        <p:txBody>
          <a:bodyPr/>
          <a:lstStyle/>
          <a:p>
            <a:endParaRPr lang="en-NZ"/>
          </a:p>
        </p:txBody>
      </p:sp>
      <p:grpSp>
        <p:nvGrpSpPr>
          <p:cNvPr id="48" name="Group 42">
            <a:extLst>
              <a:ext uri="{FF2B5EF4-FFF2-40B4-BE49-F238E27FC236}">
                <a16:creationId xmlns:a16="http://schemas.microsoft.com/office/drawing/2014/main" id="{AAEB253E-2509-1CB0-4C96-337B7A5E0EF3}"/>
              </a:ext>
            </a:extLst>
          </p:cNvPr>
          <p:cNvGrpSpPr>
            <a:grpSpLocks noChangeAspect="1"/>
          </p:cNvGrpSpPr>
          <p:nvPr/>
        </p:nvGrpSpPr>
        <p:grpSpPr>
          <a:xfrm>
            <a:off x="2122881" y="3044599"/>
            <a:ext cx="540744" cy="672436"/>
            <a:chOff x="0" y="0"/>
            <a:chExt cx="540741" cy="672427"/>
          </a:xfrm>
        </p:grpSpPr>
        <p:sp>
          <p:nvSpPr>
            <p:cNvPr id="49" name="Freeform 43">
              <a:extLst>
                <a:ext uri="{FF2B5EF4-FFF2-40B4-BE49-F238E27FC236}">
                  <a16:creationId xmlns:a16="http://schemas.microsoft.com/office/drawing/2014/main" id="{EB352DCC-E3CD-93AE-ABEC-2B4CC53A9A2E}"/>
                </a:ext>
              </a:extLst>
            </p:cNvPr>
            <p:cNvSpPr/>
            <p:nvPr/>
          </p:nvSpPr>
          <p:spPr>
            <a:xfrm>
              <a:off x="63500" y="135001"/>
              <a:ext cx="203327" cy="473837"/>
            </a:xfrm>
            <a:custGeom>
              <a:avLst/>
              <a:gdLst/>
              <a:ahLst/>
              <a:cxnLst/>
              <a:rect l="l" t="t" r="r" b="b"/>
              <a:pathLst>
                <a:path w="203327" h="473837">
                  <a:moveTo>
                    <a:pt x="0" y="127"/>
                  </a:moveTo>
                  <a:lnTo>
                    <a:pt x="0" y="412242"/>
                  </a:lnTo>
                  <a:cubicBezTo>
                    <a:pt x="17145" y="447802"/>
                    <a:pt x="101219" y="473837"/>
                    <a:pt x="203327" y="473837"/>
                  </a:cubicBezTo>
                  <a:cubicBezTo>
                    <a:pt x="203327" y="0"/>
                    <a:pt x="203327" y="0"/>
                    <a:pt x="203327" y="0"/>
                  </a:cubicBezTo>
                  <a:close/>
                </a:path>
              </a:pathLst>
            </a:custGeom>
            <a:solidFill>
              <a:srgbClr val="3997C4"/>
            </a:solidFill>
          </p:spPr>
          <p:txBody>
            <a:bodyPr/>
            <a:lstStyle/>
            <a:p>
              <a:endParaRPr lang="en-NZ"/>
            </a:p>
          </p:txBody>
        </p:sp>
        <p:sp>
          <p:nvSpPr>
            <p:cNvPr id="50" name="Freeform 44">
              <a:extLst>
                <a:ext uri="{FF2B5EF4-FFF2-40B4-BE49-F238E27FC236}">
                  <a16:creationId xmlns:a16="http://schemas.microsoft.com/office/drawing/2014/main" id="{9FCCCF72-B0AA-D6DA-8A68-60666D49D9DB}"/>
                </a:ext>
              </a:extLst>
            </p:cNvPr>
            <p:cNvSpPr/>
            <p:nvPr/>
          </p:nvSpPr>
          <p:spPr>
            <a:xfrm>
              <a:off x="266827" y="138684"/>
              <a:ext cx="210058" cy="470281"/>
            </a:xfrm>
            <a:custGeom>
              <a:avLst/>
              <a:gdLst/>
              <a:ahLst/>
              <a:cxnLst/>
              <a:rect l="l" t="t" r="r" b="b"/>
              <a:pathLst>
                <a:path w="210058" h="470281">
                  <a:moveTo>
                    <a:pt x="0" y="470281"/>
                  </a:moveTo>
                  <a:lnTo>
                    <a:pt x="3429" y="470281"/>
                  </a:lnTo>
                  <a:cubicBezTo>
                    <a:pt x="118364" y="470281"/>
                    <a:pt x="210058" y="437388"/>
                    <a:pt x="210058" y="398399"/>
                  </a:cubicBezTo>
                  <a:cubicBezTo>
                    <a:pt x="210058" y="0"/>
                    <a:pt x="210058" y="0"/>
                    <a:pt x="210058" y="0"/>
                  </a:cubicBezTo>
                  <a:cubicBezTo>
                    <a:pt x="0" y="0"/>
                    <a:pt x="0" y="0"/>
                    <a:pt x="0" y="0"/>
                  </a:cubicBezTo>
                  <a:lnTo>
                    <a:pt x="0" y="470281"/>
                  </a:lnTo>
                  <a:close/>
                </a:path>
              </a:pathLst>
            </a:custGeom>
            <a:solidFill>
              <a:srgbClr val="59B2D7"/>
            </a:solidFill>
          </p:spPr>
          <p:txBody>
            <a:bodyPr/>
            <a:lstStyle/>
            <a:p>
              <a:endParaRPr lang="en-NZ"/>
            </a:p>
          </p:txBody>
        </p:sp>
        <p:sp>
          <p:nvSpPr>
            <p:cNvPr id="51" name="Freeform 45">
              <a:extLst>
                <a:ext uri="{FF2B5EF4-FFF2-40B4-BE49-F238E27FC236}">
                  <a16:creationId xmlns:a16="http://schemas.microsoft.com/office/drawing/2014/main" id="{ED58C95A-B1C5-3DFF-D305-E8B0A68C94B2}"/>
                </a:ext>
              </a:extLst>
            </p:cNvPr>
            <p:cNvSpPr/>
            <p:nvPr/>
          </p:nvSpPr>
          <p:spPr>
            <a:xfrm>
              <a:off x="63500" y="63500"/>
              <a:ext cx="413766" cy="146939"/>
            </a:xfrm>
            <a:custGeom>
              <a:avLst/>
              <a:gdLst/>
              <a:ahLst/>
              <a:cxnLst/>
              <a:rect l="l" t="t" r="r" b="b"/>
              <a:pathLst>
                <a:path w="413766" h="146939">
                  <a:moveTo>
                    <a:pt x="144907" y="0"/>
                  </a:moveTo>
                  <a:cubicBezTo>
                    <a:pt x="70358" y="8382"/>
                    <a:pt x="13716" y="32004"/>
                    <a:pt x="0" y="59055"/>
                  </a:cubicBezTo>
                  <a:lnTo>
                    <a:pt x="0" y="59055"/>
                  </a:lnTo>
                  <a:lnTo>
                    <a:pt x="0" y="85090"/>
                  </a:lnTo>
                  <a:cubicBezTo>
                    <a:pt x="17526" y="120904"/>
                    <a:pt x="104267" y="146939"/>
                    <a:pt x="206883" y="146939"/>
                  </a:cubicBezTo>
                  <a:cubicBezTo>
                    <a:pt x="309499" y="146939"/>
                    <a:pt x="396240" y="120904"/>
                    <a:pt x="413766" y="85090"/>
                  </a:cubicBezTo>
                  <a:lnTo>
                    <a:pt x="413766" y="59436"/>
                  </a:lnTo>
                  <a:lnTo>
                    <a:pt x="413766" y="59436"/>
                  </a:lnTo>
                  <a:cubicBezTo>
                    <a:pt x="399415" y="32258"/>
                    <a:pt x="338963" y="8382"/>
                    <a:pt x="262636" y="0"/>
                  </a:cubicBezTo>
                  <a:close/>
                </a:path>
              </a:pathLst>
            </a:custGeom>
            <a:solidFill>
              <a:srgbClr val="FFFFFF"/>
            </a:solidFill>
          </p:spPr>
          <p:txBody>
            <a:bodyPr/>
            <a:lstStyle/>
            <a:p>
              <a:endParaRPr lang="en-NZ"/>
            </a:p>
          </p:txBody>
        </p:sp>
        <p:sp>
          <p:nvSpPr>
            <p:cNvPr id="52" name="Freeform 46">
              <a:extLst>
                <a:ext uri="{FF2B5EF4-FFF2-40B4-BE49-F238E27FC236}">
                  <a16:creationId xmlns:a16="http://schemas.microsoft.com/office/drawing/2014/main" id="{B054A871-CB8F-B676-30BB-61D0D5005CBA}"/>
                </a:ext>
              </a:extLst>
            </p:cNvPr>
            <p:cNvSpPr/>
            <p:nvPr/>
          </p:nvSpPr>
          <p:spPr>
            <a:xfrm>
              <a:off x="102743" y="83058"/>
              <a:ext cx="334899" cy="97790"/>
            </a:xfrm>
            <a:custGeom>
              <a:avLst/>
              <a:gdLst/>
              <a:ahLst/>
              <a:cxnLst/>
              <a:rect l="l" t="t" r="r" b="b"/>
              <a:pathLst>
                <a:path w="334899" h="97790">
                  <a:moveTo>
                    <a:pt x="334899" y="48895"/>
                  </a:moveTo>
                  <a:cubicBezTo>
                    <a:pt x="334899" y="78359"/>
                    <a:pt x="259588" y="97790"/>
                    <a:pt x="167640" y="97790"/>
                  </a:cubicBezTo>
                  <a:cubicBezTo>
                    <a:pt x="75692" y="97790"/>
                    <a:pt x="0" y="78232"/>
                    <a:pt x="0" y="48895"/>
                  </a:cubicBezTo>
                  <a:cubicBezTo>
                    <a:pt x="0" y="22987"/>
                    <a:pt x="72390" y="0"/>
                    <a:pt x="164084" y="0"/>
                  </a:cubicBezTo>
                  <a:cubicBezTo>
                    <a:pt x="256032" y="0"/>
                    <a:pt x="334899" y="22987"/>
                    <a:pt x="334899" y="48895"/>
                  </a:cubicBezTo>
                  <a:close/>
                </a:path>
              </a:pathLst>
            </a:custGeom>
            <a:solidFill>
              <a:srgbClr val="7FB800"/>
            </a:solidFill>
          </p:spPr>
          <p:txBody>
            <a:bodyPr/>
            <a:lstStyle/>
            <a:p>
              <a:endParaRPr lang="en-NZ"/>
            </a:p>
          </p:txBody>
        </p:sp>
        <p:sp>
          <p:nvSpPr>
            <p:cNvPr id="53" name="Freeform 47">
              <a:extLst>
                <a:ext uri="{FF2B5EF4-FFF2-40B4-BE49-F238E27FC236}">
                  <a16:creationId xmlns:a16="http://schemas.microsoft.com/office/drawing/2014/main" id="{F95B747B-3BA8-EEA4-ABCB-59A6AA75B5AF}"/>
                </a:ext>
              </a:extLst>
            </p:cNvPr>
            <p:cNvSpPr/>
            <p:nvPr/>
          </p:nvSpPr>
          <p:spPr>
            <a:xfrm>
              <a:off x="102743" y="83058"/>
              <a:ext cx="331724" cy="78359"/>
            </a:xfrm>
            <a:custGeom>
              <a:avLst/>
              <a:gdLst/>
              <a:ahLst/>
              <a:cxnLst/>
              <a:rect l="l" t="t" r="r" b="b"/>
              <a:pathLst>
                <a:path w="331724" h="78359">
                  <a:moveTo>
                    <a:pt x="298831" y="78359"/>
                  </a:moveTo>
                  <a:cubicBezTo>
                    <a:pt x="318643" y="68707"/>
                    <a:pt x="331724" y="58801"/>
                    <a:pt x="331724" y="48895"/>
                  </a:cubicBezTo>
                  <a:cubicBezTo>
                    <a:pt x="331724" y="22987"/>
                    <a:pt x="256032" y="0"/>
                    <a:pt x="164084" y="0"/>
                  </a:cubicBezTo>
                  <a:cubicBezTo>
                    <a:pt x="72390" y="0"/>
                    <a:pt x="0" y="22987"/>
                    <a:pt x="0" y="48895"/>
                  </a:cubicBezTo>
                  <a:cubicBezTo>
                    <a:pt x="0" y="58801"/>
                    <a:pt x="13081" y="71882"/>
                    <a:pt x="32893" y="78359"/>
                  </a:cubicBezTo>
                  <a:cubicBezTo>
                    <a:pt x="62611" y="68707"/>
                    <a:pt x="111760" y="58801"/>
                    <a:pt x="164084" y="58801"/>
                  </a:cubicBezTo>
                  <a:cubicBezTo>
                    <a:pt x="210058" y="58801"/>
                    <a:pt x="256032" y="65151"/>
                    <a:pt x="298831" y="78359"/>
                  </a:cubicBezTo>
                  <a:close/>
                </a:path>
              </a:pathLst>
            </a:custGeom>
            <a:solidFill>
              <a:srgbClr val="B6D232"/>
            </a:solidFill>
          </p:spPr>
          <p:txBody>
            <a:bodyPr/>
            <a:lstStyle/>
            <a:p>
              <a:endParaRPr lang="en-NZ"/>
            </a:p>
          </p:txBody>
        </p:sp>
        <p:sp>
          <p:nvSpPr>
            <p:cNvPr id="54" name="Freeform 48">
              <a:extLst>
                <a:ext uri="{FF2B5EF4-FFF2-40B4-BE49-F238E27FC236}">
                  <a16:creationId xmlns:a16="http://schemas.microsoft.com/office/drawing/2014/main" id="{DFC4F623-DC6C-4D71-6C79-D324ED0134A7}"/>
                </a:ext>
              </a:extLst>
            </p:cNvPr>
            <p:cNvSpPr/>
            <p:nvPr/>
          </p:nvSpPr>
          <p:spPr>
            <a:xfrm>
              <a:off x="129286" y="236474"/>
              <a:ext cx="272415" cy="300609"/>
            </a:xfrm>
            <a:custGeom>
              <a:avLst/>
              <a:gdLst/>
              <a:ahLst/>
              <a:cxnLst/>
              <a:rect l="l" t="t" r="r" b="b"/>
              <a:pathLst>
                <a:path w="272415" h="300609">
                  <a:moveTo>
                    <a:pt x="259207" y="195961"/>
                  </a:moveTo>
                  <a:cubicBezTo>
                    <a:pt x="223139" y="202311"/>
                    <a:pt x="223139" y="192786"/>
                    <a:pt x="223139" y="192786"/>
                  </a:cubicBezTo>
                  <a:cubicBezTo>
                    <a:pt x="259207" y="140335"/>
                    <a:pt x="272288" y="75184"/>
                    <a:pt x="259207" y="58801"/>
                  </a:cubicBezTo>
                  <a:cubicBezTo>
                    <a:pt x="226314" y="16256"/>
                    <a:pt x="164084" y="35814"/>
                    <a:pt x="164084" y="35814"/>
                  </a:cubicBezTo>
                  <a:lnTo>
                    <a:pt x="147574" y="35814"/>
                  </a:lnTo>
                  <a:cubicBezTo>
                    <a:pt x="131318" y="32639"/>
                    <a:pt x="118110" y="39243"/>
                    <a:pt x="105029" y="45720"/>
                  </a:cubicBezTo>
                  <a:cubicBezTo>
                    <a:pt x="105029" y="45720"/>
                    <a:pt x="0" y="0"/>
                    <a:pt x="3175" y="101346"/>
                  </a:cubicBezTo>
                  <a:cubicBezTo>
                    <a:pt x="6350" y="120904"/>
                    <a:pt x="36068" y="258064"/>
                    <a:pt x="68961" y="215519"/>
                  </a:cubicBezTo>
                  <a:cubicBezTo>
                    <a:pt x="82042" y="202438"/>
                    <a:pt x="95123" y="189611"/>
                    <a:pt x="95123" y="189611"/>
                  </a:cubicBezTo>
                  <a:lnTo>
                    <a:pt x="108204" y="196088"/>
                  </a:lnTo>
                  <a:lnTo>
                    <a:pt x="118110" y="192913"/>
                  </a:lnTo>
                  <a:lnTo>
                    <a:pt x="118110" y="196088"/>
                  </a:lnTo>
                  <a:cubicBezTo>
                    <a:pt x="108204" y="209169"/>
                    <a:pt x="111379" y="209169"/>
                    <a:pt x="91694" y="212344"/>
                  </a:cubicBezTo>
                  <a:lnTo>
                    <a:pt x="85344" y="222250"/>
                  </a:lnTo>
                  <a:cubicBezTo>
                    <a:pt x="108331" y="231902"/>
                    <a:pt x="124587" y="225425"/>
                    <a:pt x="134493" y="212344"/>
                  </a:cubicBezTo>
                  <a:lnTo>
                    <a:pt x="131318" y="215519"/>
                  </a:lnTo>
                  <a:cubicBezTo>
                    <a:pt x="137668" y="225425"/>
                    <a:pt x="137668" y="235331"/>
                    <a:pt x="137668" y="244983"/>
                  </a:cubicBezTo>
                  <a:lnTo>
                    <a:pt x="141097" y="277622"/>
                  </a:lnTo>
                  <a:cubicBezTo>
                    <a:pt x="144272" y="284353"/>
                    <a:pt x="144272" y="300609"/>
                    <a:pt x="170561" y="297434"/>
                  </a:cubicBezTo>
                  <a:cubicBezTo>
                    <a:pt x="187198" y="294005"/>
                    <a:pt x="200279" y="281178"/>
                    <a:pt x="200279" y="264541"/>
                  </a:cubicBezTo>
                  <a:lnTo>
                    <a:pt x="203454" y="251714"/>
                  </a:lnTo>
                  <a:cubicBezTo>
                    <a:pt x="206629" y="235458"/>
                    <a:pt x="206629" y="235458"/>
                    <a:pt x="206629" y="235458"/>
                  </a:cubicBezTo>
                  <a:lnTo>
                    <a:pt x="206629" y="212344"/>
                  </a:lnTo>
                  <a:lnTo>
                    <a:pt x="219710" y="215519"/>
                  </a:lnTo>
                  <a:cubicBezTo>
                    <a:pt x="229616" y="215519"/>
                    <a:pt x="239522" y="215519"/>
                    <a:pt x="249428" y="212344"/>
                  </a:cubicBezTo>
                  <a:lnTo>
                    <a:pt x="272415" y="192786"/>
                  </a:lnTo>
                  <a:close/>
                </a:path>
              </a:pathLst>
            </a:custGeom>
            <a:solidFill>
              <a:srgbClr val="33678F"/>
            </a:solidFill>
          </p:spPr>
          <p:txBody>
            <a:bodyPr/>
            <a:lstStyle/>
            <a:p>
              <a:endParaRPr lang="en-NZ"/>
            </a:p>
          </p:txBody>
        </p:sp>
        <p:sp>
          <p:nvSpPr>
            <p:cNvPr id="55" name="Freeform 49">
              <a:extLst>
                <a:ext uri="{FF2B5EF4-FFF2-40B4-BE49-F238E27FC236}">
                  <a16:creationId xmlns:a16="http://schemas.microsoft.com/office/drawing/2014/main" id="{C8A07659-D827-98C1-1E6B-95327A111EEF}"/>
                </a:ext>
              </a:extLst>
            </p:cNvPr>
            <p:cNvSpPr/>
            <p:nvPr/>
          </p:nvSpPr>
          <p:spPr>
            <a:xfrm>
              <a:off x="234315" y="344297"/>
              <a:ext cx="13081" cy="9906"/>
            </a:xfrm>
            <a:custGeom>
              <a:avLst/>
              <a:gdLst/>
              <a:ahLst/>
              <a:cxnLst/>
              <a:rect l="l" t="t" r="r" b="b"/>
              <a:pathLst>
                <a:path w="13081" h="9906">
                  <a:moveTo>
                    <a:pt x="13081" y="3175"/>
                  </a:moveTo>
                  <a:lnTo>
                    <a:pt x="9652" y="0"/>
                  </a:lnTo>
                  <a:lnTo>
                    <a:pt x="0" y="0"/>
                  </a:lnTo>
                  <a:lnTo>
                    <a:pt x="0" y="9906"/>
                  </a:lnTo>
                  <a:lnTo>
                    <a:pt x="13081" y="9906"/>
                  </a:lnTo>
                  <a:lnTo>
                    <a:pt x="13081" y="3175"/>
                  </a:lnTo>
                  <a:close/>
                </a:path>
              </a:pathLst>
            </a:custGeom>
            <a:solidFill>
              <a:srgbClr val="FFFFFF"/>
            </a:solidFill>
          </p:spPr>
          <p:txBody>
            <a:bodyPr/>
            <a:lstStyle/>
            <a:p>
              <a:endParaRPr lang="en-NZ"/>
            </a:p>
          </p:txBody>
        </p:sp>
        <p:sp>
          <p:nvSpPr>
            <p:cNvPr id="56" name="Freeform 50">
              <a:extLst>
                <a:ext uri="{FF2B5EF4-FFF2-40B4-BE49-F238E27FC236}">
                  <a16:creationId xmlns:a16="http://schemas.microsoft.com/office/drawing/2014/main" id="{86975A1A-52C4-AF7A-87B4-4740AA973376}"/>
                </a:ext>
              </a:extLst>
            </p:cNvPr>
            <p:cNvSpPr/>
            <p:nvPr/>
          </p:nvSpPr>
          <p:spPr>
            <a:xfrm>
              <a:off x="326009" y="344170"/>
              <a:ext cx="16637" cy="6731"/>
            </a:xfrm>
            <a:custGeom>
              <a:avLst/>
              <a:gdLst/>
              <a:ahLst/>
              <a:cxnLst/>
              <a:rect l="l" t="t" r="r" b="b"/>
              <a:pathLst>
                <a:path w="16637" h="6731">
                  <a:moveTo>
                    <a:pt x="13335" y="0"/>
                  </a:moveTo>
                  <a:lnTo>
                    <a:pt x="0" y="0"/>
                  </a:lnTo>
                  <a:lnTo>
                    <a:pt x="6731" y="6731"/>
                  </a:lnTo>
                  <a:lnTo>
                    <a:pt x="13462" y="6731"/>
                  </a:lnTo>
                  <a:lnTo>
                    <a:pt x="16637" y="3302"/>
                  </a:lnTo>
                  <a:lnTo>
                    <a:pt x="13462" y="127"/>
                  </a:lnTo>
                  <a:close/>
                </a:path>
              </a:pathLst>
            </a:custGeom>
            <a:solidFill>
              <a:srgbClr val="FFFFFF"/>
            </a:solidFill>
          </p:spPr>
          <p:txBody>
            <a:bodyPr/>
            <a:lstStyle/>
            <a:p>
              <a:endParaRPr lang="en-NZ"/>
            </a:p>
          </p:txBody>
        </p:sp>
        <p:sp>
          <p:nvSpPr>
            <p:cNvPr id="57" name="Freeform 51">
              <a:extLst>
                <a:ext uri="{FF2B5EF4-FFF2-40B4-BE49-F238E27FC236}">
                  <a16:creationId xmlns:a16="http://schemas.microsoft.com/office/drawing/2014/main" id="{19C8537F-8EBF-72AB-8024-8ECBFD1BFE12}"/>
                </a:ext>
              </a:extLst>
            </p:cNvPr>
            <p:cNvSpPr/>
            <p:nvPr/>
          </p:nvSpPr>
          <p:spPr>
            <a:xfrm>
              <a:off x="132461" y="259334"/>
              <a:ext cx="266065" cy="277622"/>
            </a:xfrm>
            <a:custGeom>
              <a:avLst/>
              <a:gdLst/>
              <a:ahLst/>
              <a:cxnLst/>
              <a:rect l="l" t="t" r="r" b="b"/>
              <a:pathLst>
                <a:path w="266065" h="277622">
                  <a:moveTo>
                    <a:pt x="265938" y="173101"/>
                  </a:moveTo>
                  <a:lnTo>
                    <a:pt x="256032" y="169926"/>
                  </a:lnTo>
                  <a:cubicBezTo>
                    <a:pt x="229870" y="173101"/>
                    <a:pt x="223139" y="169926"/>
                    <a:pt x="223139" y="169926"/>
                  </a:cubicBezTo>
                  <a:cubicBezTo>
                    <a:pt x="239395" y="143764"/>
                    <a:pt x="252857" y="117475"/>
                    <a:pt x="259207" y="88138"/>
                  </a:cubicBezTo>
                  <a:cubicBezTo>
                    <a:pt x="265938" y="62230"/>
                    <a:pt x="265938" y="42418"/>
                    <a:pt x="259207" y="32766"/>
                  </a:cubicBezTo>
                  <a:cubicBezTo>
                    <a:pt x="246126" y="16510"/>
                    <a:pt x="223139" y="3302"/>
                    <a:pt x="200152" y="3302"/>
                  </a:cubicBezTo>
                  <a:lnTo>
                    <a:pt x="160909" y="9652"/>
                  </a:lnTo>
                  <a:cubicBezTo>
                    <a:pt x="154178" y="6477"/>
                    <a:pt x="147828" y="6477"/>
                    <a:pt x="141097" y="6477"/>
                  </a:cubicBezTo>
                  <a:cubicBezTo>
                    <a:pt x="128016" y="6477"/>
                    <a:pt x="114935" y="9652"/>
                    <a:pt x="105029" y="16383"/>
                  </a:cubicBezTo>
                  <a:cubicBezTo>
                    <a:pt x="91948" y="12954"/>
                    <a:pt x="82042" y="9652"/>
                    <a:pt x="72136" y="9652"/>
                  </a:cubicBezTo>
                  <a:cubicBezTo>
                    <a:pt x="52324" y="6477"/>
                    <a:pt x="36068" y="9652"/>
                    <a:pt x="22987" y="16383"/>
                  </a:cubicBezTo>
                  <a:cubicBezTo>
                    <a:pt x="6477" y="29464"/>
                    <a:pt x="0" y="45847"/>
                    <a:pt x="0" y="75184"/>
                  </a:cubicBezTo>
                  <a:cubicBezTo>
                    <a:pt x="0" y="88011"/>
                    <a:pt x="19812" y="192532"/>
                    <a:pt x="49149" y="202438"/>
                  </a:cubicBezTo>
                  <a:lnTo>
                    <a:pt x="65786" y="199263"/>
                  </a:lnTo>
                  <a:cubicBezTo>
                    <a:pt x="82042" y="179451"/>
                    <a:pt x="91948" y="169799"/>
                    <a:pt x="95123" y="166624"/>
                  </a:cubicBezTo>
                  <a:lnTo>
                    <a:pt x="105029" y="173101"/>
                  </a:lnTo>
                  <a:lnTo>
                    <a:pt x="111379" y="173101"/>
                  </a:lnTo>
                  <a:lnTo>
                    <a:pt x="108204" y="176276"/>
                  </a:lnTo>
                  <a:cubicBezTo>
                    <a:pt x="105029" y="183007"/>
                    <a:pt x="101727" y="186182"/>
                    <a:pt x="88392" y="186182"/>
                  </a:cubicBezTo>
                  <a:lnTo>
                    <a:pt x="78740" y="189357"/>
                  </a:lnTo>
                  <a:lnTo>
                    <a:pt x="85217" y="202438"/>
                  </a:lnTo>
                  <a:cubicBezTo>
                    <a:pt x="105029" y="208915"/>
                    <a:pt x="121285" y="205613"/>
                    <a:pt x="131191" y="195707"/>
                  </a:cubicBezTo>
                  <a:cubicBezTo>
                    <a:pt x="128016" y="215519"/>
                    <a:pt x="131191" y="234950"/>
                    <a:pt x="134366" y="258064"/>
                  </a:cubicBezTo>
                  <a:cubicBezTo>
                    <a:pt x="137795" y="267716"/>
                    <a:pt x="151003" y="277622"/>
                    <a:pt x="164084" y="277622"/>
                  </a:cubicBezTo>
                  <a:lnTo>
                    <a:pt x="167259" y="277622"/>
                  </a:lnTo>
                  <a:cubicBezTo>
                    <a:pt x="190246" y="277622"/>
                    <a:pt x="203327" y="261366"/>
                    <a:pt x="203327" y="244983"/>
                  </a:cubicBezTo>
                  <a:cubicBezTo>
                    <a:pt x="206756" y="231902"/>
                    <a:pt x="210058" y="205740"/>
                    <a:pt x="210058" y="192532"/>
                  </a:cubicBezTo>
                  <a:lnTo>
                    <a:pt x="219964" y="195707"/>
                  </a:lnTo>
                  <a:cubicBezTo>
                    <a:pt x="233045" y="195707"/>
                    <a:pt x="242951" y="192532"/>
                    <a:pt x="249428" y="189357"/>
                  </a:cubicBezTo>
                  <a:lnTo>
                    <a:pt x="266065" y="179451"/>
                  </a:lnTo>
                  <a:close/>
                  <a:moveTo>
                    <a:pt x="203454" y="186182"/>
                  </a:moveTo>
                  <a:cubicBezTo>
                    <a:pt x="200279" y="195834"/>
                    <a:pt x="196977" y="231902"/>
                    <a:pt x="193548" y="244983"/>
                  </a:cubicBezTo>
                  <a:cubicBezTo>
                    <a:pt x="193548" y="258064"/>
                    <a:pt x="180467" y="270891"/>
                    <a:pt x="167386" y="270891"/>
                  </a:cubicBezTo>
                  <a:cubicBezTo>
                    <a:pt x="154305" y="277622"/>
                    <a:pt x="141224" y="270891"/>
                    <a:pt x="137922" y="258064"/>
                  </a:cubicBezTo>
                  <a:lnTo>
                    <a:pt x="137922" y="254635"/>
                  </a:lnTo>
                  <a:cubicBezTo>
                    <a:pt x="134493" y="231902"/>
                    <a:pt x="131191" y="208915"/>
                    <a:pt x="134493" y="183007"/>
                  </a:cubicBezTo>
                  <a:lnTo>
                    <a:pt x="134493" y="179578"/>
                  </a:lnTo>
                  <a:lnTo>
                    <a:pt x="128143" y="173228"/>
                  </a:lnTo>
                  <a:lnTo>
                    <a:pt x="121412" y="170053"/>
                  </a:lnTo>
                  <a:lnTo>
                    <a:pt x="118237" y="160147"/>
                  </a:lnTo>
                  <a:lnTo>
                    <a:pt x="121412" y="153670"/>
                  </a:lnTo>
                  <a:lnTo>
                    <a:pt x="124841" y="150241"/>
                  </a:lnTo>
                  <a:cubicBezTo>
                    <a:pt x="128016" y="137414"/>
                    <a:pt x="134493" y="124333"/>
                    <a:pt x="128016" y="91694"/>
                  </a:cubicBezTo>
                  <a:cubicBezTo>
                    <a:pt x="124841" y="78613"/>
                    <a:pt x="114935" y="71882"/>
                    <a:pt x="105029" y="71882"/>
                  </a:cubicBezTo>
                  <a:lnTo>
                    <a:pt x="101854" y="71882"/>
                  </a:lnTo>
                  <a:lnTo>
                    <a:pt x="78867" y="81788"/>
                  </a:lnTo>
                  <a:cubicBezTo>
                    <a:pt x="82042" y="62230"/>
                    <a:pt x="88519" y="42545"/>
                    <a:pt x="101854" y="26162"/>
                  </a:cubicBezTo>
                  <a:cubicBezTo>
                    <a:pt x="111506" y="16510"/>
                    <a:pt x="124841" y="13081"/>
                    <a:pt x="137922" y="13081"/>
                  </a:cubicBezTo>
                  <a:cubicBezTo>
                    <a:pt x="160909" y="13081"/>
                    <a:pt x="180467" y="22987"/>
                    <a:pt x="196977" y="39243"/>
                  </a:cubicBezTo>
                  <a:cubicBezTo>
                    <a:pt x="206883" y="49149"/>
                    <a:pt x="213233" y="58801"/>
                    <a:pt x="216535" y="71882"/>
                  </a:cubicBezTo>
                  <a:cubicBezTo>
                    <a:pt x="200279" y="68707"/>
                    <a:pt x="190373" y="71882"/>
                    <a:pt x="187071" y="81788"/>
                  </a:cubicBezTo>
                  <a:cubicBezTo>
                    <a:pt x="173990" y="94869"/>
                    <a:pt x="193421" y="127508"/>
                    <a:pt x="200152" y="140589"/>
                  </a:cubicBezTo>
                  <a:lnTo>
                    <a:pt x="203327" y="146939"/>
                  </a:lnTo>
                  <a:cubicBezTo>
                    <a:pt x="206756" y="153670"/>
                    <a:pt x="210058" y="156845"/>
                    <a:pt x="213233" y="163195"/>
                  </a:cubicBezTo>
                  <a:lnTo>
                    <a:pt x="216408" y="163195"/>
                  </a:lnTo>
                  <a:lnTo>
                    <a:pt x="216408" y="166624"/>
                  </a:lnTo>
                  <a:cubicBezTo>
                    <a:pt x="209931" y="169799"/>
                    <a:pt x="200152" y="173101"/>
                    <a:pt x="203327" y="186182"/>
                  </a:cubicBezTo>
                  <a:close/>
                  <a:moveTo>
                    <a:pt x="49276" y="195834"/>
                  </a:moveTo>
                  <a:cubicBezTo>
                    <a:pt x="39370" y="192659"/>
                    <a:pt x="29464" y="173101"/>
                    <a:pt x="19812" y="140462"/>
                  </a:cubicBezTo>
                  <a:cubicBezTo>
                    <a:pt x="9906" y="117475"/>
                    <a:pt x="6477" y="97917"/>
                    <a:pt x="3302" y="75184"/>
                  </a:cubicBezTo>
                  <a:cubicBezTo>
                    <a:pt x="3302" y="49022"/>
                    <a:pt x="10033" y="32639"/>
                    <a:pt x="23114" y="22733"/>
                  </a:cubicBezTo>
                  <a:cubicBezTo>
                    <a:pt x="33020" y="16256"/>
                    <a:pt x="42926" y="12827"/>
                    <a:pt x="56007" y="12827"/>
                  </a:cubicBezTo>
                  <a:cubicBezTo>
                    <a:pt x="69088" y="12827"/>
                    <a:pt x="82169" y="16256"/>
                    <a:pt x="98552" y="22733"/>
                  </a:cubicBezTo>
                  <a:lnTo>
                    <a:pt x="95377" y="22733"/>
                  </a:lnTo>
                  <a:cubicBezTo>
                    <a:pt x="72390" y="45720"/>
                    <a:pt x="72390" y="88011"/>
                    <a:pt x="72390" y="88011"/>
                  </a:cubicBezTo>
                  <a:cubicBezTo>
                    <a:pt x="75565" y="101092"/>
                    <a:pt x="75565" y="114173"/>
                    <a:pt x="72390" y="127254"/>
                  </a:cubicBezTo>
                  <a:cubicBezTo>
                    <a:pt x="69215" y="140335"/>
                    <a:pt x="75565" y="149987"/>
                    <a:pt x="82296" y="163068"/>
                  </a:cubicBezTo>
                  <a:lnTo>
                    <a:pt x="85471" y="163068"/>
                  </a:lnTo>
                  <a:cubicBezTo>
                    <a:pt x="82296" y="169799"/>
                    <a:pt x="75565" y="179324"/>
                    <a:pt x="62484" y="189230"/>
                  </a:cubicBezTo>
                  <a:lnTo>
                    <a:pt x="52578" y="199136"/>
                  </a:lnTo>
                  <a:close/>
                  <a:moveTo>
                    <a:pt x="78994" y="127381"/>
                  </a:moveTo>
                  <a:lnTo>
                    <a:pt x="78994" y="91567"/>
                  </a:lnTo>
                  <a:cubicBezTo>
                    <a:pt x="88646" y="81661"/>
                    <a:pt x="98552" y="81661"/>
                    <a:pt x="111633" y="81661"/>
                  </a:cubicBezTo>
                  <a:lnTo>
                    <a:pt x="121539" y="84836"/>
                  </a:lnTo>
                  <a:cubicBezTo>
                    <a:pt x="128270" y="124206"/>
                    <a:pt x="121539" y="137287"/>
                    <a:pt x="118364" y="146812"/>
                  </a:cubicBezTo>
                  <a:lnTo>
                    <a:pt x="115189" y="149987"/>
                  </a:lnTo>
                  <a:lnTo>
                    <a:pt x="115189" y="153416"/>
                  </a:lnTo>
                  <a:lnTo>
                    <a:pt x="111760" y="163068"/>
                  </a:lnTo>
                  <a:cubicBezTo>
                    <a:pt x="102108" y="166497"/>
                    <a:pt x="92202" y="163068"/>
                    <a:pt x="88773" y="156718"/>
                  </a:cubicBezTo>
                  <a:cubicBezTo>
                    <a:pt x="79121" y="149987"/>
                    <a:pt x="75692" y="140462"/>
                    <a:pt x="79121" y="127254"/>
                  </a:cubicBezTo>
                  <a:close/>
                  <a:moveTo>
                    <a:pt x="115062" y="176276"/>
                  </a:moveTo>
                  <a:lnTo>
                    <a:pt x="121539" y="173101"/>
                  </a:lnTo>
                  <a:lnTo>
                    <a:pt x="124968" y="176276"/>
                  </a:lnTo>
                  <a:lnTo>
                    <a:pt x="128143" y="183007"/>
                  </a:lnTo>
                  <a:cubicBezTo>
                    <a:pt x="118237" y="199263"/>
                    <a:pt x="101981" y="205740"/>
                    <a:pt x="88646" y="199263"/>
                  </a:cubicBezTo>
                  <a:lnTo>
                    <a:pt x="85471" y="195834"/>
                  </a:lnTo>
                  <a:lnTo>
                    <a:pt x="88646" y="195834"/>
                  </a:lnTo>
                  <a:cubicBezTo>
                    <a:pt x="101981" y="189484"/>
                    <a:pt x="105283" y="189484"/>
                    <a:pt x="111633" y="183007"/>
                  </a:cubicBezTo>
                  <a:lnTo>
                    <a:pt x="115062" y="179578"/>
                  </a:lnTo>
                  <a:close/>
                  <a:moveTo>
                    <a:pt x="210185" y="146812"/>
                  </a:moveTo>
                  <a:lnTo>
                    <a:pt x="207010" y="143637"/>
                  </a:lnTo>
                  <a:cubicBezTo>
                    <a:pt x="197104" y="127381"/>
                    <a:pt x="180594" y="97917"/>
                    <a:pt x="190373" y="84836"/>
                  </a:cubicBezTo>
                  <a:lnTo>
                    <a:pt x="200279" y="78486"/>
                  </a:lnTo>
                  <a:cubicBezTo>
                    <a:pt x="210185" y="78486"/>
                    <a:pt x="213360" y="78486"/>
                    <a:pt x="216535" y="81661"/>
                  </a:cubicBezTo>
                  <a:lnTo>
                    <a:pt x="216535" y="101219"/>
                  </a:lnTo>
                  <a:cubicBezTo>
                    <a:pt x="216535" y="111125"/>
                    <a:pt x="216535" y="114300"/>
                    <a:pt x="216535" y="121031"/>
                  </a:cubicBezTo>
                  <a:cubicBezTo>
                    <a:pt x="219964" y="130683"/>
                    <a:pt x="216535" y="143764"/>
                    <a:pt x="213360" y="153670"/>
                  </a:cubicBezTo>
                  <a:lnTo>
                    <a:pt x="210185" y="150241"/>
                  </a:lnTo>
                  <a:close/>
                  <a:moveTo>
                    <a:pt x="249428" y="91440"/>
                  </a:moveTo>
                  <a:cubicBezTo>
                    <a:pt x="243078" y="117348"/>
                    <a:pt x="233172" y="140335"/>
                    <a:pt x="219964" y="163068"/>
                  </a:cubicBezTo>
                  <a:lnTo>
                    <a:pt x="216535" y="163068"/>
                  </a:lnTo>
                  <a:lnTo>
                    <a:pt x="216535" y="159893"/>
                  </a:lnTo>
                  <a:cubicBezTo>
                    <a:pt x="223266" y="146812"/>
                    <a:pt x="223266" y="133731"/>
                    <a:pt x="219964" y="120904"/>
                  </a:cubicBezTo>
                  <a:lnTo>
                    <a:pt x="219964" y="110998"/>
                  </a:lnTo>
                  <a:cubicBezTo>
                    <a:pt x="219964" y="101092"/>
                    <a:pt x="219964" y="97917"/>
                    <a:pt x="219964" y="91440"/>
                  </a:cubicBezTo>
                  <a:lnTo>
                    <a:pt x="223139" y="81534"/>
                  </a:lnTo>
                  <a:lnTo>
                    <a:pt x="223139" y="75184"/>
                  </a:lnTo>
                  <a:cubicBezTo>
                    <a:pt x="213233" y="45720"/>
                    <a:pt x="193421" y="22733"/>
                    <a:pt x="167259" y="12827"/>
                  </a:cubicBezTo>
                  <a:cubicBezTo>
                    <a:pt x="216408" y="0"/>
                    <a:pt x="242951" y="25908"/>
                    <a:pt x="252730" y="35814"/>
                  </a:cubicBezTo>
                  <a:cubicBezTo>
                    <a:pt x="259207" y="45720"/>
                    <a:pt x="259207" y="65278"/>
                    <a:pt x="249301" y="91440"/>
                  </a:cubicBezTo>
                  <a:close/>
                  <a:moveTo>
                    <a:pt x="216535" y="172974"/>
                  </a:moveTo>
                  <a:lnTo>
                    <a:pt x="219964" y="172974"/>
                  </a:lnTo>
                  <a:cubicBezTo>
                    <a:pt x="233045" y="179324"/>
                    <a:pt x="242951" y="179324"/>
                    <a:pt x="256032" y="172974"/>
                  </a:cubicBezTo>
                  <a:lnTo>
                    <a:pt x="259207" y="172974"/>
                  </a:lnTo>
                  <a:lnTo>
                    <a:pt x="249301" y="182880"/>
                  </a:lnTo>
                  <a:cubicBezTo>
                    <a:pt x="233045" y="189357"/>
                    <a:pt x="219837" y="189357"/>
                    <a:pt x="210058" y="186055"/>
                  </a:cubicBezTo>
                  <a:lnTo>
                    <a:pt x="213233" y="176149"/>
                  </a:lnTo>
                  <a:close/>
                </a:path>
              </a:pathLst>
            </a:custGeom>
            <a:solidFill>
              <a:srgbClr val="FFFFFF"/>
            </a:solidFill>
          </p:spPr>
          <p:txBody>
            <a:bodyPr/>
            <a:lstStyle/>
            <a:p>
              <a:endParaRPr lang="en-NZ"/>
            </a:p>
          </p:txBody>
        </p:sp>
      </p:grpSp>
      <p:grpSp>
        <p:nvGrpSpPr>
          <p:cNvPr id="58" name="Group 52">
            <a:extLst>
              <a:ext uri="{FF2B5EF4-FFF2-40B4-BE49-F238E27FC236}">
                <a16:creationId xmlns:a16="http://schemas.microsoft.com/office/drawing/2014/main" id="{625A20A0-7410-6033-13DC-DBD335383D56}"/>
              </a:ext>
            </a:extLst>
          </p:cNvPr>
          <p:cNvGrpSpPr>
            <a:grpSpLocks noChangeAspect="1"/>
          </p:cNvGrpSpPr>
          <p:nvPr/>
        </p:nvGrpSpPr>
        <p:grpSpPr>
          <a:xfrm>
            <a:off x="2832588" y="2084288"/>
            <a:ext cx="1181605" cy="101603"/>
            <a:chOff x="0" y="0"/>
            <a:chExt cx="1181608" cy="101600"/>
          </a:xfrm>
        </p:grpSpPr>
        <p:sp>
          <p:nvSpPr>
            <p:cNvPr id="59" name="Freeform 53">
              <a:extLst>
                <a:ext uri="{FF2B5EF4-FFF2-40B4-BE49-F238E27FC236}">
                  <a16:creationId xmlns:a16="http://schemas.microsoft.com/office/drawing/2014/main" id="{3D5408EE-D856-8FA8-3EA0-E686B72533F8}"/>
                </a:ext>
              </a:extLst>
            </p:cNvPr>
            <p:cNvSpPr/>
            <p:nvPr/>
          </p:nvSpPr>
          <p:spPr>
            <a:xfrm>
              <a:off x="0" y="-889"/>
              <a:ext cx="1181608" cy="103378"/>
            </a:xfrm>
            <a:custGeom>
              <a:avLst/>
              <a:gdLst/>
              <a:ahLst/>
              <a:cxnLst/>
              <a:rect l="l" t="t" r="r" b="b"/>
              <a:pathLst>
                <a:path w="1181608" h="103378">
                  <a:moveTo>
                    <a:pt x="1181608" y="45339"/>
                  </a:moveTo>
                  <a:lnTo>
                    <a:pt x="12573" y="45339"/>
                  </a:lnTo>
                  <a:lnTo>
                    <a:pt x="12573" y="58039"/>
                  </a:lnTo>
                  <a:lnTo>
                    <a:pt x="1181608" y="58039"/>
                  </a:lnTo>
                  <a:close/>
                  <a:moveTo>
                    <a:pt x="85598" y="1778"/>
                  </a:moveTo>
                  <a:lnTo>
                    <a:pt x="0" y="51689"/>
                  </a:lnTo>
                  <a:lnTo>
                    <a:pt x="85598" y="101600"/>
                  </a:lnTo>
                  <a:cubicBezTo>
                    <a:pt x="88646" y="103378"/>
                    <a:pt x="92456" y="102362"/>
                    <a:pt x="94234" y="99314"/>
                  </a:cubicBezTo>
                  <a:lnTo>
                    <a:pt x="94996" y="92456"/>
                  </a:lnTo>
                  <a:lnTo>
                    <a:pt x="15748" y="46228"/>
                  </a:lnTo>
                  <a:lnTo>
                    <a:pt x="15748" y="57150"/>
                  </a:lnTo>
                  <a:lnTo>
                    <a:pt x="91948" y="12700"/>
                  </a:lnTo>
                  <a:cubicBezTo>
                    <a:pt x="94996" y="10922"/>
                    <a:pt x="96012" y="6985"/>
                    <a:pt x="94234" y="4064"/>
                  </a:cubicBezTo>
                  <a:lnTo>
                    <a:pt x="88646" y="0"/>
                  </a:lnTo>
                  <a:close/>
                </a:path>
              </a:pathLst>
            </a:custGeom>
            <a:solidFill>
              <a:srgbClr val="0078D4"/>
            </a:solidFill>
          </p:spPr>
          <p:txBody>
            <a:bodyPr/>
            <a:lstStyle/>
            <a:p>
              <a:endParaRPr lang="en-NZ"/>
            </a:p>
          </p:txBody>
        </p:sp>
      </p:grpSp>
      <p:grpSp>
        <p:nvGrpSpPr>
          <p:cNvPr id="60" name="Group 54">
            <a:extLst>
              <a:ext uri="{FF2B5EF4-FFF2-40B4-BE49-F238E27FC236}">
                <a16:creationId xmlns:a16="http://schemas.microsoft.com/office/drawing/2014/main" id="{46E79F16-8EC5-F5E5-03B8-9517B3B90A51}"/>
              </a:ext>
            </a:extLst>
          </p:cNvPr>
          <p:cNvGrpSpPr>
            <a:grpSpLocks noChangeAspect="1"/>
          </p:cNvGrpSpPr>
          <p:nvPr/>
        </p:nvGrpSpPr>
        <p:grpSpPr>
          <a:xfrm>
            <a:off x="2832588" y="3300840"/>
            <a:ext cx="1181605" cy="101603"/>
            <a:chOff x="0" y="0"/>
            <a:chExt cx="1181608" cy="101600"/>
          </a:xfrm>
        </p:grpSpPr>
        <p:sp>
          <p:nvSpPr>
            <p:cNvPr id="61" name="Freeform 55">
              <a:extLst>
                <a:ext uri="{FF2B5EF4-FFF2-40B4-BE49-F238E27FC236}">
                  <a16:creationId xmlns:a16="http://schemas.microsoft.com/office/drawing/2014/main" id="{88B617D9-EFF1-165D-54F3-167F9B4E1E90}"/>
                </a:ext>
              </a:extLst>
            </p:cNvPr>
            <p:cNvSpPr/>
            <p:nvPr/>
          </p:nvSpPr>
          <p:spPr>
            <a:xfrm>
              <a:off x="0" y="-889"/>
              <a:ext cx="1181608" cy="103378"/>
            </a:xfrm>
            <a:custGeom>
              <a:avLst/>
              <a:gdLst/>
              <a:ahLst/>
              <a:cxnLst/>
              <a:rect l="l" t="t" r="r" b="b"/>
              <a:pathLst>
                <a:path w="1181608" h="103378">
                  <a:moveTo>
                    <a:pt x="1181608" y="45339"/>
                  </a:moveTo>
                  <a:lnTo>
                    <a:pt x="12573" y="45339"/>
                  </a:lnTo>
                  <a:lnTo>
                    <a:pt x="12573" y="58039"/>
                  </a:lnTo>
                  <a:lnTo>
                    <a:pt x="1181608" y="58039"/>
                  </a:lnTo>
                  <a:close/>
                  <a:moveTo>
                    <a:pt x="85598" y="1778"/>
                  </a:moveTo>
                  <a:lnTo>
                    <a:pt x="0" y="51689"/>
                  </a:lnTo>
                  <a:lnTo>
                    <a:pt x="85598" y="101600"/>
                  </a:lnTo>
                  <a:cubicBezTo>
                    <a:pt x="88646" y="103378"/>
                    <a:pt x="92456" y="102362"/>
                    <a:pt x="94234" y="99314"/>
                  </a:cubicBezTo>
                  <a:lnTo>
                    <a:pt x="94996" y="92456"/>
                  </a:lnTo>
                  <a:lnTo>
                    <a:pt x="15748" y="46228"/>
                  </a:lnTo>
                  <a:lnTo>
                    <a:pt x="15748" y="57150"/>
                  </a:lnTo>
                  <a:lnTo>
                    <a:pt x="91948" y="12700"/>
                  </a:lnTo>
                  <a:cubicBezTo>
                    <a:pt x="94996" y="10922"/>
                    <a:pt x="96012" y="6985"/>
                    <a:pt x="94234" y="4064"/>
                  </a:cubicBezTo>
                  <a:lnTo>
                    <a:pt x="88646" y="0"/>
                  </a:lnTo>
                  <a:close/>
                </a:path>
              </a:pathLst>
            </a:custGeom>
            <a:solidFill>
              <a:srgbClr val="0078D4"/>
            </a:solidFill>
          </p:spPr>
          <p:txBody>
            <a:bodyPr/>
            <a:lstStyle/>
            <a:p>
              <a:endParaRPr lang="en-NZ"/>
            </a:p>
          </p:txBody>
        </p:sp>
      </p:grpSp>
      <p:grpSp>
        <p:nvGrpSpPr>
          <p:cNvPr id="62" name="Group 56">
            <a:extLst>
              <a:ext uri="{FF2B5EF4-FFF2-40B4-BE49-F238E27FC236}">
                <a16:creationId xmlns:a16="http://schemas.microsoft.com/office/drawing/2014/main" id="{45E07412-F75C-C02C-6E10-7FF731E1E25F}"/>
              </a:ext>
            </a:extLst>
          </p:cNvPr>
          <p:cNvGrpSpPr>
            <a:grpSpLocks noChangeAspect="1"/>
          </p:cNvGrpSpPr>
          <p:nvPr/>
        </p:nvGrpSpPr>
        <p:grpSpPr>
          <a:xfrm>
            <a:off x="4228734" y="1250127"/>
            <a:ext cx="5769378" cy="2716235"/>
            <a:chOff x="0" y="0"/>
            <a:chExt cx="5769381" cy="2716238"/>
          </a:xfrm>
        </p:grpSpPr>
        <p:sp>
          <p:nvSpPr>
            <p:cNvPr id="63" name="Freeform 57">
              <a:extLst>
                <a:ext uri="{FF2B5EF4-FFF2-40B4-BE49-F238E27FC236}">
                  <a16:creationId xmlns:a16="http://schemas.microsoft.com/office/drawing/2014/main" id="{521A9DFA-685E-F82A-D95B-D53096C614DA}"/>
                </a:ext>
              </a:extLst>
            </p:cNvPr>
            <p:cNvSpPr/>
            <p:nvPr/>
          </p:nvSpPr>
          <p:spPr>
            <a:xfrm>
              <a:off x="2374773" y="1460500"/>
              <a:ext cx="1062482" cy="103378"/>
            </a:xfrm>
            <a:custGeom>
              <a:avLst/>
              <a:gdLst/>
              <a:ahLst/>
              <a:cxnLst/>
              <a:rect l="l" t="t" r="r" b="b"/>
              <a:pathLst>
                <a:path w="1062482" h="103378">
                  <a:moveTo>
                    <a:pt x="0" y="58039"/>
                  </a:moveTo>
                  <a:lnTo>
                    <a:pt x="1049909" y="58039"/>
                  </a:lnTo>
                  <a:lnTo>
                    <a:pt x="1049909" y="45339"/>
                  </a:lnTo>
                  <a:lnTo>
                    <a:pt x="0" y="45339"/>
                  </a:lnTo>
                  <a:close/>
                  <a:moveTo>
                    <a:pt x="976884" y="101600"/>
                  </a:moveTo>
                  <a:lnTo>
                    <a:pt x="1062482" y="51689"/>
                  </a:lnTo>
                  <a:lnTo>
                    <a:pt x="976884" y="1778"/>
                  </a:lnTo>
                  <a:cubicBezTo>
                    <a:pt x="973836" y="0"/>
                    <a:pt x="970026" y="1016"/>
                    <a:pt x="968248" y="4064"/>
                  </a:cubicBezTo>
                  <a:lnTo>
                    <a:pt x="967486" y="10922"/>
                  </a:lnTo>
                  <a:lnTo>
                    <a:pt x="1046734" y="57150"/>
                  </a:lnTo>
                  <a:lnTo>
                    <a:pt x="1046734" y="46228"/>
                  </a:lnTo>
                  <a:lnTo>
                    <a:pt x="970534" y="90678"/>
                  </a:lnTo>
                  <a:cubicBezTo>
                    <a:pt x="967486" y="92456"/>
                    <a:pt x="966470" y="96393"/>
                    <a:pt x="968248" y="99314"/>
                  </a:cubicBezTo>
                  <a:lnTo>
                    <a:pt x="973963" y="103378"/>
                  </a:lnTo>
                  <a:close/>
                </a:path>
              </a:pathLst>
            </a:custGeom>
            <a:solidFill>
              <a:srgbClr val="0078D4"/>
            </a:solidFill>
          </p:spPr>
          <p:txBody>
            <a:bodyPr/>
            <a:lstStyle/>
            <a:p>
              <a:endParaRPr lang="en-NZ"/>
            </a:p>
          </p:txBody>
        </p:sp>
        <p:sp>
          <p:nvSpPr>
            <p:cNvPr id="64" name="Freeform 58">
              <a:extLst>
                <a:ext uri="{FF2B5EF4-FFF2-40B4-BE49-F238E27FC236}">
                  <a16:creationId xmlns:a16="http://schemas.microsoft.com/office/drawing/2014/main" id="{814FCE72-50A9-5E31-863F-4ECE02530037}"/>
                </a:ext>
              </a:extLst>
            </p:cNvPr>
            <p:cNvSpPr/>
            <p:nvPr/>
          </p:nvSpPr>
          <p:spPr>
            <a:xfrm>
              <a:off x="4207637" y="1460500"/>
              <a:ext cx="1062482" cy="103378"/>
            </a:xfrm>
            <a:custGeom>
              <a:avLst/>
              <a:gdLst/>
              <a:ahLst/>
              <a:cxnLst/>
              <a:rect l="l" t="t" r="r" b="b"/>
              <a:pathLst>
                <a:path w="1062482" h="103378">
                  <a:moveTo>
                    <a:pt x="0" y="58039"/>
                  </a:moveTo>
                  <a:lnTo>
                    <a:pt x="1049909" y="58039"/>
                  </a:lnTo>
                  <a:lnTo>
                    <a:pt x="1049909" y="45339"/>
                  </a:lnTo>
                  <a:lnTo>
                    <a:pt x="0" y="45339"/>
                  </a:lnTo>
                  <a:close/>
                  <a:moveTo>
                    <a:pt x="976884" y="101600"/>
                  </a:moveTo>
                  <a:lnTo>
                    <a:pt x="1062482" y="51689"/>
                  </a:lnTo>
                  <a:lnTo>
                    <a:pt x="976884" y="1778"/>
                  </a:lnTo>
                  <a:cubicBezTo>
                    <a:pt x="973836" y="0"/>
                    <a:pt x="970026" y="1016"/>
                    <a:pt x="968248" y="4064"/>
                  </a:cubicBezTo>
                  <a:lnTo>
                    <a:pt x="967486" y="10922"/>
                  </a:lnTo>
                  <a:lnTo>
                    <a:pt x="1046734" y="57150"/>
                  </a:lnTo>
                  <a:lnTo>
                    <a:pt x="1046734" y="46228"/>
                  </a:lnTo>
                  <a:lnTo>
                    <a:pt x="970534" y="90678"/>
                  </a:lnTo>
                  <a:cubicBezTo>
                    <a:pt x="967486" y="92456"/>
                    <a:pt x="966470" y="96393"/>
                    <a:pt x="968248" y="99314"/>
                  </a:cubicBezTo>
                  <a:lnTo>
                    <a:pt x="973963" y="103378"/>
                  </a:lnTo>
                  <a:close/>
                </a:path>
              </a:pathLst>
            </a:custGeom>
            <a:solidFill>
              <a:srgbClr val="0078D4"/>
            </a:solidFill>
          </p:spPr>
          <p:txBody>
            <a:bodyPr/>
            <a:lstStyle/>
            <a:p>
              <a:endParaRPr lang="en-NZ"/>
            </a:p>
          </p:txBody>
        </p:sp>
        <p:sp>
          <p:nvSpPr>
            <p:cNvPr id="65" name="Freeform 59">
              <a:extLst>
                <a:ext uri="{FF2B5EF4-FFF2-40B4-BE49-F238E27FC236}">
                  <a16:creationId xmlns:a16="http://schemas.microsoft.com/office/drawing/2014/main" id="{67FD9751-4518-C8F4-48CB-3D94D5F38A20}"/>
                </a:ext>
              </a:extLst>
            </p:cNvPr>
            <p:cNvSpPr/>
            <p:nvPr/>
          </p:nvSpPr>
          <p:spPr>
            <a:xfrm>
              <a:off x="409956" y="825373"/>
              <a:ext cx="1196594" cy="639318"/>
            </a:xfrm>
            <a:custGeom>
              <a:avLst/>
              <a:gdLst/>
              <a:ahLst/>
              <a:cxnLst/>
              <a:rect l="l" t="t" r="r" b="b"/>
              <a:pathLst>
                <a:path w="1196594" h="639318">
                  <a:moveTo>
                    <a:pt x="1196594" y="639318"/>
                  </a:moveTo>
                  <a:lnTo>
                    <a:pt x="598297" y="639318"/>
                  </a:lnTo>
                  <a:cubicBezTo>
                    <a:pt x="594741" y="639318"/>
                    <a:pt x="591947" y="636524"/>
                    <a:pt x="591947" y="632968"/>
                  </a:cubicBezTo>
                  <a:lnTo>
                    <a:pt x="591947" y="38100"/>
                  </a:lnTo>
                  <a:lnTo>
                    <a:pt x="598297" y="44450"/>
                  </a:lnTo>
                  <a:lnTo>
                    <a:pt x="63500" y="44450"/>
                  </a:lnTo>
                  <a:lnTo>
                    <a:pt x="63500" y="31750"/>
                  </a:lnTo>
                  <a:lnTo>
                    <a:pt x="598297" y="31750"/>
                  </a:lnTo>
                  <a:cubicBezTo>
                    <a:pt x="601853" y="31750"/>
                    <a:pt x="604647" y="34544"/>
                    <a:pt x="604647" y="38100"/>
                  </a:cubicBezTo>
                  <a:lnTo>
                    <a:pt x="604647" y="633095"/>
                  </a:lnTo>
                  <a:lnTo>
                    <a:pt x="598297" y="626745"/>
                  </a:lnTo>
                  <a:lnTo>
                    <a:pt x="1196594" y="626745"/>
                  </a:lnTo>
                  <a:close/>
                  <a:moveTo>
                    <a:pt x="76200" y="76200"/>
                  </a:moveTo>
                  <a:lnTo>
                    <a:pt x="0" y="38100"/>
                  </a:lnTo>
                  <a:lnTo>
                    <a:pt x="76200" y="0"/>
                  </a:lnTo>
                  <a:close/>
                </a:path>
              </a:pathLst>
            </a:custGeom>
            <a:solidFill>
              <a:srgbClr val="0078D4"/>
            </a:solidFill>
          </p:spPr>
          <p:txBody>
            <a:bodyPr/>
            <a:lstStyle/>
            <a:p>
              <a:endParaRPr lang="en-NZ"/>
            </a:p>
          </p:txBody>
        </p:sp>
        <p:sp>
          <p:nvSpPr>
            <p:cNvPr id="66" name="Freeform 60">
              <a:extLst>
                <a:ext uri="{FF2B5EF4-FFF2-40B4-BE49-F238E27FC236}">
                  <a16:creationId xmlns:a16="http://schemas.microsoft.com/office/drawing/2014/main" id="{4C23E956-F60D-1090-1B33-8F0B4D75425F}"/>
                </a:ext>
              </a:extLst>
            </p:cNvPr>
            <p:cNvSpPr/>
            <p:nvPr/>
          </p:nvSpPr>
          <p:spPr>
            <a:xfrm>
              <a:off x="428879" y="1629664"/>
              <a:ext cx="1177671" cy="596138"/>
            </a:xfrm>
            <a:custGeom>
              <a:avLst/>
              <a:gdLst/>
              <a:ahLst/>
              <a:cxnLst/>
              <a:rect l="l" t="t" r="r" b="b"/>
              <a:pathLst>
                <a:path w="1177671" h="596138">
                  <a:moveTo>
                    <a:pt x="1177671" y="0"/>
                  </a:moveTo>
                  <a:lnTo>
                    <a:pt x="588899" y="0"/>
                  </a:lnTo>
                  <a:cubicBezTo>
                    <a:pt x="585343" y="0"/>
                    <a:pt x="582549" y="2794"/>
                    <a:pt x="582549" y="6350"/>
                  </a:cubicBezTo>
                  <a:lnTo>
                    <a:pt x="582549" y="558038"/>
                  </a:lnTo>
                  <a:lnTo>
                    <a:pt x="588899" y="551688"/>
                  </a:lnTo>
                  <a:lnTo>
                    <a:pt x="63500" y="551688"/>
                  </a:lnTo>
                  <a:lnTo>
                    <a:pt x="63500" y="564388"/>
                  </a:lnTo>
                  <a:lnTo>
                    <a:pt x="588899" y="564388"/>
                  </a:lnTo>
                  <a:cubicBezTo>
                    <a:pt x="592455" y="564388"/>
                    <a:pt x="595249" y="561594"/>
                    <a:pt x="595249" y="558038"/>
                  </a:cubicBezTo>
                  <a:lnTo>
                    <a:pt x="595249" y="6350"/>
                  </a:lnTo>
                  <a:lnTo>
                    <a:pt x="588899" y="12700"/>
                  </a:lnTo>
                  <a:lnTo>
                    <a:pt x="1177671" y="12700"/>
                  </a:lnTo>
                  <a:close/>
                  <a:moveTo>
                    <a:pt x="76200" y="519938"/>
                  </a:moveTo>
                  <a:lnTo>
                    <a:pt x="0" y="558038"/>
                  </a:lnTo>
                  <a:lnTo>
                    <a:pt x="76200" y="596138"/>
                  </a:lnTo>
                  <a:close/>
                </a:path>
              </a:pathLst>
            </a:custGeom>
            <a:solidFill>
              <a:srgbClr val="0078D4"/>
            </a:solidFill>
          </p:spPr>
          <p:txBody>
            <a:bodyPr/>
            <a:lstStyle/>
            <a:p>
              <a:endParaRPr lang="en-NZ"/>
            </a:p>
          </p:txBody>
        </p:sp>
        <p:sp>
          <p:nvSpPr>
            <p:cNvPr id="67" name="Freeform 61">
              <a:extLst>
                <a:ext uri="{FF2B5EF4-FFF2-40B4-BE49-F238E27FC236}">
                  <a16:creationId xmlns:a16="http://schemas.microsoft.com/office/drawing/2014/main" id="{1184C1B1-3BE8-F353-8FC6-DEFD8AE94BFD}"/>
                </a:ext>
              </a:extLst>
            </p:cNvPr>
            <p:cNvSpPr/>
            <p:nvPr/>
          </p:nvSpPr>
          <p:spPr>
            <a:xfrm>
              <a:off x="62611" y="63500"/>
              <a:ext cx="5639054" cy="919861"/>
            </a:xfrm>
            <a:custGeom>
              <a:avLst/>
              <a:gdLst/>
              <a:ahLst/>
              <a:cxnLst/>
              <a:rect l="l" t="t" r="r" b="b"/>
              <a:pathLst>
                <a:path w="5639054" h="919861">
                  <a:moveTo>
                    <a:pt x="5639054" y="919861"/>
                  </a:moveTo>
                  <a:lnTo>
                    <a:pt x="5639054" y="6350"/>
                  </a:lnTo>
                  <a:cubicBezTo>
                    <a:pt x="5639054" y="2794"/>
                    <a:pt x="5636260" y="0"/>
                    <a:pt x="5632704" y="0"/>
                  </a:cubicBezTo>
                  <a:lnTo>
                    <a:pt x="51689" y="0"/>
                  </a:lnTo>
                  <a:cubicBezTo>
                    <a:pt x="48133" y="0"/>
                    <a:pt x="45339" y="2794"/>
                    <a:pt x="45339" y="6350"/>
                  </a:cubicBezTo>
                  <a:lnTo>
                    <a:pt x="45339" y="222377"/>
                  </a:lnTo>
                  <a:lnTo>
                    <a:pt x="58039" y="222377"/>
                  </a:lnTo>
                  <a:lnTo>
                    <a:pt x="58039" y="6350"/>
                  </a:lnTo>
                  <a:lnTo>
                    <a:pt x="51689" y="12700"/>
                  </a:lnTo>
                  <a:lnTo>
                    <a:pt x="5626354" y="6350"/>
                  </a:lnTo>
                  <a:lnTo>
                    <a:pt x="5626354" y="919861"/>
                  </a:lnTo>
                  <a:close/>
                  <a:moveTo>
                    <a:pt x="1778" y="149352"/>
                  </a:moveTo>
                  <a:lnTo>
                    <a:pt x="51689" y="234950"/>
                  </a:lnTo>
                  <a:lnTo>
                    <a:pt x="101600" y="149352"/>
                  </a:lnTo>
                  <a:cubicBezTo>
                    <a:pt x="103378" y="146304"/>
                    <a:pt x="102362" y="142494"/>
                    <a:pt x="99314" y="140716"/>
                  </a:cubicBezTo>
                  <a:lnTo>
                    <a:pt x="92456" y="139954"/>
                  </a:lnTo>
                  <a:lnTo>
                    <a:pt x="46228" y="219202"/>
                  </a:lnTo>
                  <a:lnTo>
                    <a:pt x="57150" y="219202"/>
                  </a:lnTo>
                  <a:lnTo>
                    <a:pt x="12700" y="143002"/>
                  </a:lnTo>
                  <a:cubicBezTo>
                    <a:pt x="10922" y="139954"/>
                    <a:pt x="6985" y="138938"/>
                    <a:pt x="4064" y="140716"/>
                  </a:cubicBezTo>
                  <a:lnTo>
                    <a:pt x="0" y="146431"/>
                  </a:lnTo>
                  <a:close/>
                </a:path>
              </a:pathLst>
            </a:custGeom>
            <a:solidFill>
              <a:srgbClr val="0078D4"/>
            </a:solidFill>
          </p:spPr>
          <p:txBody>
            <a:bodyPr/>
            <a:lstStyle/>
            <a:p>
              <a:endParaRPr lang="en-NZ"/>
            </a:p>
          </p:txBody>
        </p:sp>
        <p:sp>
          <p:nvSpPr>
            <p:cNvPr id="68" name="Freeform 62">
              <a:extLst>
                <a:ext uri="{FF2B5EF4-FFF2-40B4-BE49-F238E27FC236}">
                  <a16:creationId xmlns:a16="http://schemas.microsoft.com/office/drawing/2014/main" id="{65E0BDBA-C367-7FD5-FA06-1866F0B5D19E}"/>
                </a:ext>
              </a:extLst>
            </p:cNvPr>
            <p:cNvSpPr/>
            <p:nvPr/>
          </p:nvSpPr>
          <p:spPr>
            <a:xfrm>
              <a:off x="83947" y="1786509"/>
              <a:ext cx="5621909" cy="866140"/>
            </a:xfrm>
            <a:custGeom>
              <a:avLst/>
              <a:gdLst/>
              <a:ahLst/>
              <a:cxnLst/>
              <a:rect l="l" t="t" r="r" b="b"/>
              <a:pathLst>
                <a:path w="5621909" h="866140">
                  <a:moveTo>
                    <a:pt x="5621909" y="0"/>
                  </a:moveTo>
                  <a:lnTo>
                    <a:pt x="5621909" y="859790"/>
                  </a:lnTo>
                  <a:cubicBezTo>
                    <a:pt x="5621909" y="863346"/>
                    <a:pt x="5619115" y="866140"/>
                    <a:pt x="5615559" y="866140"/>
                  </a:cubicBezTo>
                  <a:lnTo>
                    <a:pt x="51689" y="866140"/>
                  </a:lnTo>
                  <a:cubicBezTo>
                    <a:pt x="48133" y="866140"/>
                    <a:pt x="45339" y="863346"/>
                    <a:pt x="45339" y="859790"/>
                  </a:cubicBezTo>
                  <a:lnTo>
                    <a:pt x="45339" y="643890"/>
                  </a:lnTo>
                  <a:lnTo>
                    <a:pt x="58039" y="643890"/>
                  </a:lnTo>
                  <a:lnTo>
                    <a:pt x="58039" y="859917"/>
                  </a:lnTo>
                  <a:lnTo>
                    <a:pt x="51689" y="853567"/>
                  </a:lnTo>
                  <a:lnTo>
                    <a:pt x="5609209" y="859917"/>
                  </a:lnTo>
                  <a:lnTo>
                    <a:pt x="5609209" y="127"/>
                  </a:lnTo>
                  <a:close/>
                  <a:moveTo>
                    <a:pt x="1778" y="716915"/>
                  </a:moveTo>
                  <a:lnTo>
                    <a:pt x="51689" y="631317"/>
                  </a:lnTo>
                  <a:lnTo>
                    <a:pt x="101600" y="716915"/>
                  </a:lnTo>
                  <a:cubicBezTo>
                    <a:pt x="103378" y="719963"/>
                    <a:pt x="102362" y="723773"/>
                    <a:pt x="99314" y="725551"/>
                  </a:cubicBezTo>
                  <a:lnTo>
                    <a:pt x="92456" y="726313"/>
                  </a:lnTo>
                  <a:lnTo>
                    <a:pt x="46228" y="647065"/>
                  </a:lnTo>
                  <a:lnTo>
                    <a:pt x="57150" y="647065"/>
                  </a:lnTo>
                  <a:lnTo>
                    <a:pt x="12700" y="723265"/>
                  </a:lnTo>
                  <a:cubicBezTo>
                    <a:pt x="10922" y="726313"/>
                    <a:pt x="6985" y="727329"/>
                    <a:pt x="4064" y="725551"/>
                  </a:cubicBezTo>
                  <a:lnTo>
                    <a:pt x="0" y="719836"/>
                  </a:lnTo>
                  <a:close/>
                </a:path>
              </a:pathLst>
            </a:custGeom>
            <a:solidFill>
              <a:srgbClr val="0078D4"/>
            </a:solidFill>
          </p:spPr>
          <p:txBody>
            <a:bodyPr/>
            <a:lstStyle/>
            <a:p>
              <a:endParaRPr lang="en-NZ"/>
            </a:p>
          </p:txBody>
        </p:sp>
      </p:grpSp>
      <p:grpSp>
        <p:nvGrpSpPr>
          <p:cNvPr id="69" name="Group 63">
            <a:extLst>
              <a:ext uri="{FF2B5EF4-FFF2-40B4-BE49-F238E27FC236}">
                <a16:creationId xmlns:a16="http://schemas.microsoft.com/office/drawing/2014/main" id="{F89A584D-8424-55F3-1DD1-0DC8D031A5DA}"/>
              </a:ext>
            </a:extLst>
          </p:cNvPr>
          <p:cNvGrpSpPr>
            <a:grpSpLocks noChangeAspect="1"/>
          </p:cNvGrpSpPr>
          <p:nvPr/>
        </p:nvGrpSpPr>
        <p:grpSpPr>
          <a:xfrm>
            <a:off x="10869164" y="2498140"/>
            <a:ext cx="444579" cy="381638"/>
            <a:chOff x="0" y="0"/>
            <a:chExt cx="444576" cy="381635"/>
          </a:xfrm>
        </p:grpSpPr>
        <p:sp>
          <p:nvSpPr>
            <p:cNvPr id="70" name="Freeform 64">
              <a:extLst>
                <a:ext uri="{FF2B5EF4-FFF2-40B4-BE49-F238E27FC236}">
                  <a16:creationId xmlns:a16="http://schemas.microsoft.com/office/drawing/2014/main" id="{5753F32F-BD4A-ABF3-3E4A-AA63B81A4202}"/>
                </a:ext>
              </a:extLst>
            </p:cNvPr>
            <p:cNvSpPr/>
            <p:nvPr/>
          </p:nvSpPr>
          <p:spPr>
            <a:xfrm>
              <a:off x="0" y="0"/>
              <a:ext cx="444500" cy="381508"/>
            </a:xfrm>
            <a:custGeom>
              <a:avLst/>
              <a:gdLst/>
              <a:ahLst/>
              <a:cxnLst/>
              <a:rect l="l" t="t" r="r" b="b"/>
              <a:pathLst>
                <a:path w="444500" h="381508">
                  <a:moveTo>
                    <a:pt x="135128" y="183388"/>
                  </a:moveTo>
                  <a:cubicBezTo>
                    <a:pt x="135128" y="135763"/>
                    <a:pt x="174244" y="96393"/>
                    <a:pt x="221742" y="96393"/>
                  </a:cubicBezTo>
                  <a:lnTo>
                    <a:pt x="221742" y="104267"/>
                  </a:lnTo>
                  <a:lnTo>
                    <a:pt x="221742" y="96393"/>
                  </a:lnTo>
                  <a:cubicBezTo>
                    <a:pt x="270510" y="96393"/>
                    <a:pt x="308356" y="135890"/>
                    <a:pt x="308356" y="183388"/>
                  </a:cubicBezTo>
                  <a:lnTo>
                    <a:pt x="300482" y="183388"/>
                  </a:lnTo>
                  <a:lnTo>
                    <a:pt x="308356" y="183388"/>
                  </a:lnTo>
                  <a:cubicBezTo>
                    <a:pt x="308356" y="230886"/>
                    <a:pt x="270510" y="270383"/>
                    <a:pt x="221742" y="270383"/>
                  </a:cubicBezTo>
                  <a:cubicBezTo>
                    <a:pt x="174371" y="270383"/>
                    <a:pt x="135128" y="231013"/>
                    <a:pt x="135128" y="183388"/>
                  </a:cubicBezTo>
                  <a:lnTo>
                    <a:pt x="143002" y="183388"/>
                  </a:lnTo>
                  <a:lnTo>
                    <a:pt x="135128" y="183388"/>
                  </a:lnTo>
                  <a:moveTo>
                    <a:pt x="151003" y="183388"/>
                  </a:moveTo>
                  <a:cubicBezTo>
                    <a:pt x="151003" y="222250"/>
                    <a:pt x="183134" y="254508"/>
                    <a:pt x="221742" y="254508"/>
                  </a:cubicBezTo>
                  <a:cubicBezTo>
                    <a:pt x="261493" y="254508"/>
                    <a:pt x="292481" y="222377"/>
                    <a:pt x="292481" y="183388"/>
                  </a:cubicBezTo>
                  <a:cubicBezTo>
                    <a:pt x="292481" y="144399"/>
                    <a:pt x="261493" y="112268"/>
                    <a:pt x="221742" y="112268"/>
                  </a:cubicBezTo>
                  <a:cubicBezTo>
                    <a:pt x="183134" y="112268"/>
                    <a:pt x="151003" y="144526"/>
                    <a:pt x="151003" y="183388"/>
                  </a:cubicBezTo>
                  <a:close/>
                  <a:moveTo>
                    <a:pt x="324231" y="373634"/>
                  </a:moveTo>
                  <a:cubicBezTo>
                    <a:pt x="324231" y="317500"/>
                    <a:pt x="278638" y="271653"/>
                    <a:pt x="221615" y="271653"/>
                  </a:cubicBezTo>
                  <a:cubicBezTo>
                    <a:pt x="165862" y="271653"/>
                    <a:pt x="120269" y="317500"/>
                    <a:pt x="120269" y="373634"/>
                  </a:cubicBezTo>
                  <a:lnTo>
                    <a:pt x="120269" y="381508"/>
                  </a:lnTo>
                  <a:lnTo>
                    <a:pt x="104394" y="381508"/>
                  </a:lnTo>
                  <a:lnTo>
                    <a:pt x="104394" y="373634"/>
                  </a:lnTo>
                  <a:cubicBezTo>
                    <a:pt x="104394" y="308737"/>
                    <a:pt x="157099" y="255778"/>
                    <a:pt x="221615" y="255778"/>
                  </a:cubicBezTo>
                  <a:cubicBezTo>
                    <a:pt x="287401" y="255778"/>
                    <a:pt x="340106" y="308737"/>
                    <a:pt x="340106" y="373634"/>
                  </a:cubicBezTo>
                  <a:lnTo>
                    <a:pt x="340106" y="381508"/>
                  </a:lnTo>
                  <a:lnTo>
                    <a:pt x="324231" y="381508"/>
                  </a:lnTo>
                  <a:close/>
                  <a:moveTo>
                    <a:pt x="76708" y="98806"/>
                  </a:moveTo>
                  <a:cubicBezTo>
                    <a:pt x="99314" y="98806"/>
                    <a:pt x="117856" y="80137"/>
                    <a:pt x="117856" y="57277"/>
                  </a:cubicBezTo>
                  <a:lnTo>
                    <a:pt x="125730" y="57277"/>
                  </a:lnTo>
                  <a:lnTo>
                    <a:pt x="117856" y="57277"/>
                  </a:lnTo>
                  <a:cubicBezTo>
                    <a:pt x="117856" y="34417"/>
                    <a:pt x="99314" y="15748"/>
                    <a:pt x="76708" y="15748"/>
                  </a:cubicBezTo>
                  <a:cubicBezTo>
                    <a:pt x="54102" y="15748"/>
                    <a:pt x="35560" y="34544"/>
                    <a:pt x="35560" y="57404"/>
                  </a:cubicBezTo>
                  <a:lnTo>
                    <a:pt x="27559" y="57404"/>
                  </a:lnTo>
                  <a:lnTo>
                    <a:pt x="35560" y="57404"/>
                  </a:lnTo>
                  <a:cubicBezTo>
                    <a:pt x="35560" y="80264"/>
                    <a:pt x="54102" y="98933"/>
                    <a:pt x="76708" y="98933"/>
                  </a:cubicBezTo>
                  <a:lnTo>
                    <a:pt x="76708" y="106807"/>
                  </a:lnTo>
                  <a:lnTo>
                    <a:pt x="76708" y="98933"/>
                  </a:lnTo>
                  <a:moveTo>
                    <a:pt x="76708" y="114808"/>
                  </a:moveTo>
                  <a:cubicBezTo>
                    <a:pt x="45212" y="114681"/>
                    <a:pt x="19685" y="88900"/>
                    <a:pt x="19685" y="57404"/>
                  </a:cubicBezTo>
                  <a:cubicBezTo>
                    <a:pt x="19685" y="25908"/>
                    <a:pt x="45212" y="0"/>
                    <a:pt x="76708" y="0"/>
                  </a:cubicBezTo>
                  <a:cubicBezTo>
                    <a:pt x="108204" y="0"/>
                    <a:pt x="133731" y="25781"/>
                    <a:pt x="133731" y="57404"/>
                  </a:cubicBezTo>
                  <a:cubicBezTo>
                    <a:pt x="133731" y="89027"/>
                    <a:pt x="108204" y="114681"/>
                    <a:pt x="76708" y="114681"/>
                  </a:cubicBezTo>
                  <a:close/>
                  <a:moveTo>
                    <a:pt x="136271" y="176022"/>
                  </a:moveTo>
                  <a:cubicBezTo>
                    <a:pt x="136271" y="143256"/>
                    <a:pt x="109093" y="115951"/>
                    <a:pt x="76708" y="115951"/>
                  </a:cubicBezTo>
                  <a:cubicBezTo>
                    <a:pt x="42926" y="115951"/>
                    <a:pt x="15875" y="143383"/>
                    <a:pt x="15875" y="176022"/>
                  </a:cubicBezTo>
                  <a:lnTo>
                    <a:pt x="15875" y="183896"/>
                  </a:lnTo>
                  <a:lnTo>
                    <a:pt x="0" y="183896"/>
                  </a:lnTo>
                  <a:lnTo>
                    <a:pt x="0" y="176022"/>
                  </a:lnTo>
                  <a:cubicBezTo>
                    <a:pt x="0" y="134493"/>
                    <a:pt x="34290" y="100076"/>
                    <a:pt x="76708" y="100076"/>
                  </a:cubicBezTo>
                  <a:cubicBezTo>
                    <a:pt x="117983" y="100076"/>
                    <a:pt x="152146" y="134620"/>
                    <a:pt x="152146" y="176022"/>
                  </a:cubicBezTo>
                  <a:lnTo>
                    <a:pt x="152146" y="183896"/>
                  </a:lnTo>
                  <a:lnTo>
                    <a:pt x="136398" y="183896"/>
                  </a:lnTo>
                  <a:close/>
                  <a:moveTo>
                    <a:pt x="367792" y="98806"/>
                  </a:moveTo>
                  <a:cubicBezTo>
                    <a:pt x="390398" y="98806"/>
                    <a:pt x="408940" y="80137"/>
                    <a:pt x="408940" y="57277"/>
                  </a:cubicBezTo>
                  <a:lnTo>
                    <a:pt x="416814" y="57277"/>
                  </a:lnTo>
                  <a:lnTo>
                    <a:pt x="408940" y="57277"/>
                  </a:lnTo>
                  <a:cubicBezTo>
                    <a:pt x="408940" y="34417"/>
                    <a:pt x="390398" y="15748"/>
                    <a:pt x="367792" y="15748"/>
                  </a:cubicBezTo>
                  <a:cubicBezTo>
                    <a:pt x="345186" y="15748"/>
                    <a:pt x="326644" y="34417"/>
                    <a:pt x="326644" y="57277"/>
                  </a:cubicBezTo>
                  <a:lnTo>
                    <a:pt x="318770" y="57277"/>
                  </a:lnTo>
                  <a:lnTo>
                    <a:pt x="326644" y="57277"/>
                  </a:lnTo>
                  <a:cubicBezTo>
                    <a:pt x="326644" y="80137"/>
                    <a:pt x="345186" y="98806"/>
                    <a:pt x="367792" y="98806"/>
                  </a:cubicBezTo>
                  <a:lnTo>
                    <a:pt x="367792" y="106680"/>
                  </a:lnTo>
                  <a:lnTo>
                    <a:pt x="367792" y="98806"/>
                  </a:lnTo>
                  <a:moveTo>
                    <a:pt x="367792" y="114681"/>
                  </a:moveTo>
                  <a:cubicBezTo>
                    <a:pt x="336296" y="114681"/>
                    <a:pt x="310769" y="88900"/>
                    <a:pt x="310769" y="57277"/>
                  </a:cubicBezTo>
                  <a:cubicBezTo>
                    <a:pt x="310769" y="25654"/>
                    <a:pt x="336423" y="0"/>
                    <a:pt x="367792" y="0"/>
                  </a:cubicBezTo>
                  <a:cubicBezTo>
                    <a:pt x="399161" y="0"/>
                    <a:pt x="424815" y="25781"/>
                    <a:pt x="424815" y="57404"/>
                  </a:cubicBezTo>
                  <a:cubicBezTo>
                    <a:pt x="424815" y="89027"/>
                    <a:pt x="399161" y="114808"/>
                    <a:pt x="367792" y="114808"/>
                  </a:cubicBezTo>
                  <a:close/>
                  <a:moveTo>
                    <a:pt x="428625" y="175895"/>
                  </a:moveTo>
                  <a:cubicBezTo>
                    <a:pt x="428625" y="143256"/>
                    <a:pt x="401574" y="115824"/>
                    <a:pt x="367792" y="115824"/>
                  </a:cubicBezTo>
                  <a:cubicBezTo>
                    <a:pt x="334010" y="115824"/>
                    <a:pt x="306959" y="143256"/>
                    <a:pt x="306959" y="175895"/>
                  </a:cubicBezTo>
                  <a:lnTo>
                    <a:pt x="306959" y="183769"/>
                  </a:lnTo>
                  <a:lnTo>
                    <a:pt x="291084" y="183769"/>
                  </a:lnTo>
                  <a:lnTo>
                    <a:pt x="291084" y="175895"/>
                  </a:lnTo>
                  <a:cubicBezTo>
                    <a:pt x="291084" y="134366"/>
                    <a:pt x="325374" y="99949"/>
                    <a:pt x="367792" y="99949"/>
                  </a:cubicBezTo>
                  <a:cubicBezTo>
                    <a:pt x="410210" y="99949"/>
                    <a:pt x="444500" y="134366"/>
                    <a:pt x="444500" y="175895"/>
                  </a:cubicBezTo>
                  <a:lnTo>
                    <a:pt x="444500" y="183769"/>
                  </a:lnTo>
                  <a:lnTo>
                    <a:pt x="428752" y="183769"/>
                  </a:lnTo>
                  <a:close/>
                </a:path>
              </a:pathLst>
            </a:custGeom>
            <a:solidFill>
              <a:srgbClr val="000000"/>
            </a:solidFill>
          </p:spPr>
          <p:txBody>
            <a:bodyPr/>
            <a:lstStyle/>
            <a:p>
              <a:endParaRPr lang="en-NZ"/>
            </a:p>
          </p:txBody>
        </p:sp>
      </p:grpSp>
      <p:sp>
        <p:nvSpPr>
          <p:cNvPr id="71" name="TextBox 65">
            <a:extLst>
              <a:ext uri="{FF2B5EF4-FFF2-40B4-BE49-F238E27FC236}">
                <a16:creationId xmlns:a16="http://schemas.microsoft.com/office/drawing/2014/main" id="{2FEE713E-FA02-A559-E825-AF8E1D352EE8}"/>
              </a:ext>
            </a:extLst>
          </p:cNvPr>
          <p:cNvSpPr txBox="1"/>
          <p:nvPr/>
        </p:nvSpPr>
        <p:spPr>
          <a:xfrm>
            <a:off x="5949883" y="4631645"/>
            <a:ext cx="535638" cy="372410"/>
          </a:xfrm>
          <a:prstGeom prst="rect">
            <a:avLst/>
          </a:prstGeom>
        </p:spPr>
        <p:txBody>
          <a:bodyPr lIns="0" tIns="0" rIns="0" bIns="0" rtlCol="0" anchor="t">
            <a:spAutoFit/>
          </a:bodyPr>
          <a:lstStyle/>
          <a:p>
            <a:pPr algn="l">
              <a:lnSpc>
                <a:spcPts val="1539"/>
              </a:lnSpc>
            </a:pPr>
            <a:r>
              <a:rPr lang="en-US" sz="1099" spc="-15">
                <a:latin typeface="IBM Plex Sans Bold"/>
                <a:ea typeface="IBM Plex Sans Bold"/>
                <a:cs typeface="IBM Plex Sans Bold"/>
                <a:sym typeface="IBM Plex Sans Bold"/>
              </a:rPr>
              <a:t>Gateway</a:t>
            </a:r>
          </a:p>
        </p:txBody>
      </p:sp>
      <p:sp>
        <p:nvSpPr>
          <p:cNvPr id="72" name="TextBox 66">
            <a:extLst>
              <a:ext uri="{FF2B5EF4-FFF2-40B4-BE49-F238E27FC236}">
                <a16:creationId xmlns:a16="http://schemas.microsoft.com/office/drawing/2014/main" id="{C2AFF461-8368-1C52-7D54-4E414582EE46}"/>
              </a:ext>
            </a:extLst>
          </p:cNvPr>
          <p:cNvSpPr txBox="1"/>
          <p:nvPr/>
        </p:nvSpPr>
        <p:spPr>
          <a:xfrm>
            <a:off x="5921993" y="5828232"/>
            <a:ext cx="622744" cy="180049"/>
          </a:xfrm>
          <a:prstGeom prst="rect">
            <a:avLst/>
          </a:prstGeom>
        </p:spPr>
        <p:txBody>
          <a:bodyPr lIns="0" tIns="0" rIns="0" bIns="0" rtlCol="0" anchor="t">
            <a:spAutoFit/>
          </a:bodyPr>
          <a:lstStyle/>
          <a:p>
            <a:pPr algn="l">
              <a:lnSpc>
                <a:spcPts val="1539"/>
              </a:lnSpc>
            </a:pPr>
            <a:r>
              <a:rPr lang="en-US" sz="1099" spc="8">
                <a:latin typeface="IBM Plex Sans Condensed"/>
                <a:ea typeface="IBM Plex Sans Condensed"/>
                <a:cs typeface="IBM Plex Sans Condensed"/>
                <a:sym typeface="IBM Plex Sans Condensed"/>
              </a:rPr>
              <a:t>Data plane</a:t>
            </a:r>
          </a:p>
        </p:txBody>
      </p:sp>
      <p:sp>
        <p:nvSpPr>
          <p:cNvPr id="73" name="TextBox 67">
            <a:extLst>
              <a:ext uri="{FF2B5EF4-FFF2-40B4-BE49-F238E27FC236}">
                <a16:creationId xmlns:a16="http://schemas.microsoft.com/office/drawing/2014/main" id="{DE3B4FE0-2AC0-27EF-37B6-878425BBC447}"/>
              </a:ext>
            </a:extLst>
          </p:cNvPr>
          <p:cNvSpPr txBox="1"/>
          <p:nvPr/>
        </p:nvSpPr>
        <p:spPr>
          <a:xfrm>
            <a:off x="2129967" y="2871853"/>
            <a:ext cx="554403"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Hadoop</a:t>
            </a:r>
          </a:p>
        </p:txBody>
      </p:sp>
      <p:sp>
        <p:nvSpPr>
          <p:cNvPr id="74" name="TextBox 68">
            <a:extLst>
              <a:ext uri="{FF2B5EF4-FFF2-40B4-BE49-F238E27FC236}">
                <a16:creationId xmlns:a16="http://schemas.microsoft.com/office/drawing/2014/main" id="{559E36A1-7F25-2EE9-C797-19D6A6D8CBF1}"/>
              </a:ext>
            </a:extLst>
          </p:cNvPr>
          <p:cNvSpPr txBox="1"/>
          <p:nvPr/>
        </p:nvSpPr>
        <p:spPr>
          <a:xfrm>
            <a:off x="1842064" y="1536829"/>
            <a:ext cx="1215295"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Machine Learning</a:t>
            </a:r>
          </a:p>
        </p:txBody>
      </p:sp>
      <p:sp>
        <p:nvSpPr>
          <p:cNvPr id="75" name="TextBox 69">
            <a:extLst>
              <a:ext uri="{FF2B5EF4-FFF2-40B4-BE49-F238E27FC236}">
                <a16:creationId xmlns:a16="http://schemas.microsoft.com/office/drawing/2014/main" id="{C1BC88CB-6566-4619-36DA-40729302AF30}"/>
              </a:ext>
            </a:extLst>
          </p:cNvPr>
          <p:cNvSpPr txBox="1"/>
          <p:nvPr/>
        </p:nvSpPr>
        <p:spPr>
          <a:xfrm>
            <a:off x="2402830" y="6036439"/>
            <a:ext cx="723405" cy="367665"/>
          </a:xfrm>
          <a:prstGeom prst="rect">
            <a:avLst/>
          </a:prstGeom>
        </p:spPr>
        <p:txBody>
          <a:bodyPr lIns="0" tIns="0" rIns="0" bIns="0" rtlCol="0" anchor="t">
            <a:spAutoFit/>
          </a:bodyPr>
          <a:lstStyle/>
          <a:p>
            <a:pPr algn="ctr">
              <a:lnSpc>
                <a:spcPts val="1416"/>
              </a:lnSpc>
            </a:pPr>
            <a:r>
              <a:rPr lang="en-US" sz="1200" spc="-16">
                <a:latin typeface="IBM Plex Sans"/>
                <a:ea typeface="IBM Plex Sans"/>
                <a:cs typeface="IBM Plex Sans"/>
                <a:sym typeface="IBM Plex Sans"/>
              </a:rPr>
              <a:t>Apps on devices</a:t>
            </a:r>
          </a:p>
        </p:txBody>
      </p:sp>
      <p:sp>
        <p:nvSpPr>
          <p:cNvPr id="76" name="TextBox 70">
            <a:extLst>
              <a:ext uri="{FF2B5EF4-FFF2-40B4-BE49-F238E27FC236}">
                <a16:creationId xmlns:a16="http://schemas.microsoft.com/office/drawing/2014/main" id="{2BFBA7A3-E7A2-EEA8-673C-EBC7DB4693BA}"/>
              </a:ext>
            </a:extLst>
          </p:cNvPr>
          <p:cNvSpPr txBox="1"/>
          <p:nvPr/>
        </p:nvSpPr>
        <p:spPr>
          <a:xfrm>
            <a:off x="4100166" y="2871853"/>
            <a:ext cx="526999"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Storage</a:t>
            </a:r>
          </a:p>
        </p:txBody>
      </p:sp>
      <p:sp>
        <p:nvSpPr>
          <p:cNvPr id="77" name="TextBox 71">
            <a:extLst>
              <a:ext uri="{FF2B5EF4-FFF2-40B4-BE49-F238E27FC236}">
                <a16:creationId xmlns:a16="http://schemas.microsoft.com/office/drawing/2014/main" id="{9D7C77DC-2FE4-CFA4-6CBA-6E6473685D75}"/>
              </a:ext>
            </a:extLst>
          </p:cNvPr>
          <p:cNvSpPr txBox="1"/>
          <p:nvPr/>
        </p:nvSpPr>
        <p:spPr>
          <a:xfrm>
            <a:off x="3877328" y="1549021"/>
            <a:ext cx="950443"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SQL Database</a:t>
            </a:r>
          </a:p>
        </p:txBody>
      </p:sp>
      <p:sp>
        <p:nvSpPr>
          <p:cNvPr id="78" name="TextBox 72">
            <a:extLst>
              <a:ext uri="{FF2B5EF4-FFF2-40B4-BE49-F238E27FC236}">
                <a16:creationId xmlns:a16="http://schemas.microsoft.com/office/drawing/2014/main" id="{C3D54AE3-46F8-DB9A-E9B8-7E05F3A93EDD}"/>
              </a:ext>
            </a:extLst>
          </p:cNvPr>
          <p:cNvSpPr txBox="1"/>
          <p:nvPr/>
        </p:nvSpPr>
        <p:spPr>
          <a:xfrm>
            <a:off x="5856709" y="2234821"/>
            <a:ext cx="705612"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Event Hub</a:t>
            </a:r>
          </a:p>
        </p:txBody>
      </p:sp>
      <p:sp>
        <p:nvSpPr>
          <p:cNvPr id="79" name="TextBox 73">
            <a:extLst>
              <a:ext uri="{FF2B5EF4-FFF2-40B4-BE49-F238E27FC236}">
                <a16:creationId xmlns:a16="http://schemas.microsoft.com/office/drawing/2014/main" id="{BCEAE88C-922D-C16B-ACB1-20819DA0198A}"/>
              </a:ext>
            </a:extLst>
          </p:cNvPr>
          <p:cNvSpPr txBox="1"/>
          <p:nvPr/>
        </p:nvSpPr>
        <p:spPr>
          <a:xfrm>
            <a:off x="7504458" y="2234821"/>
            <a:ext cx="1126379"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Stream Analytics</a:t>
            </a:r>
          </a:p>
        </p:txBody>
      </p:sp>
      <p:sp>
        <p:nvSpPr>
          <p:cNvPr id="80" name="TextBox 74">
            <a:extLst>
              <a:ext uri="{FF2B5EF4-FFF2-40B4-BE49-F238E27FC236}">
                <a16:creationId xmlns:a16="http://schemas.microsoft.com/office/drawing/2014/main" id="{14AC0720-CB30-0F28-EE31-17973DA3C056}"/>
              </a:ext>
            </a:extLst>
          </p:cNvPr>
          <p:cNvSpPr txBox="1"/>
          <p:nvPr/>
        </p:nvSpPr>
        <p:spPr>
          <a:xfrm>
            <a:off x="9634419" y="2234821"/>
            <a:ext cx="590045"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Power BI</a:t>
            </a:r>
          </a:p>
        </p:txBody>
      </p:sp>
      <p:sp>
        <p:nvSpPr>
          <p:cNvPr id="81" name="TextBox 75">
            <a:extLst>
              <a:ext uri="{FF2B5EF4-FFF2-40B4-BE49-F238E27FC236}">
                <a16:creationId xmlns:a16="http://schemas.microsoft.com/office/drawing/2014/main" id="{F77F1B91-E92E-F7F0-0AD7-61187E35E1A1}"/>
              </a:ext>
            </a:extLst>
          </p:cNvPr>
          <p:cNvSpPr txBox="1"/>
          <p:nvPr/>
        </p:nvSpPr>
        <p:spPr>
          <a:xfrm>
            <a:off x="9425983" y="6267325"/>
            <a:ext cx="1201463" cy="202556"/>
          </a:xfrm>
          <a:prstGeom prst="rect">
            <a:avLst/>
          </a:prstGeom>
        </p:spPr>
        <p:txBody>
          <a:bodyPr wrap="square" lIns="0" tIns="0" rIns="0" bIns="0" rtlCol="0" anchor="t">
            <a:spAutoFit/>
          </a:bodyPr>
          <a:lstStyle/>
          <a:p>
            <a:pPr algn="l">
              <a:lnSpc>
                <a:spcPts val="1679"/>
              </a:lnSpc>
            </a:pPr>
            <a:r>
              <a:rPr lang="en-US" sz="1200" spc="-16" dirty="0">
                <a:latin typeface="IBM Plex Sans"/>
                <a:ea typeface="IBM Plex Sans"/>
                <a:cs typeface="IBM Plex Sans"/>
                <a:sym typeface="IBM Plex Sans"/>
              </a:rPr>
              <a:t>(micro)services</a:t>
            </a:r>
          </a:p>
        </p:txBody>
      </p:sp>
      <p:sp>
        <p:nvSpPr>
          <p:cNvPr id="82" name="TextBox 76">
            <a:extLst>
              <a:ext uri="{FF2B5EF4-FFF2-40B4-BE49-F238E27FC236}">
                <a16:creationId xmlns:a16="http://schemas.microsoft.com/office/drawing/2014/main" id="{636EBEA9-20F0-AD63-BBA6-BC3EE66855EA}"/>
              </a:ext>
            </a:extLst>
          </p:cNvPr>
          <p:cNvSpPr txBox="1"/>
          <p:nvPr/>
        </p:nvSpPr>
        <p:spPr>
          <a:xfrm>
            <a:off x="10250077" y="3060829"/>
            <a:ext cx="1716919" cy="561436"/>
          </a:xfrm>
          <a:prstGeom prst="rect">
            <a:avLst/>
          </a:prstGeom>
        </p:spPr>
        <p:txBody>
          <a:bodyPr lIns="0" tIns="0" rIns="0" bIns="0" rtlCol="0" anchor="t">
            <a:spAutoFit/>
          </a:bodyPr>
          <a:lstStyle/>
          <a:p>
            <a:pPr algn="ctr">
              <a:lnSpc>
                <a:spcPts val="1679"/>
              </a:lnSpc>
            </a:pPr>
            <a:r>
              <a:rPr lang="en-US" sz="1200" spc="-16">
                <a:latin typeface="IBM Plex Sans"/>
                <a:ea typeface="IBM Plex Sans"/>
                <a:cs typeface="IBM Plex Sans"/>
                <a:sym typeface="IBM Plex Sans"/>
              </a:rPr>
              <a:t>Business users </a:t>
            </a:r>
          </a:p>
          <a:p>
            <a:pPr algn="ctr">
              <a:lnSpc>
                <a:spcPts val="1399"/>
              </a:lnSpc>
            </a:pPr>
            <a:r>
              <a:rPr lang="en-US" sz="999" spc="5">
                <a:latin typeface="IBM Plex Sans Condensed Italics"/>
                <a:ea typeface="IBM Plex Sans Condensed Italics"/>
                <a:cs typeface="IBM Plex Sans Condensed Italics"/>
                <a:sym typeface="IBM Plex Sans Condensed Italics"/>
              </a:rPr>
              <a:t>(Azure account is not required)</a:t>
            </a:r>
          </a:p>
        </p:txBody>
      </p:sp>
      <p:sp>
        <p:nvSpPr>
          <p:cNvPr id="161" name="Freeform 33">
            <a:extLst>
              <a:ext uri="{FF2B5EF4-FFF2-40B4-BE49-F238E27FC236}">
                <a16:creationId xmlns:a16="http://schemas.microsoft.com/office/drawing/2014/main" id="{8D69F16A-2F14-49F4-E6B5-B4A354805039}"/>
              </a:ext>
            </a:extLst>
          </p:cNvPr>
          <p:cNvSpPr/>
          <p:nvPr/>
        </p:nvSpPr>
        <p:spPr>
          <a:xfrm>
            <a:off x="9655922" y="5087711"/>
            <a:ext cx="460248" cy="460248"/>
          </a:xfrm>
          <a:custGeom>
            <a:avLst/>
            <a:gdLst/>
            <a:ahLst/>
            <a:cxnLst/>
            <a:rect l="l" t="t" r="r" b="b"/>
            <a:pathLst>
              <a:path w="460248" h="460248">
                <a:moveTo>
                  <a:pt x="0" y="0"/>
                </a:moveTo>
                <a:lnTo>
                  <a:pt x="460248" y="0"/>
                </a:lnTo>
                <a:lnTo>
                  <a:pt x="460248" y="460248"/>
                </a:lnTo>
                <a:lnTo>
                  <a:pt x="0" y="460248"/>
                </a:lnTo>
                <a:lnTo>
                  <a:pt x="0" y="0"/>
                </a:lnTo>
                <a:close/>
              </a:path>
            </a:pathLst>
          </a:custGeom>
          <a:blipFill>
            <a:blip r:embed="rId24"/>
            <a:stretch>
              <a:fillRect/>
            </a:stretch>
          </a:blipFill>
        </p:spPr>
        <p:txBody>
          <a:bodyPr/>
          <a:lstStyle/>
          <a:p>
            <a:endParaRPr lang="en-NZ"/>
          </a:p>
        </p:txBody>
      </p:sp>
    </p:spTree>
    <p:extLst>
      <p:ext uri="{BB962C8B-B14F-4D97-AF65-F5344CB8AC3E}">
        <p14:creationId xmlns:p14="http://schemas.microsoft.com/office/powerpoint/2010/main" val="32212233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3218504" y="91501"/>
            <a:ext cx="1609268"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Custom analytics &amp; reporting</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7" name="Freeform 2">
            <a:extLst>
              <a:ext uri="{FF2B5EF4-FFF2-40B4-BE49-F238E27FC236}">
                <a16:creationId xmlns:a16="http://schemas.microsoft.com/office/drawing/2014/main" id="{75886F07-65F8-4A7B-80A3-DCFFA1F338F0}"/>
              </a:ext>
            </a:extLst>
          </p:cNvPr>
          <p:cNvSpPr/>
          <p:nvPr/>
        </p:nvSpPr>
        <p:spPr>
          <a:xfrm>
            <a:off x="1026049" y="2725112"/>
            <a:ext cx="4127497" cy="1003297"/>
          </a:xfrm>
          <a:custGeom>
            <a:avLst/>
            <a:gdLst/>
            <a:ahLst/>
            <a:cxnLst/>
            <a:rect l="l" t="t" r="r" b="b"/>
            <a:pathLst>
              <a:path w="4127497" h="1003297">
                <a:moveTo>
                  <a:pt x="0" y="0"/>
                </a:moveTo>
                <a:lnTo>
                  <a:pt x="4127497" y="0"/>
                </a:lnTo>
                <a:lnTo>
                  <a:pt x="4127497" y="1003297"/>
                </a:lnTo>
                <a:lnTo>
                  <a:pt x="0" y="1003297"/>
                </a:lnTo>
                <a:lnTo>
                  <a:pt x="0" y="0"/>
                </a:lnTo>
                <a:close/>
              </a:path>
            </a:pathLst>
          </a:custGeom>
          <a:blipFill>
            <a:blip r:embed="rId4"/>
            <a:stretch>
              <a:fillRect/>
            </a:stretch>
          </a:blipFill>
        </p:spPr>
        <p:txBody>
          <a:bodyPr/>
          <a:lstStyle/>
          <a:p>
            <a:endParaRPr lang="en-NZ"/>
          </a:p>
        </p:txBody>
      </p:sp>
      <p:sp>
        <p:nvSpPr>
          <p:cNvPr id="9" name="Freeform 3">
            <a:extLst>
              <a:ext uri="{FF2B5EF4-FFF2-40B4-BE49-F238E27FC236}">
                <a16:creationId xmlns:a16="http://schemas.microsoft.com/office/drawing/2014/main" id="{3A77B5A2-1FAE-13B3-B156-A93C0D60FBE4}"/>
              </a:ext>
            </a:extLst>
          </p:cNvPr>
          <p:cNvSpPr/>
          <p:nvPr/>
        </p:nvSpPr>
        <p:spPr>
          <a:xfrm flipV="1">
            <a:off x="4630642" y="3723960"/>
            <a:ext cx="418614" cy="390868"/>
          </a:xfrm>
          <a:custGeom>
            <a:avLst/>
            <a:gdLst/>
            <a:ahLst/>
            <a:cxnLst/>
            <a:rect l="l" t="t" r="r" b="b"/>
            <a:pathLst>
              <a:path w="418614" h="390868">
                <a:moveTo>
                  <a:pt x="0" y="390868"/>
                </a:moveTo>
                <a:lnTo>
                  <a:pt x="418614" y="390868"/>
                </a:lnTo>
                <a:lnTo>
                  <a:pt x="418614" y="0"/>
                </a:lnTo>
                <a:lnTo>
                  <a:pt x="0" y="0"/>
                </a:lnTo>
                <a:lnTo>
                  <a:pt x="0" y="390868"/>
                </a:lnTo>
                <a:close/>
              </a:path>
            </a:pathLst>
          </a:custGeom>
          <a:blipFill>
            <a:blip r:embed="rId5"/>
            <a:stretch>
              <a:fillRect b="-2"/>
            </a:stretch>
          </a:blipFill>
        </p:spPr>
        <p:txBody>
          <a:bodyPr/>
          <a:lstStyle/>
          <a:p>
            <a:endParaRPr lang="en-NZ"/>
          </a:p>
        </p:txBody>
      </p:sp>
      <p:sp>
        <p:nvSpPr>
          <p:cNvPr id="22" name="TextBox 4">
            <a:extLst>
              <a:ext uri="{FF2B5EF4-FFF2-40B4-BE49-F238E27FC236}">
                <a16:creationId xmlns:a16="http://schemas.microsoft.com/office/drawing/2014/main" id="{80AC6FF2-7B34-23E5-F466-50BE8445E15B}"/>
              </a:ext>
            </a:extLst>
          </p:cNvPr>
          <p:cNvSpPr txBox="1"/>
          <p:nvPr/>
        </p:nvSpPr>
        <p:spPr>
          <a:xfrm>
            <a:off x="953916" y="1357141"/>
            <a:ext cx="7443934" cy="598112"/>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Event Grid integration</a:t>
            </a:r>
          </a:p>
        </p:txBody>
      </p:sp>
      <p:sp>
        <p:nvSpPr>
          <p:cNvPr id="23" name="TextBox 5">
            <a:extLst>
              <a:ext uri="{FF2B5EF4-FFF2-40B4-BE49-F238E27FC236}">
                <a16:creationId xmlns:a16="http://schemas.microsoft.com/office/drawing/2014/main" id="{A1CA4020-968C-32FC-CF75-090F4B948753}"/>
              </a:ext>
            </a:extLst>
          </p:cNvPr>
          <p:cNvSpPr txBox="1"/>
          <p:nvPr/>
        </p:nvSpPr>
        <p:spPr>
          <a:xfrm>
            <a:off x="1372739" y="3677259"/>
            <a:ext cx="738835" cy="203967"/>
          </a:xfrm>
          <a:prstGeom prst="rect">
            <a:avLst/>
          </a:prstGeom>
        </p:spPr>
        <p:txBody>
          <a:bodyPr wrap="square" lIns="0" tIns="0" rIns="0" bIns="0" rtlCol="0" anchor="t">
            <a:spAutoFit/>
          </a:bodyPr>
          <a:lstStyle/>
          <a:p>
            <a:pPr algn="l">
              <a:lnSpc>
                <a:spcPts val="1662"/>
              </a:lnSpc>
            </a:pPr>
            <a:r>
              <a:rPr lang="en-US" sz="1386" spc="8" dirty="0">
                <a:latin typeface="Calibri (MS)"/>
                <a:ea typeface="Calibri (MS)"/>
                <a:cs typeface="Calibri (MS)"/>
                <a:sym typeface="Calibri (MS)"/>
              </a:rPr>
              <a:t>API </a:t>
            </a:r>
          </a:p>
        </p:txBody>
      </p:sp>
      <p:sp>
        <p:nvSpPr>
          <p:cNvPr id="83" name="TextBox 6">
            <a:extLst>
              <a:ext uri="{FF2B5EF4-FFF2-40B4-BE49-F238E27FC236}">
                <a16:creationId xmlns:a16="http://schemas.microsoft.com/office/drawing/2014/main" id="{782BFDDB-9630-DB12-1DE7-4E2BA5D6EBEE}"/>
              </a:ext>
            </a:extLst>
          </p:cNvPr>
          <p:cNvSpPr txBox="1"/>
          <p:nvPr/>
        </p:nvSpPr>
        <p:spPr>
          <a:xfrm>
            <a:off x="1011771" y="3888371"/>
            <a:ext cx="1687234" cy="203967"/>
          </a:xfrm>
          <a:prstGeom prst="rect">
            <a:avLst/>
          </a:prstGeom>
        </p:spPr>
        <p:txBody>
          <a:bodyPr wrap="square" lIns="0" tIns="0" rIns="0" bIns="0" rtlCol="0" anchor="t">
            <a:spAutoFit/>
          </a:bodyPr>
          <a:lstStyle/>
          <a:p>
            <a:pPr algn="l">
              <a:lnSpc>
                <a:spcPts val="1662"/>
              </a:lnSpc>
            </a:pPr>
            <a:r>
              <a:rPr lang="en-US" sz="1386" dirty="0">
                <a:latin typeface="Calibri (MS)"/>
                <a:ea typeface="Calibri (MS)"/>
                <a:cs typeface="Calibri (MS)"/>
                <a:sym typeface="Calibri (MS)"/>
              </a:rPr>
              <a:t>Management</a:t>
            </a:r>
          </a:p>
        </p:txBody>
      </p:sp>
      <p:sp>
        <p:nvSpPr>
          <p:cNvPr id="84" name="TextBox 7">
            <a:extLst>
              <a:ext uri="{FF2B5EF4-FFF2-40B4-BE49-F238E27FC236}">
                <a16:creationId xmlns:a16="http://schemas.microsoft.com/office/drawing/2014/main" id="{0B181B9D-2549-BEFA-05CE-6531B36B0D6A}"/>
              </a:ext>
            </a:extLst>
          </p:cNvPr>
          <p:cNvSpPr txBox="1"/>
          <p:nvPr/>
        </p:nvSpPr>
        <p:spPr>
          <a:xfrm>
            <a:off x="930284" y="2441086"/>
            <a:ext cx="1199931" cy="466859"/>
          </a:xfrm>
          <a:prstGeom prst="rect">
            <a:avLst/>
          </a:prstGeom>
        </p:spPr>
        <p:txBody>
          <a:bodyPr lIns="0" tIns="0" rIns="0" bIns="0" rtlCol="0" anchor="t">
            <a:spAutoFit/>
          </a:bodyPr>
          <a:lstStyle/>
          <a:p>
            <a:pPr algn="l">
              <a:lnSpc>
                <a:spcPts val="1941"/>
              </a:lnSpc>
            </a:pPr>
            <a:r>
              <a:rPr lang="en-US" sz="1386">
                <a:latin typeface="Calibri (MS)"/>
                <a:ea typeface="Calibri (MS)"/>
                <a:cs typeface="Calibri (MS)"/>
                <a:sym typeface="Calibri (MS)"/>
              </a:rPr>
              <a:t>Events publisher</a:t>
            </a:r>
          </a:p>
        </p:txBody>
      </p:sp>
      <p:sp>
        <p:nvSpPr>
          <p:cNvPr id="85" name="TextBox 8">
            <a:extLst>
              <a:ext uri="{FF2B5EF4-FFF2-40B4-BE49-F238E27FC236}">
                <a16:creationId xmlns:a16="http://schemas.microsoft.com/office/drawing/2014/main" id="{11E57065-F277-1548-266C-D681B97B76F3}"/>
              </a:ext>
            </a:extLst>
          </p:cNvPr>
          <p:cNvSpPr txBox="1"/>
          <p:nvPr/>
        </p:nvSpPr>
        <p:spPr>
          <a:xfrm>
            <a:off x="2849429" y="3754240"/>
            <a:ext cx="1482290" cy="223203"/>
          </a:xfrm>
          <a:prstGeom prst="rect">
            <a:avLst/>
          </a:prstGeom>
        </p:spPr>
        <p:txBody>
          <a:bodyPr wrap="square" lIns="0" tIns="0" rIns="0" bIns="0" rtlCol="0" anchor="t">
            <a:spAutoFit/>
          </a:bodyPr>
          <a:lstStyle/>
          <a:p>
            <a:pPr algn="l">
              <a:lnSpc>
                <a:spcPts val="1941"/>
              </a:lnSpc>
            </a:pPr>
            <a:r>
              <a:rPr lang="en-US" sz="1386" dirty="0">
                <a:latin typeface="Calibri (MS)"/>
                <a:ea typeface="Calibri (MS)"/>
                <a:cs typeface="Calibri (MS)"/>
                <a:sym typeface="Calibri (MS)"/>
              </a:rPr>
              <a:t>Event Grid</a:t>
            </a:r>
          </a:p>
        </p:txBody>
      </p:sp>
      <p:sp>
        <p:nvSpPr>
          <p:cNvPr id="86" name="TextBox 9">
            <a:extLst>
              <a:ext uri="{FF2B5EF4-FFF2-40B4-BE49-F238E27FC236}">
                <a16:creationId xmlns:a16="http://schemas.microsoft.com/office/drawing/2014/main" id="{C85C079F-2009-D36A-9211-A4B2238AC93F}"/>
              </a:ext>
            </a:extLst>
          </p:cNvPr>
          <p:cNvSpPr txBox="1"/>
          <p:nvPr/>
        </p:nvSpPr>
        <p:spPr>
          <a:xfrm>
            <a:off x="4140600" y="2426865"/>
            <a:ext cx="2421134" cy="223203"/>
          </a:xfrm>
          <a:prstGeom prst="rect">
            <a:avLst/>
          </a:prstGeom>
        </p:spPr>
        <p:txBody>
          <a:bodyPr wrap="square" lIns="0" tIns="0" rIns="0" bIns="0" rtlCol="0" anchor="t">
            <a:spAutoFit/>
          </a:bodyPr>
          <a:lstStyle/>
          <a:p>
            <a:pPr algn="l">
              <a:lnSpc>
                <a:spcPts val="1941"/>
              </a:lnSpc>
            </a:pPr>
            <a:r>
              <a:rPr lang="en-US" sz="1386" spc="1" dirty="0">
                <a:latin typeface="Calibri (MS)"/>
                <a:ea typeface="Calibri (MS)"/>
                <a:cs typeface="Calibri (MS)"/>
                <a:sym typeface="Calibri (MS)"/>
              </a:rPr>
              <a:t>Events subscribers</a:t>
            </a:r>
          </a:p>
        </p:txBody>
      </p:sp>
      <p:sp>
        <p:nvSpPr>
          <p:cNvPr id="87" name="TextBox 10">
            <a:extLst>
              <a:ext uri="{FF2B5EF4-FFF2-40B4-BE49-F238E27FC236}">
                <a16:creationId xmlns:a16="http://schemas.microsoft.com/office/drawing/2014/main" id="{C1D2F459-CDA6-F56D-476D-682440F5A019}"/>
              </a:ext>
            </a:extLst>
          </p:cNvPr>
          <p:cNvSpPr txBox="1"/>
          <p:nvPr/>
        </p:nvSpPr>
        <p:spPr>
          <a:xfrm>
            <a:off x="5278857" y="2856366"/>
            <a:ext cx="527695" cy="366895"/>
          </a:xfrm>
          <a:prstGeom prst="rect">
            <a:avLst/>
          </a:prstGeom>
        </p:spPr>
        <p:txBody>
          <a:bodyPr lIns="0" tIns="0" rIns="0" bIns="0" rtlCol="0" anchor="t">
            <a:spAutoFit/>
          </a:bodyPr>
          <a:lstStyle/>
          <a:p>
            <a:pPr algn="l">
              <a:lnSpc>
                <a:spcPts val="1453"/>
              </a:lnSpc>
            </a:pPr>
            <a:r>
              <a:rPr lang="en-US" sz="1037">
                <a:latin typeface="Calibri (MS)"/>
                <a:ea typeface="Calibri (MS)"/>
                <a:cs typeface="Calibri (MS)"/>
                <a:sym typeface="Calibri (MS)"/>
              </a:rPr>
              <a:t>Logic App</a:t>
            </a:r>
          </a:p>
        </p:txBody>
      </p:sp>
      <p:sp>
        <p:nvSpPr>
          <p:cNvPr id="88" name="TextBox 11">
            <a:extLst>
              <a:ext uri="{FF2B5EF4-FFF2-40B4-BE49-F238E27FC236}">
                <a16:creationId xmlns:a16="http://schemas.microsoft.com/office/drawing/2014/main" id="{56FEDB5A-B2CF-DD6D-09E4-0B7C16CFCA7C}"/>
              </a:ext>
            </a:extLst>
          </p:cNvPr>
          <p:cNvSpPr txBox="1"/>
          <p:nvPr/>
        </p:nvSpPr>
        <p:spPr>
          <a:xfrm>
            <a:off x="5278856" y="3804732"/>
            <a:ext cx="1282877" cy="174535"/>
          </a:xfrm>
          <a:prstGeom prst="rect">
            <a:avLst/>
          </a:prstGeom>
        </p:spPr>
        <p:txBody>
          <a:bodyPr wrap="square" lIns="0" tIns="0" rIns="0" bIns="0" rtlCol="0" anchor="t">
            <a:spAutoFit/>
          </a:bodyPr>
          <a:lstStyle/>
          <a:p>
            <a:pPr algn="l">
              <a:lnSpc>
                <a:spcPts val="1453"/>
              </a:lnSpc>
            </a:pPr>
            <a:r>
              <a:rPr lang="en-US" sz="1037" dirty="0">
                <a:latin typeface="Calibri (MS)"/>
                <a:ea typeface="Calibri (MS)"/>
                <a:cs typeface="Calibri (MS)"/>
                <a:sym typeface="Calibri (MS)"/>
              </a:rPr>
              <a:t>Webhook</a:t>
            </a:r>
          </a:p>
        </p:txBody>
      </p:sp>
      <p:sp>
        <p:nvSpPr>
          <p:cNvPr id="89" name="TextBox 12">
            <a:extLst>
              <a:ext uri="{FF2B5EF4-FFF2-40B4-BE49-F238E27FC236}">
                <a16:creationId xmlns:a16="http://schemas.microsoft.com/office/drawing/2014/main" id="{782FEF66-6860-36AF-0CCF-7930E02E7D76}"/>
              </a:ext>
            </a:extLst>
          </p:cNvPr>
          <p:cNvSpPr txBox="1"/>
          <p:nvPr/>
        </p:nvSpPr>
        <p:spPr>
          <a:xfrm>
            <a:off x="5278857" y="3308185"/>
            <a:ext cx="728739" cy="367088"/>
          </a:xfrm>
          <a:prstGeom prst="rect">
            <a:avLst/>
          </a:prstGeom>
        </p:spPr>
        <p:txBody>
          <a:bodyPr lIns="0" tIns="0" rIns="0" bIns="0" rtlCol="0" anchor="t">
            <a:spAutoFit/>
          </a:bodyPr>
          <a:lstStyle/>
          <a:p>
            <a:pPr algn="l">
              <a:lnSpc>
                <a:spcPts val="1459"/>
              </a:lnSpc>
            </a:pPr>
            <a:r>
              <a:rPr lang="en-US" sz="1042">
                <a:latin typeface="Calibri (MS)"/>
                <a:ea typeface="Calibri (MS)"/>
                <a:cs typeface="Calibri (MS)"/>
                <a:sym typeface="Calibri (MS)"/>
              </a:rPr>
              <a:t>Function App</a:t>
            </a:r>
          </a:p>
        </p:txBody>
      </p:sp>
      <p:sp>
        <p:nvSpPr>
          <p:cNvPr id="90" name="TextBox 13">
            <a:extLst>
              <a:ext uri="{FF2B5EF4-FFF2-40B4-BE49-F238E27FC236}">
                <a16:creationId xmlns:a16="http://schemas.microsoft.com/office/drawing/2014/main" id="{8A663855-741A-A66B-043C-AE0A601D6CE3}"/>
              </a:ext>
            </a:extLst>
          </p:cNvPr>
          <p:cNvSpPr txBox="1"/>
          <p:nvPr/>
        </p:nvSpPr>
        <p:spPr>
          <a:xfrm>
            <a:off x="952040" y="4521708"/>
            <a:ext cx="3071860" cy="341633"/>
          </a:xfrm>
          <a:prstGeom prst="rect">
            <a:avLst/>
          </a:prstGeom>
        </p:spPr>
        <p:txBody>
          <a:bodyPr lIns="0" tIns="0" rIns="0" bIns="0" rtlCol="0" anchor="t">
            <a:spAutoFit/>
          </a:bodyPr>
          <a:lstStyle/>
          <a:p>
            <a:pPr algn="l">
              <a:lnSpc>
                <a:spcPts val="2799"/>
              </a:lnSpc>
            </a:pPr>
            <a:r>
              <a:rPr lang="en-US" sz="1999" spc="-25">
                <a:latin typeface="IBM Plex Sans"/>
                <a:ea typeface="IBM Plex Sans"/>
                <a:cs typeface="IBM Plex Sans"/>
                <a:sym typeface="IBM Plex Sans"/>
              </a:rPr>
              <a:t>Integration with Event Grid</a:t>
            </a:r>
          </a:p>
        </p:txBody>
      </p:sp>
      <p:sp>
        <p:nvSpPr>
          <p:cNvPr id="91" name="TextBox 14">
            <a:extLst>
              <a:ext uri="{FF2B5EF4-FFF2-40B4-BE49-F238E27FC236}">
                <a16:creationId xmlns:a16="http://schemas.microsoft.com/office/drawing/2014/main" id="{5BE085C0-C90E-169A-D403-6CD871864F76}"/>
              </a:ext>
            </a:extLst>
          </p:cNvPr>
          <p:cNvSpPr txBox="1"/>
          <p:nvPr/>
        </p:nvSpPr>
        <p:spPr>
          <a:xfrm>
            <a:off x="1174296" y="4861198"/>
            <a:ext cx="7819739" cy="873766"/>
          </a:xfrm>
          <a:prstGeom prst="rect">
            <a:avLst/>
          </a:prstGeom>
        </p:spPr>
        <p:txBody>
          <a:bodyPr lIns="0" tIns="0" rIns="0" bIns="0" rtlCol="0" anchor="t">
            <a:spAutoFit/>
          </a:bodyPr>
          <a:lstStyle/>
          <a:p>
            <a:pPr algn="l">
              <a:lnSpc>
                <a:spcPts val="2303"/>
              </a:lnSpc>
            </a:pPr>
            <a:r>
              <a:rPr lang="en-US" sz="1599" spc="-22" dirty="0">
                <a:latin typeface="IBM Plex Sans"/>
                <a:ea typeface="IBM Plex Sans"/>
                <a:cs typeface="IBM Plex Sans"/>
                <a:sym typeface="IBM Plex Sans"/>
              </a:rPr>
              <a:t>Send event notifications to Event Grid system topic of type </a:t>
            </a:r>
            <a:r>
              <a:rPr lang="en-US" sz="1599" spc="-22" dirty="0" err="1">
                <a:latin typeface="IBM Plex Sans"/>
                <a:ea typeface="IBM Plex Sans"/>
                <a:cs typeface="IBM Plex Sans"/>
                <a:sym typeface="IBM Plex Sans"/>
              </a:rPr>
              <a:t>Microsoft.ApiManagement</a:t>
            </a:r>
            <a:r>
              <a:rPr lang="en-US" sz="1599" spc="-22" dirty="0">
                <a:latin typeface="IBM Plex Sans"/>
                <a:ea typeface="IBM Plex Sans"/>
                <a:cs typeface="IBM Plex Sans"/>
                <a:sym typeface="IBM Plex Sans"/>
              </a:rPr>
              <a:t> Trigger downstream processes on Azure Logic App, Azure Functions or via Webhook Published events are CRUD of API, Product, Release, Subscriptions, User *</a:t>
            </a:r>
          </a:p>
        </p:txBody>
      </p:sp>
    </p:spTree>
    <p:extLst>
      <p:ext uri="{BB962C8B-B14F-4D97-AF65-F5344CB8AC3E}">
        <p14:creationId xmlns:p14="http://schemas.microsoft.com/office/powerpoint/2010/main" val="2325270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2" name="TextBox 1">
            <a:extLst>
              <a:ext uri="{FF2B5EF4-FFF2-40B4-BE49-F238E27FC236}">
                <a16:creationId xmlns:a16="http://schemas.microsoft.com/office/drawing/2014/main" id="{FEFE4955-9671-9E20-2BE5-FAC0707DE9EB}"/>
              </a:ext>
            </a:extLst>
          </p:cNvPr>
          <p:cNvSpPr txBox="1"/>
          <p:nvPr/>
        </p:nvSpPr>
        <p:spPr>
          <a:xfrm>
            <a:off x="692150" y="197748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AI Gateway</a:t>
            </a:r>
          </a:p>
        </p:txBody>
      </p:sp>
      <p:sp>
        <p:nvSpPr>
          <p:cNvPr id="5" name="Title 1">
            <a:extLst>
              <a:ext uri="{FF2B5EF4-FFF2-40B4-BE49-F238E27FC236}">
                <a16:creationId xmlns:a16="http://schemas.microsoft.com/office/drawing/2014/main" id="{07DF08D2-8CF3-685A-2658-2749FDAB7D53}"/>
              </a:ext>
            </a:extLst>
          </p:cNvPr>
          <p:cNvSpPr txBox="1">
            <a:spLocks/>
          </p:cNvSpPr>
          <p:nvPr/>
        </p:nvSpPr>
        <p:spPr>
          <a:xfrm>
            <a:off x="2849252" y="3622810"/>
            <a:ext cx="7080967" cy="101566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6600" b="0" i="0" u="none" strike="noStrike" kern="1200" cap="none" spc="-50" normalizeH="0" baseline="0" noProof="0" dirty="0">
                <a:ln w="3175">
                  <a:noFill/>
                </a:ln>
                <a:solidFill>
                  <a:srgbClr val="FFFFFF"/>
                </a:solidFill>
                <a:effectLst/>
                <a:uLnTx/>
                <a:uFillTx/>
                <a:latin typeface="+mn-lt"/>
                <a:ea typeface="+mn-ea"/>
                <a:cs typeface="Segoe UI" pitchFamily="34" charset="0"/>
              </a:rPr>
              <a:t>APIM 🩷 OpenAI</a:t>
            </a:r>
          </a:p>
        </p:txBody>
      </p:sp>
    </p:spTree>
    <p:extLst>
      <p:ext uri="{BB962C8B-B14F-4D97-AF65-F5344CB8AC3E}">
        <p14:creationId xmlns:p14="http://schemas.microsoft.com/office/powerpoint/2010/main" val="887022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392962" y="105186"/>
            <a:ext cx="483492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APIM AI Gateway capabilities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2" name="Picture 1" descr="A screenshot of a computer&#10;&#10;Description automatically generated">
            <a:extLst>
              <a:ext uri="{FF2B5EF4-FFF2-40B4-BE49-F238E27FC236}">
                <a16:creationId xmlns:a16="http://schemas.microsoft.com/office/drawing/2014/main" id="{3C7B6C21-AD56-22C1-4A6D-31D8414B02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1856" y="2046914"/>
            <a:ext cx="11408289" cy="4051882"/>
          </a:xfrm>
          <a:prstGeom prst="rect">
            <a:avLst/>
          </a:prstGeom>
        </p:spPr>
      </p:pic>
      <p:sp>
        <p:nvSpPr>
          <p:cNvPr id="5" name="Title 1">
            <a:extLst>
              <a:ext uri="{FF2B5EF4-FFF2-40B4-BE49-F238E27FC236}">
                <a16:creationId xmlns:a16="http://schemas.microsoft.com/office/drawing/2014/main" id="{FD9C610C-4042-DF23-2070-F0E4C74EED69}"/>
              </a:ext>
            </a:extLst>
          </p:cNvPr>
          <p:cNvSpPr txBox="1">
            <a:spLocks/>
          </p:cNvSpPr>
          <p:nvPr/>
        </p:nvSpPr>
        <p:spPr>
          <a:xfrm>
            <a:off x="8572054" y="6283318"/>
            <a:ext cx="2942591"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effectLst/>
                <a:uLnTx/>
                <a:uFillTx/>
                <a:latin typeface="+mn-lt"/>
                <a:ea typeface="+mn-ea"/>
                <a:cs typeface="Segoe UI" pitchFamily="34" charset="0"/>
                <a:hlinkClick r:id="rId5">
                  <a:extLst>
                    <a:ext uri="{A12FA001-AC4F-418D-AE19-62706E023703}">
                      <ahyp:hlinkClr xmlns:ahyp="http://schemas.microsoft.com/office/drawing/2018/hyperlinkcolor" val="tx"/>
                    </a:ext>
                  </a:extLst>
                </a:hlinkClick>
              </a:rPr>
              <a:t>http://aka.ms/ai-gateway</a:t>
            </a:r>
            <a:endParaRPr kumimoji="0" lang="en-US" sz="2000" b="0" i="0" u="none" strike="noStrike" kern="1200" cap="none" spc="-50" normalizeH="0" baseline="0" noProof="0" dirty="0">
              <a:ln w="3175">
                <a:noFill/>
              </a:ln>
              <a:effectLst/>
              <a:uLnTx/>
              <a:uFillTx/>
              <a:latin typeface="+mn-lt"/>
              <a:ea typeface="+mn-ea"/>
              <a:cs typeface="Segoe UI" pitchFamily="34" charset="0"/>
            </a:endParaRPr>
          </a:p>
        </p:txBody>
      </p:sp>
    </p:spTree>
    <p:extLst>
      <p:ext uri="{BB962C8B-B14F-4D97-AF65-F5344CB8AC3E}">
        <p14:creationId xmlns:p14="http://schemas.microsoft.com/office/powerpoint/2010/main" val="5187803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502020" y="105186"/>
            <a:ext cx="456648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APIM AI Gateway objectives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14" name="Title 1">
            <a:extLst>
              <a:ext uri="{FF2B5EF4-FFF2-40B4-BE49-F238E27FC236}">
                <a16:creationId xmlns:a16="http://schemas.microsoft.com/office/drawing/2014/main" id="{7BFD412D-D9C2-8AE9-EE16-9DC520142C8F}"/>
              </a:ext>
            </a:extLst>
          </p:cNvPr>
          <p:cNvSpPr txBox="1">
            <a:spLocks/>
          </p:cNvSpPr>
          <p:nvPr/>
        </p:nvSpPr>
        <p:spPr>
          <a:xfrm>
            <a:off x="2702086" y="1886975"/>
            <a:ext cx="8866332" cy="393954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kumimoji="0" lang="en-US" sz="3200" b="0" i="0" u="none" strike="noStrike" kern="1200" cap="none" spc="-50" normalizeH="0" baseline="0" noProof="0" dirty="0">
                <a:ln w="3175">
                  <a:noFill/>
                </a:ln>
                <a:effectLst/>
                <a:uLnTx/>
                <a:uFillTx/>
                <a:latin typeface="+mn-lt"/>
                <a:ea typeface="+mn-ea"/>
                <a:cs typeface="Segoe UI" pitchFamily="34" charset="0"/>
              </a:rPr>
              <a:t>Aims to accelerate the experimentation of advanced AI use cases</a:t>
            </a:r>
          </a:p>
          <a:p>
            <a:pPr>
              <a:defRPr/>
            </a:pPr>
            <a:endParaRPr lang="en-US" sz="3200" dirty="0">
              <a:latin typeface="+mn-lt"/>
            </a:endParaRPr>
          </a:p>
          <a:p>
            <a:pPr>
              <a:defRPr/>
            </a:pPr>
            <a:r>
              <a:rPr kumimoji="0" lang="en-US" sz="3200" b="0" i="0" u="none" strike="noStrike" kern="1200" cap="none" spc="-50" normalizeH="0" baseline="0" noProof="0" dirty="0">
                <a:ln w="3175">
                  <a:noFill/>
                </a:ln>
                <a:effectLst/>
                <a:uLnTx/>
                <a:uFillTx/>
                <a:latin typeface="+mn-lt"/>
                <a:ea typeface="+mn-ea"/>
                <a:cs typeface="Segoe UI" pitchFamily="34" charset="0"/>
              </a:rPr>
              <a:t>Ensures control and governance over the consumption of AI services</a:t>
            </a:r>
          </a:p>
          <a:p>
            <a:pPr>
              <a:defRPr/>
            </a:pPr>
            <a:endParaRPr lang="en-US" sz="3200" dirty="0">
              <a:latin typeface="+mn-lt"/>
            </a:endParaRPr>
          </a:p>
          <a:p>
            <a:pPr>
              <a:defRPr/>
            </a:pPr>
            <a:r>
              <a:rPr kumimoji="0" lang="en-US" sz="3200" b="0" i="0" u="none" strike="noStrike" kern="1200" cap="none" spc="-50" normalizeH="0" baseline="0" noProof="0" dirty="0">
                <a:ln w="3175">
                  <a:noFill/>
                </a:ln>
                <a:effectLst/>
                <a:uLnTx/>
                <a:uFillTx/>
                <a:latin typeface="+mn-lt"/>
                <a:ea typeface="+mn-ea"/>
                <a:cs typeface="Segoe UI" pitchFamily="34" charset="0"/>
              </a:rPr>
              <a:t>Paves the road for a confident deployment of Intelligent Apps into production</a:t>
            </a:r>
          </a:p>
        </p:txBody>
      </p:sp>
      <p:pic>
        <p:nvPicPr>
          <p:cNvPr id="15" name="Picture 2" descr="Map, photo with location pin, mobile device with likes icon in magenta, purple, and yellow color">
            <a:extLst>
              <a:ext uri="{FF2B5EF4-FFF2-40B4-BE49-F238E27FC236}">
                <a16:creationId xmlns:a16="http://schemas.microsoft.com/office/drawing/2014/main" id="{AE46FD04-33AF-CC08-3084-8B26AC18FCF0}"/>
              </a:ext>
            </a:extLst>
          </p:cNvPr>
          <p:cNvPicPr>
            <a:picLocks noChangeAspect="1"/>
          </p:cNvPicPr>
          <p:nvPr/>
        </p:nvPicPr>
        <p:blipFill>
          <a:blip r:embed="rId4"/>
          <a:stretch>
            <a:fillRect/>
          </a:stretch>
        </p:blipFill>
        <p:spPr>
          <a:xfrm>
            <a:off x="1196051" y="1818382"/>
            <a:ext cx="1121401" cy="1121401"/>
          </a:xfrm>
          <a:prstGeom prst="rect">
            <a:avLst/>
          </a:prstGeom>
        </p:spPr>
      </p:pic>
      <p:pic>
        <p:nvPicPr>
          <p:cNvPr id="16" name="Picture 1" descr="Browser window, sticky notes, and talk bubbles in yellow, orange, magenta, and brown color&#10;">
            <a:extLst>
              <a:ext uri="{FF2B5EF4-FFF2-40B4-BE49-F238E27FC236}">
                <a16:creationId xmlns:a16="http://schemas.microsoft.com/office/drawing/2014/main" id="{9E05DC77-F8A6-DCA1-B94E-09FAB763A43A}"/>
              </a:ext>
            </a:extLst>
          </p:cNvPr>
          <p:cNvPicPr>
            <a:picLocks noChangeAspect="1"/>
          </p:cNvPicPr>
          <p:nvPr/>
        </p:nvPicPr>
        <p:blipFill>
          <a:blip r:embed="rId5"/>
          <a:stretch>
            <a:fillRect/>
          </a:stretch>
        </p:blipFill>
        <p:spPr>
          <a:xfrm>
            <a:off x="1169436" y="3297025"/>
            <a:ext cx="1119441" cy="1119441"/>
          </a:xfrm>
          <a:prstGeom prst="rect">
            <a:avLst/>
          </a:prstGeom>
        </p:spPr>
      </p:pic>
      <p:pic>
        <p:nvPicPr>
          <p:cNvPr id="17" name="Picture 5" descr="Large spot illustration of stacked geometric shapes in balance in yellow, orange, magenta, and brown color">
            <a:extLst>
              <a:ext uri="{FF2B5EF4-FFF2-40B4-BE49-F238E27FC236}">
                <a16:creationId xmlns:a16="http://schemas.microsoft.com/office/drawing/2014/main" id="{22CB6143-3D82-1D3C-E646-F1E3741ED380}"/>
              </a:ext>
            </a:extLst>
          </p:cNvPr>
          <p:cNvPicPr>
            <a:picLocks noChangeAspect="1"/>
          </p:cNvPicPr>
          <p:nvPr/>
        </p:nvPicPr>
        <p:blipFill>
          <a:blip r:embed="rId6"/>
          <a:stretch>
            <a:fillRect/>
          </a:stretch>
        </p:blipFill>
        <p:spPr>
          <a:xfrm>
            <a:off x="1166496" y="4873580"/>
            <a:ext cx="1121401" cy="1121401"/>
          </a:xfrm>
          <a:prstGeom prst="rect">
            <a:avLst/>
          </a:prstGeom>
        </p:spPr>
      </p:pic>
    </p:spTree>
    <p:extLst>
      <p:ext uri="{BB962C8B-B14F-4D97-AF65-F5344CB8AC3E}">
        <p14:creationId xmlns:p14="http://schemas.microsoft.com/office/powerpoint/2010/main" val="3514727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613944" y="105186"/>
            <a:ext cx="4454555"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APIM AI Gateway toolchain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pSp>
        <p:nvGrpSpPr>
          <p:cNvPr id="5" name="Group 4">
            <a:extLst>
              <a:ext uri="{FF2B5EF4-FFF2-40B4-BE49-F238E27FC236}">
                <a16:creationId xmlns:a16="http://schemas.microsoft.com/office/drawing/2014/main" id="{7FE50BF4-1E80-B5E5-8AA6-806F48443232}"/>
              </a:ext>
            </a:extLst>
          </p:cNvPr>
          <p:cNvGrpSpPr/>
          <p:nvPr/>
        </p:nvGrpSpPr>
        <p:grpSpPr>
          <a:xfrm>
            <a:off x="477361" y="1087355"/>
            <a:ext cx="11251108" cy="2203450"/>
            <a:chOff x="477839" y="1263524"/>
            <a:chExt cx="11251108" cy="2203450"/>
          </a:xfrm>
        </p:grpSpPr>
        <p:grpSp>
          <p:nvGrpSpPr>
            <p:cNvPr id="7" name="Group 6">
              <a:extLst>
                <a:ext uri="{FF2B5EF4-FFF2-40B4-BE49-F238E27FC236}">
                  <a16:creationId xmlns:a16="http://schemas.microsoft.com/office/drawing/2014/main" id="{54E6FFCC-2C9F-3E82-5529-107BA7F86E03}"/>
                </a:ext>
              </a:extLst>
            </p:cNvPr>
            <p:cNvGrpSpPr/>
            <p:nvPr/>
          </p:nvGrpSpPr>
          <p:grpSpPr>
            <a:xfrm>
              <a:off x="5102871" y="1263524"/>
              <a:ext cx="2011680" cy="2203450"/>
              <a:chOff x="5028441" y="1454913"/>
              <a:chExt cx="2011680" cy="2203450"/>
            </a:xfrm>
          </p:grpSpPr>
          <p:sp>
            <p:nvSpPr>
              <p:cNvPr id="29" name="Rectangle: Rounded Corners 28">
                <a:extLst>
                  <a:ext uri="{FF2B5EF4-FFF2-40B4-BE49-F238E27FC236}">
                    <a16:creationId xmlns:a16="http://schemas.microsoft.com/office/drawing/2014/main" id="{E55D3F64-4225-2E6F-267D-45552B40C7BC}"/>
                  </a:ext>
                </a:extLst>
              </p:cNvPr>
              <p:cNvSpPr/>
              <p:nvPr/>
            </p:nvSpPr>
            <p:spPr bwMode="auto">
              <a:xfrm>
                <a:off x="5028441" y="1454913"/>
                <a:ext cx="2011680" cy="2203450"/>
              </a:xfrm>
              <a:prstGeom prst="roundRect">
                <a:avLst>
                  <a:gd name="adj" fmla="val 4645"/>
                </a:avLst>
              </a:prstGeom>
              <a:solidFill>
                <a:schemeClr val="bg1"/>
              </a:solidFill>
              <a:ln w="19050">
                <a:gradFill flip="none" rotWithShape="1">
                  <a:gsLst>
                    <a:gs pos="100000">
                      <a:srgbClr val="8FC7E7"/>
                    </a:gs>
                    <a:gs pos="8000">
                      <a:srgbClr val="C2A9DC"/>
                    </a:gs>
                  </a:gsLst>
                  <a:path path="circle">
                    <a:fillToRect l="100000" t="100000"/>
                  </a:path>
                  <a:tileRect r="-100000" b="-100000"/>
                </a:gra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kern="0" dirty="0">
                    <a:latin typeface="Segoe UI Semibold"/>
                    <a:cs typeface="Segoe UI" pitchFamily="34" charset="0"/>
                  </a:rPr>
                  <a:t>Python</a:t>
                </a:r>
              </a:p>
            </p:txBody>
          </p:sp>
          <p:pic>
            <p:nvPicPr>
              <p:cNvPr id="30" name="Picture 6" descr="Python Logo PNG Transparent – Brands Logos">
                <a:extLst>
                  <a:ext uri="{FF2B5EF4-FFF2-40B4-BE49-F238E27FC236}">
                    <a16:creationId xmlns:a16="http://schemas.microsoft.com/office/drawing/2014/main" id="{2FE8382C-9395-5C7B-23C8-76052A74E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6145" y="2149099"/>
                <a:ext cx="1196272" cy="119158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1019596C-46E4-B223-F7D1-453AA7EF4F2E}"/>
                </a:ext>
              </a:extLst>
            </p:cNvPr>
            <p:cNvGrpSpPr/>
            <p:nvPr/>
          </p:nvGrpSpPr>
          <p:grpSpPr>
            <a:xfrm>
              <a:off x="477839" y="1263524"/>
              <a:ext cx="2011680" cy="2203450"/>
              <a:chOff x="733021" y="1454913"/>
              <a:chExt cx="2011680" cy="2203450"/>
            </a:xfrm>
          </p:grpSpPr>
          <p:sp>
            <p:nvSpPr>
              <p:cNvPr id="27" name="Rectangle: Rounded Corners 26">
                <a:extLst>
                  <a:ext uri="{FF2B5EF4-FFF2-40B4-BE49-F238E27FC236}">
                    <a16:creationId xmlns:a16="http://schemas.microsoft.com/office/drawing/2014/main" id="{BCF319EB-B54B-FC20-97C8-194BC9723BDC}"/>
                  </a:ext>
                </a:extLst>
              </p:cNvPr>
              <p:cNvSpPr/>
              <p:nvPr/>
            </p:nvSpPr>
            <p:spPr bwMode="auto">
              <a:xfrm>
                <a:off x="733021" y="1454913"/>
                <a:ext cx="2011680" cy="2203450"/>
              </a:xfrm>
              <a:prstGeom prst="roundRect">
                <a:avLst>
                  <a:gd name="adj" fmla="val 4645"/>
                </a:avLst>
              </a:prstGeom>
              <a:solidFill>
                <a:schemeClr val="bg1"/>
              </a:solidFill>
              <a:ln w="19050">
                <a:gradFill flip="none" rotWithShape="1">
                  <a:gsLst>
                    <a:gs pos="100000">
                      <a:srgbClr val="8FC7E7"/>
                    </a:gs>
                    <a:gs pos="8000">
                      <a:srgbClr val="C2A9DC"/>
                    </a:gs>
                  </a:gsLst>
                  <a:path path="circle">
                    <a:fillToRect l="100000" t="100000"/>
                  </a:path>
                  <a:tileRect r="-100000" b="-100000"/>
                </a:gra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kern="0" dirty="0">
                    <a:latin typeface="Segoe UI Semibold"/>
                    <a:cs typeface="Segoe UI" pitchFamily="34" charset="0"/>
                  </a:rPr>
                  <a:t>VS Code</a:t>
                </a:r>
              </a:p>
            </p:txBody>
          </p:sp>
          <p:pic>
            <p:nvPicPr>
              <p:cNvPr id="28" name="Picture 10" descr="Using VS Code Tasks to Create Template Files">
                <a:extLst>
                  <a:ext uri="{FF2B5EF4-FFF2-40B4-BE49-F238E27FC236}">
                    <a16:creationId xmlns:a16="http://schemas.microsoft.com/office/drawing/2014/main" id="{ACB43E7A-D222-87A2-8CEA-65E50B73D6C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183" y="2140842"/>
                <a:ext cx="1251363" cy="124645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7CAEAA36-B0E3-F9D3-4DFD-0EB61B35600B}"/>
                </a:ext>
              </a:extLst>
            </p:cNvPr>
            <p:cNvGrpSpPr/>
            <p:nvPr/>
          </p:nvGrpSpPr>
          <p:grpSpPr>
            <a:xfrm>
              <a:off x="9717267" y="1263524"/>
              <a:ext cx="2011680" cy="2203450"/>
              <a:chOff x="9323861" y="1454913"/>
              <a:chExt cx="2011680" cy="2203450"/>
            </a:xfrm>
          </p:grpSpPr>
          <p:sp>
            <p:nvSpPr>
              <p:cNvPr id="25" name="Rectangle: Rounded Corners 24">
                <a:extLst>
                  <a:ext uri="{FF2B5EF4-FFF2-40B4-BE49-F238E27FC236}">
                    <a16:creationId xmlns:a16="http://schemas.microsoft.com/office/drawing/2014/main" id="{20735B4F-5D65-F60F-9303-0FF36C40C0E7}"/>
                  </a:ext>
                </a:extLst>
              </p:cNvPr>
              <p:cNvSpPr/>
              <p:nvPr/>
            </p:nvSpPr>
            <p:spPr bwMode="auto">
              <a:xfrm>
                <a:off x="9323861" y="1454913"/>
                <a:ext cx="2011680" cy="2203450"/>
              </a:xfrm>
              <a:prstGeom prst="roundRect">
                <a:avLst>
                  <a:gd name="adj" fmla="val 4645"/>
                </a:avLst>
              </a:prstGeom>
              <a:solidFill>
                <a:schemeClr val="bg1"/>
              </a:solidFill>
              <a:ln w="19050">
                <a:gradFill flip="none" rotWithShape="1">
                  <a:gsLst>
                    <a:gs pos="100000">
                      <a:srgbClr val="8FC7E7"/>
                    </a:gs>
                    <a:gs pos="8000">
                      <a:srgbClr val="C2A9DC"/>
                    </a:gs>
                  </a:gsLst>
                  <a:path path="circle">
                    <a:fillToRect l="100000" t="100000"/>
                  </a:path>
                  <a:tileRect r="-100000" b="-100000"/>
                </a:gra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kern="0" dirty="0">
                    <a:latin typeface="Segoe UI Semibold"/>
                    <a:cs typeface="Segoe UI" pitchFamily="34" charset="0"/>
                  </a:rPr>
                  <a:t>Azure CLI</a:t>
                </a:r>
              </a:p>
            </p:txBody>
          </p:sp>
          <p:pic>
            <p:nvPicPr>
              <p:cNvPr id="26" name="Picture 12" descr="Azure has a new logo, but where do you download it? Here!">
                <a:extLst>
                  <a:ext uri="{FF2B5EF4-FFF2-40B4-BE49-F238E27FC236}">
                    <a16:creationId xmlns:a16="http://schemas.microsoft.com/office/drawing/2014/main" id="{D587C7C1-68FE-40D9-4FDA-4C89FBFFCE1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39593" y="2189093"/>
                <a:ext cx="1198207" cy="119820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4F434CB2-8A41-6C9C-2A2E-E479158C442A}"/>
                </a:ext>
              </a:extLst>
            </p:cNvPr>
            <p:cNvGrpSpPr/>
            <p:nvPr/>
          </p:nvGrpSpPr>
          <p:grpSpPr>
            <a:xfrm>
              <a:off x="7410072" y="1263524"/>
              <a:ext cx="2011680" cy="2203450"/>
              <a:chOff x="7176151" y="1454913"/>
              <a:chExt cx="2011680" cy="2203450"/>
            </a:xfrm>
          </p:grpSpPr>
          <p:sp>
            <p:nvSpPr>
              <p:cNvPr id="23" name="Rectangle: Rounded Corners 22">
                <a:extLst>
                  <a:ext uri="{FF2B5EF4-FFF2-40B4-BE49-F238E27FC236}">
                    <a16:creationId xmlns:a16="http://schemas.microsoft.com/office/drawing/2014/main" id="{C12D7986-8FE9-D1CB-D096-937AB1BD6576}"/>
                  </a:ext>
                </a:extLst>
              </p:cNvPr>
              <p:cNvSpPr/>
              <p:nvPr/>
            </p:nvSpPr>
            <p:spPr bwMode="auto">
              <a:xfrm>
                <a:off x="7176151" y="1454913"/>
                <a:ext cx="2011680" cy="2203450"/>
              </a:xfrm>
              <a:prstGeom prst="roundRect">
                <a:avLst>
                  <a:gd name="adj" fmla="val 4645"/>
                </a:avLst>
              </a:prstGeom>
              <a:solidFill>
                <a:schemeClr val="bg1"/>
              </a:solidFill>
              <a:ln w="19050">
                <a:gradFill flip="none" rotWithShape="1">
                  <a:gsLst>
                    <a:gs pos="100000">
                      <a:srgbClr val="8FC7E7"/>
                    </a:gs>
                    <a:gs pos="8000">
                      <a:srgbClr val="C2A9DC"/>
                    </a:gs>
                  </a:gsLst>
                  <a:path path="circle">
                    <a:fillToRect l="100000" t="100000"/>
                  </a:path>
                  <a:tileRect r="-100000" b="-100000"/>
                </a:gra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kern="0" dirty="0">
                    <a:latin typeface="Segoe UI Semibold"/>
                    <a:cs typeface="Segoe UI" pitchFamily="34" charset="0"/>
                  </a:rPr>
                  <a:t>Bicep</a:t>
                </a:r>
              </a:p>
            </p:txBody>
          </p:sp>
          <p:pic>
            <p:nvPicPr>
              <p:cNvPr id="24" name="Picture 14" descr="Introducción a Azure Bicep · Blog de Tokiotas">
                <a:extLst>
                  <a:ext uri="{FF2B5EF4-FFF2-40B4-BE49-F238E27FC236}">
                    <a16:creationId xmlns:a16="http://schemas.microsoft.com/office/drawing/2014/main" id="{6BD6E3DC-475A-6ACD-B0A0-042C26B4A9F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7447825" y="2140842"/>
                <a:ext cx="1397967" cy="133904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E8E4F610-AA7B-3C49-0286-B2F6FC2E88E7}"/>
                </a:ext>
              </a:extLst>
            </p:cNvPr>
            <p:cNvGrpSpPr/>
            <p:nvPr/>
          </p:nvGrpSpPr>
          <p:grpSpPr>
            <a:xfrm>
              <a:off x="2795669" y="1263524"/>
              <a:ext cx="2011680" cy="2203450"/>
              <a:chOff x="2880731" y="1454913"/>
              <a:chExt cx="2011680" cy="2203450"/>
            </a:xfrm>
          </p:grpSpPr>
          <p:sp>
            <p:nvSpPr>
              <p:cNvPr id="21" name="Rectangle: Rounded Corners 20">
                <a:extLst>
                  <a:ext uri="{FF2B5EF4-FFF2-40B4-BE49-F238E27FC236}">
                    <a16:creationId xmlns:a16="http://schemas.microsoft.com/office/drawing/2014/main" id="{0D3347B1-241C-5C1B-74B0-BD501AB15105}"/>
                  </a:ext>
                </a:extLst>
              </p:cNvPr>
              <p:cNvSpPr/>
              <p:nvPr/>
            </p:nvSpPr>
            <p:spPr bwMode="auto">
              <a:xfrm>
                <a:off x="2880731" y="1454913"/>
                <a:ext cx="2011680" cy="2203450"/>
              </a:xfrm>
              <a:prstGeom prst="roundRect">
                <a:avLst>
                  <a:gd name="adj" fmla="val 4645"/>
                </a:avLst>
              </a:prstGeom>
              <a:solidFill>
                <a:schemeClr val="bg1"/>
              </a:solidFill>
              <a:ln w="19050">
                <a:gradFill flip="none" rotWithShape="1">
                  <a:gsLst>
                    <a:gs pos="100000">
                      <a:srgbClr val="8FC7E7"/>
                    </a:gs>
                    <a:gs pos="8000">
                      <a:srgbClr val="C2A9DC"/>
                    </a:gs>
                  </a:gsLst>
                  <a:path path="circle">
                    <a:fillToRect l="100000" t="100000"/>
                  </a:path>
                  <a:tileRect r="-100000" b="-100000"/>
                </a:gradFill>
              </a:ln>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r>
                  <a:rPr lang="en-US" sz="1600" kern="0" dirty="0">
                    <a:latin typeface="Segoe UI Semibold"/>
                    <a:cs typeface="Segoe UI" pitchFamily="34" charset="0"/>
                  </a:rPr>
                  <a:t>Jupyter Notebooks</a:t>
                </a:r>
              </a:p>
            </p:txBody>
          </p:sp>
          <p:pic>
            <p:nvPicPr>
              <p:cNvPr id="22" name="Picture 8" descr="Jupyter notebooks over SSH for remote deep learning on a GPU • RC">
                <a:extLst>
                  <a:ext uri="{FF2B5EF4-FFF2-40B4-BE49-F238E27FC236}">
                    <a16:creationId xmlns:a16="http://schemas.microsoft.com/office/drawing/2014/main" id="{E1F893F6-290E-6C12-0AF4-907F0F08AEA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0517" y="2140842"/>
                <a:ext cx="1210841" cy="1403497"/>
              </a:xfrm>
              <a:prstGeom prst="rect">
                <a:avLst/>
              </a:prstGeom>
              <a:noFill/>
              <a:extLst>
                <a:ext uri="{909E8E84-426E-40DD-AFC4-6F175D3DCCD1}">
                  <a14:hiddenFill xmlns:a14="http://schemas.microsoft.com/office/drawing/2010/main">
                    <a:solidFill>
                      <a:srgbClr val="FFFFFF"/>
                    </a:solidFill>
                  </a14:hiddenFill>
                </a:ext>
              </a:extLst>
            </p:spPr>
          </p:pic>
        </p:grpSp>
        <p:sp>
          <p:nvSpPr>
            <p:cNvPr id="13" name="Plus Sign 12">
              <a:extLst>
                <a:ext uri="{FF2B5EF4-FFF2-40B4-BE49-F238E27FC236}">
                  <a16:creationId xmlns:a16="http://schemas.microsoft.com/office/drawing/2014/main" id="{7CF45685-3A38-F5D4-89AD-E865336C6049}"/>
                </a:ext>
              </a:extLst>
            </p:cNvPr>
            <p:cNvSpPr/>
            <p:nvPr/>
          </p:nvSpPr>
          <p:spPr>
            <a:xfrm>
              <a:off x="2036883" y="1830117"/>
              <a:ext cx="1210841" cy="1061934"/>
            </a:xfrm>
            <a:prstGeom prst="mathPlu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8" name="Plus Sign 17">
              <a:extLst>
                <a:ext uri="{FF2B5EF4-FFF2-40B4-BE49-F238E27FC236}">
                  <a16:creationId xmlns:a16="http://schemas.microsoft.com/office/drawing/2014/main" id="{3EB7EEE0-C4FA-964E-8FBF-4BF1752C007F}"/>
                </a:ext>
              </a:extLst>
            </p:cNvPr>
            <p:cNvSpPr/>
            <p:nvPr/>
          </p:nvSpPr>
          <p:spPr>
            <a:xfrm>
              <a:off x="4346078" y="1827694"/>
              <a:ext cx="1210841" cy="1061934"/>
            </a:xfrm>
            <a:prstGeom prst="mathPlu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19" name="Plus Sign 18">
              <a:extLst>
                <a:ext uri="{FF2B5EF4-FFF2-40B4-BE49-F238E27FC236}">
                  <a16:creationId xmlns:a16="http://schemas.microsoft.com/office/drawing/2014/main" id="{F3909099-C52C-8CF5-C588-54B3E089EE51}"/>
                </a:ext>
              </a:extLst>
            </p:cNvPr>
            <p:cNvSpPr/>
            <p:nvPr/>
          </p:nvSpPr>
          <p:spPr>
            <a:xfrm>
              <a:off x="6666878" y="1829382"/>
              <a:ext cx="1210841" cy="1061934"/>
            </a:xfrm>
            <a:prstGeom prst="mathPlu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20" name="Plus Sign 19">
              <a:extLst>
                <a:ext uri="{FF2B5EF4-FFF2-40B4-BE49-F238E27FC236}">
                  <a16:creationId xmlns:a16="http://schemas.microsoft.com/office/drawing/2014/main" id="{FE1B889E-8F9F-E5B8-955C-FEBC8029EE18}"/>
                </a:ext>
              </a:extLst>
            </p:cNvPr>
            <p:cNvSpPr/>
            <p:nvPr/>
          </p:nvSpPr>
          <p:spPr>
            <a:xfrm>
              <a:off x="8976073" y="1826959"/>
              <a:ext cx="1210841" cy="1061934"/>
            </a:xfrm>
            <a:prstGeom prst="mathPlus">
              <a:avLst/>
            </a:prstGeom>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grpSp>
      <p:sp>
        <p:nvSpPr>
          <p:cNvPr id="31" name="Title 1">
            <a:extLst>
              <a:ext uri="{FF2B5EF4-FFF2-40B4-BE49-F238E27FC236}">
                <a16:creationId xmlns:a16="http://schemas.microsoft.com/office/drawing/2014/main" id="{8C6C6B35-D443-AB4B-8A72-CFFD64BAFB64}"/>
              </a:ext>
            </a:extLst>
          </p:cNvPr>
          <p:cNvSpPr txBox="1">
            <a:spLocks/>
          </p:cNvSpPr>
          <p:nvPr/>
        </p:nvSpPr>
        <p:spPr>
          <a:xfrm>
            <a:off x="475512" y="3440540"/>
            <a:ext cx="11394457" cy="325518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285750" indent="-285750">
              <a:lnSpc>
                <a:spcPct val="150000"/>
              </a:lnSpc>
              <a:buFont typeface="Arial" panose="020B0604020202020204" pitchFamily="34" charset="0"/>
              <a:buChar char="•"/>
              <a:defRPr/>
            </a:pPr>
            <a:r>
              <a:rPr kumimoji="0" lang="en-US" sz="2400" b="0" i="0" u="none" strike="noStrike" kern="1200" cap="none" spc="-50" normalizeH="0" baseline="0" noProof="0" dirty="0">
                <a:ln w="3175">
                  <a:noFill/>
                </a:ln>
                <a:effectLst/>
                <a:uLnTx/>
                <a:uFillTx/>
                <a:latin typeface="+mn-lt"/>
                <a:ea typeface="+mn-ea"/>
                <a:cs typeface="Segoe UI" pitchFamily="34" charset="0"/>
              </a:rPr>
              <a:t>Powered by VS Code running locally or in the cloud with GitHub Codespaces</a:t>
            </a:r>
          </a:p>
          <a:p>
            <a:pPr marL="285750" indent="-285750">
              <a:lnSpc>
                <a:spcPct val="150000"/>
              </a:lnSpc>
              <a:buFont typeface="Arial" panose="020B0604020202020204" pitchFamily="34" charset="0"/>
              <a:buChar char="•"/>
              <a:defRPr/>
            </a:pPr>
            <a:r>
              <a:rPr kumimoji="0" lang="en-US" sz="2400" b="0" i="0" u="none" strike="noStrike" kern="1200" cap="none" spc="-50" normalizeH="0" baseline="0" noProof="0" dirty="0">
                <a:ln w="3175">
                  <a:noFill/>
                </a:ln>
                <a:effectLst/>
                <a:uLnTx/>
                <a:uFillTx/>
                <a:latin typeface="+mn-lt"/>
                <a:ea typeface="+mn-ea"/>
                <a:cs typeface="Segoe UI" pitchFamily="34" charset="0"/>
              </a:rPr>
              <a:t>Jupyter Notebooks structures the step-by-step instructions</a:t>
            </a:r>
          </a:p>
          <a:p>
            <a:pPr marL="285750" indent="-285750">
              <a:lnSpc>
                <a:spcPct val="150000"/>
              </a:lnSpc>
              <a:buFont typeface="Arial" panose="020B0604020202020204" pitchFamily="34" charset="0"/>
              <a:buChar char="•"/>
              <a:defRPr/>
            </a:pPr>
            <a:r>
              <a:rPr lang="en-US" sz="2400" dirty="0">
                <a:latin typeface="+mn-lt"/>
              </a:rPr>
              <a:t>Python scripts define the variables and  execute OpenAI API calls directly or with SDKs</a:t>
            </a:r>
          </a:p>
          <a:p>
            <a:pPr marL="285750" indent="-285750">
              <a:lnSpc>
                <a:spcPct val="150000"/>
              </a:lnSpc>
              <a:buFont typeface="Arial" panose="020B0604020202020204" pitchFamily="34" charset="0"/>
              <a:buChar char="•"/>
              <a:defRPr/>
            </a:pPr>
            <a:r>
              <a:rPr lang="en-US" sz="2400" dirty="0">
                <a:latin typeface="+mn-lt"/>
              </a:rPr>
              <a:t>Bicep defines the infrastructure as code needed for the lab in a declarative way</a:t>
            </a:r>
          </a:p>
          <a:p>
            <a:pPr marL="285750" indent="-285750">
              <a:lnSpc>
                <a:spcPct val="150000"/>
              </a:lnSpc>
              <a:buFont typeface="Arial" panose="020B0604020202020204" pitchFamily="34" charset="0"/>
              <a:buChar char="•"/>
              <a:defRPr/>
            </a:pPr>
            <a:r>
              <a:rPr lang="en-US" sz="2400" dirty="0">
                <a:latin typeface="+mn-lt"/>
              </a:rPr>
              <a:t>Azure CLI handles authentication with Azure and  issues commands to the control plane</a:t>
            </a:r>
          </a:p>
        </p:txBody>
      </p:sp>
    </p:spTree>
    <p:extLst>
      <p:ext uri="{BB962C8B-B14F-4D97-AF65-F5344CB8AC3E}">
        <p14:creationId xmlns:p14="http://schemas.microsoft.com/office/powerpoint/2010/main" val="36594894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omputer screen shot of a diagram&#10;&#10;Description automatically generated">
            <a:extLst>
              <a:ext uri="{FF2B5EF4-FFF2-40B4-BE49-F238E27FC236}">
                <a16:creationId xmlns:a16="http://schemas.microsoft.com/office/drawing/2014/main" id="{6DED3E4F-8924-BE4F-CC64-AD7B0DE50349}"/>
              </a:ext>
            </a:extLst>
          </p:cNvPr>
          <p:cNvPicPr>
            <a:picLocks noChangeAspect="1"/>
          </p:cNvPicPr>
          <p:nvPr/>
        </p:nvPicPr>
        <p:blipFill rotWithShape="1">
          <a:blip r:embed="rId2">
            <a:extLst>
              <a:ext uri="{28A0092B-C50C-407E-A947-70E740481C1C}">
                <a14:useLocalDpi xmlns:a14="http://schemas.microsoft.com/office/drawing/2010/main" val="0"/>
              </a:ext>
            </a:extLst>
          </a:blip>
          <a:srcRect l="17405" r="16488"/>
          <a:stretch/>
        </p:blipFill>
        <p:spPr>
          <a:xfrm>
            <a:off x="307430" y="2266907"/>
            <a:ext cx="6044818" cy="2486025"/>
          </a:xfrm>
          <a:prstGeom prst="rect">
            <a:avLst/>
          </a:prstGeom>
        </p:spPr>
      </p:pic>
      <p:sp>
        <p:nvSpPr>
          <p:cNvPr id="7" name="Title 6">
            <a:extLst>
              <a:ext uri="{FF2B5EF4-FFF2-40B4-BE49-F238E27FC236}">
                <a16:creationId xmlns:a16="http://schemas.microsoft.com/office/drawing/2014/main" id="{CE9359F0-26CF-C55F-BB06-3CF6BDEE2B69}"/>
              </a:ext>
            </a:extLst>
          </p:cNvPr>
          <p:cNvSpPr>
            <a:spLocks noGrp="1"/>
          </p:cNvSpPr>
          <p:nvPr>
            <p:ph type="ctrTitle"/>
          </p:nvPr>
        </p:nvSpPr>
        <p:spPr/>
        <p:txBody>
          <a:bodyPr/>
          <a:lstStyle/>
          <a:p>
            <a:pPr algn="l"/>
            <a:r>
              <a:rPr lang="en-US" dirty="0">
                <a:solidFill>
                  <a:schemeClr val="tx1"/>
                </a:solidFill>
                <a:hlinkClick r:id="rId3">
                  <a:extLst>
                    <a:ext uri="{A12FA001-AC4F-418D-AE19-62706E023703}">
                      <ahyp:hlinkClr xmlns:ahyp="http://schemas.microsoft.com/office/drawing/2018/hyperlinkcolor" val="tx"/>
                    </a:ext>
                  </a:extLst>
                </a:hlinkClick>
              </a:rPr>
              <a:t>Request forwarding</a:t>
            </a:r>
            <a:endParaRPr lang="en-US" dirty="0">
              <a:solidFill>
                <a:schemeClr val="tx1"/>
              </a:solidFill>
            </a:endParaRPr>
          </a:p>
        </p:txBody>
      </p:sp>
      <p:sp>
        <p:nvSpPr>
          <p:cNvPr id="9" name="Title 1">
            <a:extLst>
              <a:ext uri="{FF2B5EF4-FFF2-40B4-BE49-F238E27FC236}">
                <a16:creationId xmlns:a16="http://schemas.microsoft.com/office/drawing/2014/main" id="{254021A9-FBB5-046D-DBCD-A63E064E9A10}"/>
              </a:ext>
            </a:extLst>
          </p:cNvPr>
          <p:cNvSpPr txBox="1">
            <a:spLocks/>
          </p:cNvSpPr>
          <p:nvPr/>
        </p:nvSpPr>
        <p:spPr>
          <a:xfrm>
            <a:off x="6951818" y="403171"/>
            <a:ext cx="5034829" cy="572464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dirty="0">
                <a:latin typeface="+mn-lt"/>
              </a:rPr>
              <a:t>Playground to try forwarding requests to either an Azure OpenAI endpoint or a mock server</a:t>
            </a:r>
          </a:p>
          <a:p>
            <a:pPr marL="285750" indent="-285750">
              <a:spcBef>
                <a:spcPts val="1200"/>
              </a:spcBef>
              <a:buFont typeface="Arial" panose="020B0604020202020204" pitchFamily="34" charset="0"/>
              <a:buChar char="•"/>
              <a:defRPr/>
            </a:pPr>
            <a:r>
              <a:rPr lang="en-US" sz="2000" dirty="0">
                <a:latin typeface="+mn-lt"/>
              </a:rPr>
              <a:t>APIM uses the managed identity (user or system assigned).</a:t>
            </a:r>
          </a:p>
          <a:p>
            <a:pPr marL="285750" indent="-285750">
              <a:spcBef>
                <a:spcPts val="1200"/>
              </a:spcBef>
              <a:buFont typeface="Arial" panose="020B0604020202020204" pitchFamily="34" charset="0"/>
              <a:buChar char="•"/>
              <a:defRPr/>
            </a:pPr>
            <a:r>
              <a:rPr lang="en-US" sz="2000" dirty="0">
                <a:latin typeface="+mn-lt"/>
              </a:rPr>
              <a:t>APIM is authorized to consume the Azure OpenAI API through Role Based Access Controls.</a:t>
            </a:r>
          </a:p>
          <a:p>
            <a:pPr marL="285750" indent="-285750">
              <a:spcBef>
                <a:spcPts val="1200"/>
              </a:spcBef>
              <a:buFont typeface="Arial" panose="020B0604020202020204" pitchFamily="34" charset="0"/>
              <a:buChar char="•"/>
              <a:defRPr/>
            </a:pPr>
            <a:r>
              <a:rPr lang="en-US" sz="2000" dirty="0">
                <a:latin typeface="+mn-lt"/>
              </a:rPr>
              <a:t>Zero impact on consumers using the API directly, with SDKs or orchestrators like LangChain. Just need to update the endpoint to use the APIM endpoint instead of Azure OpenAI endpoint.</a:t>
            </a:r>
          </a:p>
          <a:p>
            <a:pPr marL="285750" indent="-285750">
              <a:spcBef>
                <a:spcPts val="1200"/>
              </a:spcBef>
              <a:buFont typeface="Arial" panose="020B0604020202020204" pitchFamily="34" charset="0"/>
              <a:buChar char="•"/>
              <a:defRPr/>
            </a:pPr>
            <a:r>
              <a:rPr lang="en-US" sz="2000" dirty="0">
                <a:latin typeface="+mn-lt"/>
              </a:rPr>
              <a:t>Keyless approach: API consumers use the APIM subscription keys, and the Azure OpenAI keys are never used.</a:t>
            </a:r>
          </a:p>
        </p:txBody>
      </p:sp>
    </p:spTree>
    <p:extLst>
      <p:ext uri="{BB962C8B-B14F-4D97-AF65-F5344CB8AC3E}">
        <p14:creationId xmlns:p14="http://schemas.microsoft.com/office/powerpoint/2010/main" val="164392467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9359F0-26CF-C55F-BB06-3CF6BDEE2B69}"/>
              </a:ext>
            </a:extLst>
          </p:cNvPr>
          <p:cNvSpPr>
            <a:spLocks noGrp="1"/>
          </p:cNvSpPr>
          <p:nvPr>
            <p:ph type="ctrTitle"/>
          </p:nvPr>
        </p:nvSpPr>
        <p:spPr/>
        <p:txBody>
          <a:bodyPr/>
          <a:lstStyle/>
          <a:p>
            <a:pPr algn="l"/>
            <a:r>
              <a:rPr lang="en-US" dirty="0">
                <a:solidFill>
                  <a:schemeClr val="tx1"/>
                </a:solidFill>
                <a:hlinkClick r:id="rId3">
                  <a:extLst>
                    <a:ext uri="{A12FA001-AC4F-418D-AE19-62706E023703}">
                      <ahyp:hlinkClr xmlns:ahyp="http://schemas.microsoft.com/office/drawing/2018/hyperlinkcolor" val="tx"/>
                    </a:ext>
                  </a:extLst>
                </a:hlinkClick>
              </a:rPr>
              <a:t>Backend circuit breaking</a:t>
            </a:r>
            <a:endParaRPr lang="en-US" dirty="0">
              <a:solidFill>
                <a:schemeClr val="tx1"/>
              </a:solidFill>
            </a:endParaRPr>
          </a:p>
        </p:txBody>
      </p:sp>
      <p:pic>
        <p:nvPicPr>
          <p:cNvPr id="3" name="Picture 2" descr="A screenshot of a computer&#10;&#10;Description automatically generated">
            <a:extLst>
              <a:ext uri="{FF2B5EF4-FFF2-40B4-BE49-F238E27FC236}">
                <a16:creationId xmlns:a16="http://schemas.microsoft.com/office/drawing/2014/main" id="{154F4804-4E85-E5BC-A124-0FFF58CD27DE}"/>
              </a:ext>
            </a:extLst>
          </p:cNvPr>
          <p:cNvPicPr>
            <a:picLocks noChangeAspect="1"/>
          </p:cNvPicPr>
          <p:nvPr/>
        </p:nvPicPr>
        <p:blipFill rotWithShape="1">
          <a:blip r:embed="rId4">
            <a:extLst>
              <a:ext uri="{28A0092B-C50C-407E-A947-70E740481C1C}">
                <a14:useLocalDpi xmlns:a14="http://schemas.microsoft.com/office/drawing/2010/main" val="0"/>
              </a:ext>
            </a:extLst>
          </a:blip>
          <a:srcRect l="17825" r="16921"/>
          <a:stretch/>
        </p:blipFill>
        <p:spPr>
          <a:xfrm>
            <a:off x="294467" y="2260815"/>
            <a:ext cx="5966849" cy="2057400"/>
          </a:xfrm>
          <a:prstGeom prst="rect">
            <a:avLst/>
          </a:prstGeom>
        </p:spPr>
      </p:pic>
      <p:sp>
        <p:nvSpPr>
          <p:cNvPr id="5" name="Title 1">
            <a:extLst>
              <a:ext uri="{FF2B5EF4-FFF2-40B4-BE49-F238E27FC236}">
                <a16:creationId xmlns:a16="http://schemas.microsoft.com/office/drawing/2014/main" id="{DE246DE4-E173-89C5-96AF-D254C0DC66B0}"/>
              </a:ext>
            </a:extLst>
          </p:cNvPr>
          <p:cNvSpPr txBox="1">
            <a:spLocks/>
          </p:cNvSpPr>
          <p:nvPr/>
        </p:nvSpPr>
        <p:spPr>
          <a:xfrm>
            <a:off x="6951818" y="403171"/>
            <a:ext cx="5034829" cy="594008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dirty="0">
                <a:latin typeface="+mn-lt"/>
              </a:rPr>
              <a:t>Playground to try the </a:t>
            </a:r>
            <a:r>
              <a:rPr lang="en-US" sz="2400" dirty="0">
                <a:solidFill>
                  <a:schemeClr val="accent1"/>
                </a:solidFill>
                <a:latin typeface="+mn-lt"/>
                <a:hlinkClick r:id="rId5">
                  <a:extLst>
                    <a:ext uri="{A12FA001-AC4F-418D-AE19-62706E023703}">
                      <ahyp:hlinkClr xmlns:ahyp="http://schemas.microsoft.com/office/drawing/2018/hyperlinkcolor" val="tx"/>
                    </a:ext>
                  </a:extLst>
                </a:hlinkClick>
              </a:rPr>
              <a:t>built-in backend circuit breaker functionality</a:t>
            </a:r>
            <a:r>
              <a:rPr lang="en-US" sz="2400" dirty="0">
                <a:solidFill>
                  <a:schemeClr val="accent1"/>
                </a:solidFill>
                <a:latin typeface="+mn-lt"/>
              </a:rPr>
              <a:t> </a:t>
            </a:r>
            <a:r>
              <a:rPr lang="en-US" sz="2400" dirty="0">
                <a:latin typeface="+mn-lt"/>
              </a:rPr>
              <a:t>of APIM to either an Azure OpenAI endpoint or a mock server</a:t>
            </a:r>
          </a:p>
          <a:p>
            <a:pPr marL="285750" indent="-285750">
              <a:spcBef>
                <a:spcPts val="1200"/>
              </a:spcBef>
              <a:buFont typeface="Arial" panose="020B0604020202020204" pitchFamily="34" charset="0"/>
              <a:buChar char="•"/>
              <a:defRPr/>
            </a:pPr>
            <a:r>
              <a:rPr lang="en-US" sz="2000" dirty="0">
                <a:latin typeface="+mn-lt"/>
              </a:rPr>
              <a:t>Azure OpenAI endpoint is configured as an APIM backend, promoting reusability across APIs and improved governance.</a:t>
            </a:r>
          </a:p>
          <a:p>
            <a:pPr marL="285750" indent="-285750">
              <a:spcBef>
                <a:spcPts val="1200"/>
              </a:spcBef>
              <a:buFont typeface="Arial" panose="020B0604020202020204" pitchFamily="34" charset="0"/>
              <a:buChar char="•"/>
              <a:defRPr/>
            </a:pPr>
            <a:r>
              <a:rPr lang="en-US" sz="2000" dirty="0">
                <a:latin typeface="+mn-lt"/>
              </a:rPr>
              <a:t>Circuit breaking rules define controlled availability for the OpenAI endpoint.</a:t>
            </a:r>
          </a:p>
          <a:p>
            <a:pPr marL="285750" indent="-285750">
              <a:spcBef>
                <a:spcPts val="1200"/>
              </a:spcBef>
              <a:buFont typeface="Arial" panose="020B0604020202020204" pitchFamily="34" charset="0"/>
              <a:buChar char="•"/>
              <a:defRPr/>
            </a:pPr>
            <a:r>
              <a:rPr lang="en-US" sz="2000" dirty="0">
                <a:latin typeface="+mn-lt"/>
              </a:rPr>
              <a:t>When the circuit breaks, APIM stops sending requests to OpenAI.</a:t>
            </a:r>
          </a:p>
          <a:p>
            <a:pPr marL="285750" indent="-285750">
              <a:spcBef>
                <a:spcPts val="1200"/>
              </a:spcBef>
              <a:buFont typeface="Arial" panose="020B0604020202020204" pitchFamily="34" charset="0"/>
              <a:buChar char="•"/>
              <a:defRPr/>
            </a:pPr>
            <a:r>
              <a:rPr lang="en-US" sz="2000" dirty="0">
                <a:latin typeface="+mn-lt"/>
              </a:rPr>
              <a:t>Handles the status code 429  (Too Many Requests) and any other status code sent by the OpenAI service.</a:t>
            </a:r>
          </a:p>
          <a:p>
            <a:pPr marL="285750" indent="-285750">
              <a:spcBef>
                <a:spcPts val="1200"/>
              </a:spcBef>
              <a:buFont typeface="Arial" panose="020B0604020202020204" pitchFamily="34" charset="0"/>
              <a:buChar char="•"/>
              <a:defRPr/>
            </a:pPr>
            <a:r>
              <a:rPr lang="en-US" sz="2000" dirty="0">
                <a:latin typeface="+mn-lt"/>
              </a:rPr>
              <a:t>Doesn’t need any policy configuration. The rules are just properties of the backend.</a:t>
            </a:r>
          </a:p>
        </p:txBody>
      </p:sp>
    </p:spTree>
    <p:extLst>
      <p:ext uri="{BB962C8B-B14F-4D97-AF65-F5344CB8AC3E}">
        <p14:creationId xmlns:p14="http://schemas.microsoft.com/office/powerpoint/2010/main" val="27007910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236295" y="203895"/>
            <a:ext cx="253982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Full API lifecycle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aphicFrame>
        <p:nvGraphicFramePr>
          <p:cNvPr id="168" name="Diagram 167">
            <a:extLst>
              <a:ext uri="{FF2B5EF4-FFF2-40B4-BE49-F238E27FC236}">
                <a16:creationId xmlns:a16="http://schemas.microsoft.com/office/drawing/2014/main" id="{5E24E20C-B250-A9AC-F206-F00C532F02D3}"/>
              </a:ext>
            </a:extLst>
          </p:cNvPr>
          <p:cNvGraphicFramePr/>
          <p:nvPr>
            <p:extLst>
              <p:ext uri="{D42A27DB-BD31-4B8C-83A1-F6EECF244321}">
                <p14:modId xmlns:p14="http://schemas.microsoft.com/office/powerpoint/2010/main" val="4168514359"/>
              </p:ext>
            </p:extLst>
          </p:nvPr>
        </p:nvGraphicFramePr>
        <p:xfrm>
          <a:off x="1382530" y="1040471"/>
          <a:ext cx="9426940" cy="5486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031037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9359F0-26CF-C55F-BB06-3CF6BDEE2B69}"/>
              </a:ext>
            </a:extLst>
          </p:cNvPr>
          <p:cNvSpPr>
            <a:spLocks noGrp="1"/>
          </p:cNvSpPr>
          <p:nvPr>
            <p:ph type="ctrTitle"/>
          </p:nvPr>
        </p:nvSpPr>
        <p:spPr>
          <a:xfrm>
            <a:off x="205352" y="489606"/>
            <a:ext cx="6346450" cy="807176"/>
          </a:xfrm>
        </p:spPr>
        <p:txBody>
          <a:bodyPr/>
          <a:lstStyle/>
          <a:p>
            <a:pPr algn="l"/>
            <a:r>
              <a:rPr lang="en-US" dirty="0">
                <a:solidFill>
                  <a:schemeClr val="tx1"/>
                </a:solidFill>
                <a:hlinkClick r:id="rId2">
                  <a:extLst>
                    <a:ext uri="{A12FA001-AC4F-418D-AE19-62706E023703}">
                      <ahyp:hlinkClr xmlns:ahyp="http://schemas.microsoft.com/office/drawing/2018/hyperlinkcolor" val="tx"/>
                    </a:ext>
                  </a:extLst>
                </a:hlinkClick>
              </a:rPr>
              <a:t>Backend pool load balancing</a:t>
            </a:r>
            <a:endParaRPr lang="en-US"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A44FA6F9-EE1E-D101-2C8B-5A64EF711C3C}"/>
              </a:ext>
            </a:extLst>
          </p:cNvPr>
          <p:cNvPicPr>
            <a:picLocks noChangeAspect="1"/>
          </p:cNvPicPr>
          <p:nvPr/>
        </p:nvPicPr>
        <p:blipFill rotWithShape="1">
          <a:blip r:embed="rId3">
            <a:extLst>
              <a:ext uri="{28A0092B-C50C-407E-A947-70E740481C1C}">
                <a14:useLocalDpi xmlns:a14="http://schemas.microsoft.com/office/drawing/2010/main" val="0"/>
              </a:ext>
            </a:extLst>
          </a:blip>
          <a:srcRect l="17402" r="17853"/>
          <a:stretch/>
        </p:blipFill>
        <p:spPr>
          <a:xfrm>
            <a:off x="205352" y="1794413"/>
            <a:ext cx="5920354" cy="3486150"/>
          </a:xfrm>
          <a:prstGeom prst="rect">
            <a:avLst/>
          </a:prstGeom>
        </p:spPr>
      </p:pic>
      <p:sp>
        <p:nvSpPr>
          <p:cNvPr id="5" name="Title 1">
            <a:extLst>
              <a:ext uri="{FF2B5EF4-FFF2-40B4-BE49-F238E27FC236}">
                <a16:creationId xmlns:a16="http://schemas.microsoft.com/office/drawing/2014/main" id="{42211BCB-36F7-89B6-3EFC-5B78CD5B82F4}"/>
              </a:ext>
            </a:extLst>
          </p:cNvPr>
          <p:cNvSpPr txBox="1">
            <a:spLocks/>
          </p:cNvSpPr>
          <p:nvPr/>
        </p:nvSpPr>
        <p:spPr>
          <a:xfrm>
            <a:off x="6951818" y="403171"/>
            <a:ext cx="5034829" cy="5170646"/>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dirty="0">
                <a:latin typeface="+mn-lt"/>
              </a:rPr>
              <a:t>Playground to try the </a:t>
            </a:r>
            <a:r>
              <a:rPr lang="en-US" sz="2400" dirty="0">
                <a:solidFill>
                  <a:srgbClr val="1D1D1D"/>
                </a:solidFill>
                <a:latin typeface="+mn-lt"/>
                <a:hlinkClick r:id="rId4"/>
              </a:rPr>
              <a:t>built-in load balancing backend pool functionality</a:t>
            </a:r>
            <a:r>
              <a:rPr lang="en-US" sz="2400" dirty="0">
                <a:solidFill>
                  <a:srgbClr val="1D1D1D"/>
                </a:solidFill>
                <a:latin typeface="+mn-lt"/>
              </a:rPr>
              <a:t> </a:t>
            </a:r>
            <a:r>
              <a:rPr lang="en-US" sz="2400" dirty="0">
                <a:latin typeface="+mn-lt"/>
              </a:rPr>
              <a:t>of APIM to either a list of Azure OpenAI endpoints or mock servers</a:t>
            </a:r>
          </a:p>
          <a:p>
            <a:pPr marL="285750" indent="-285750">
              <a:spcBef>
                <a:spcPts val="1200"/>
              </a:spcBef>
              <a:buFont typeface="Arial" panose="020B0604020202020204" pitchFamily="34" charset="0"/>
              <a:buChar char="•"/>
              <a:defRPr/>
            </a:pPr>
            <a:r>
              <a:rPr lang="en-US" sz="2000" dirty="0">
                <a:latin typeface="+mn-lt"/>
              </a:rPr>
              <a:t>Spread the load to multiple backends, which may have individual backend circuit breakers.</a:t>
            </a:r>
          </a:p>
          <a:p>
            <a:pPr marL="285750" indent="-285750">
              <a:spcBef>
                <a:spcPts val="1200"/>
              </a:spcBef>
              <a:buFont typeface="Arial" panose="020B0604020202020204" pitchFamily="34" charset="0"/>
              <a:buChar char="•"/>
              <a:defRPr/>
            </a:pPr>
            <a:r>
              <a:rPr lang="en-US" sz="2000" dirty="0">
                <a:latin typeface="+mn-lt"/>
              </a:rPr>
              <a:t>Shift the load from one set of backends to another for upgrade (blue-green deployment).</a:t>
            </a:r>
          </a:p>
          <a:p>
            <a:pPr marL="285750" indent="-285750">
              <a:spcBef>
                <a:spcPts val="1200"/>
              </a:spcBef>
              <a:buFont typeface="Arial" panose="020B0604020202020204" pitchFamily="34" charset="0"/>
              <a:buChar char="•"/>
              <a:defRPr/>
            </a:pPr>
            <a:r>
              <a:rPr lang="en-US" sz="2000" dirty="0">
                <a:latin typeface="+mn-lt"/>
              </a:rPr>
              <a:t>Currently, the backend pool supports round-robin load balancing.</a:t>
            </a:r>
          </a:p>
          <a:p>
            <a:pPr marL="285750" indent="-285750">
              <a:spcBef>
                <a:spcPts val="1200"/>
              </a:spcBef>
              <a:buFont typeface="Arial" panose="020B0604020202020204" pitchFamily="34" charset="0"/>
              <a:buChar char="•"/>
              <a:defRPr/>
            </a:pPr>
            <a:r>
              <a:rPr lang="en-US" sz="2000" dirty="0">
                <a:latin typeface="+mn-lt"/>
              </a:rPr>
              <a:t>Doesn’t need any policy configuration. The rules are just properties of the backend.</a:t>
            </a:r>
          </a:p>
        </p:txBody>
      </p:sp>
    </p:spTree>
    <p:extLst>
      <p:ext uri="{BB962C8B-B14F-4D97-AF65-F5344CB8AC3E}">
        <p14:creationId xmlns:p14="http://schemas.microsoft.com/office/powerpoint/2010/main" val="15693003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9359F0-26CF-C55F-BB06-3CF6BDEE2B69}"/>
              </a:ext>
            </a:extLst>
          </p:cNvPr>
          <p:cNvSpPr>
            <a:spLocks noGrp="1"/>
          </p:cNvSpPr>
          <p:nvPr>
            <p:ph type="ctrTitle"/>
          </p:nvPr>
        </p:nvSpPr>
        <p:spPr/>
        <p:txBody>
          <a:bodyPr/>
          <a:lstStyle/>
          <a:p>
            <a:pPr algn="l"/>
            <a:r>
              <a:rPr lang="en-US" dirty="0">
                <a:solidFill>
                  <a:schemeClr val="tx1"/>
                </a:solidFill>
                <a:hlinkClick r:id="rId2">
                  <a:extLst>
                    <a:ext uri="{A12FA001-AC4F-418D-AE19-62706E023703}">
                      <ahyp:hlinkClr xmlns:ahyp="http://schemas.microsoft.com/office/drawing/2018/hyperlinkcolor" val="tx"/>
                    </a:ext>
                  </a:extLst>
                </a:hlinkClick>
              </a:rPr>
              <a:t>Advanced load balancing</a:t>
            </a:r>
            <a:endParaRPr lang="en-US" dirty="0">
              <a:solidFill>
                <a:schemeClr val="tx1"/>
              </a:solidFill>
            </a:endParaRPr>
          </a:p>
        </p:txBody>
      </p:sp>
      <p:pic>
        <p:nvPicPr>
          <p:cNvPr id="3" name="Picture 2" descr="A screenshot of a computer&#10;&#10;Description automatically generated">
            <a:extLst>
              <a:ext uri="{FF2B5EF4-FFF2-40B4-BE49-F238E27FC236}">
                <a16:creationId xmlns:a16="http://schemas.microsoft.com/office/drawing/2014/main" id="{A9A265A3-A741-9A8F-360A-53355C223EEB}"/>
              </a:ext>
            </a:extLst>
          </p:cNvPr>
          <p:cNvPicPr>
            <a:picLocks noChangeAspect="1"/>
          </p:cNvPicPr>
          <p:nvPr/>
        </p:nvPicPr>
        <p:blipFill rotWithShape="1">
          <a:blip r:embed="rId3">
            <a:extLst>
              <a:ext uri="{28A0092B-C50C-407E-A947-70E740481C1C}">
                <a14:useLocalDpi xmlns:a14="http://schemas.microsoft.com/office/drawing/2010/main" val="0"/>
              </a:ext>
            </a:extLst>
          </a:blip>
          <a:srcRect l="17316" r="14972"/>
          <a:stretch/>
        </p:blipFill>
        <p:spPr>
          <a:xfrm>
            <a:off x="229891" y="1628941"/>
            <a:ext cx="6191573" cy="3848100"/>
          </a:xfrm>
          <a:prstGeom prst="rect">
            <a:avLst/>
          </a:prstGeom>
        </p:spPr>
      </p:pic>
      <p:sp>
        <p:nvSpPr>
          <p:cNvPr id="5" name="Title 1">
            <a:extLst>
              <a:ext uri="{FF2B5EF4-FFF2-40B4-BE49-F238E27FC236}">
                <a16:creationId xmlns:a16="http://schemas.microsoft.com/office/drawing/2014/main" id="{492DFA9C-6A50-C416-DEB8-EC18AD91BA87}"/>
              </a:ext>
            </a:extLst>
          </p:cNvPr>
          <p:cNvSpPr txBox="1">
            <a:spLocks/>
          </p:cNvSpPr>
          <p:nvPr/>
        </p:nvSpPr>
        <p:spPr>
          <a:xfrm>
            <a:off x="6951818" y="403171"/>
            <a:ext cx="5034829" cy="6247864"/>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dirty="0">
                <a:latin typeface="+mn-lt"/>
              </a:rPr>
              <a:t>Playground to try the advanced load balancing (based on a custom </a:t>
            </a:r>
            <a:r>
              <a:rPr lang="en-US" sz="2400" dirty="0">
                <a:solidFill>
                  <a:srgbClr val="1D1D1D"/>
                </a:solidFill>
                <a:latin typeface="+mn-lt"/>
                <a:hlinkClick r:id="rId4"/>
              </a:rPr>
              <a:t>APIM policy</a:t>
            </a:r>
            <a:r>
              <a:rPr lang="en-US" sz="2400" dirty="0">
                <a:latin typeface="+mn-lt"/>
              </a:rPr>
              <a:t>) to either a list of Azure OpenAI endpoints or mock servers</a:t>
            </a:r>
          </a:p>
          <a:p>
            <a:pPr marL="285750" indent="-285750">
              <a:spcBef>
                <a:spcPts val="1200"/>
              </a:spcBef>
              <a:buFont typeface="Arial" panose="020B0604020202020204" pitchFamily="34" charset="0"/>
              <a:buChar char="•"/>
              <a:defRPr/>
            </a:pPr>
            <a:r>
              <a:rPr lang="en-US" sz="2000" dirty="0">
                <a:latin typeface="+mn-lt"/>
              </a:rPr>
              <a:t>Loads the load balancer configuration from a named value property.</a:t>
            </a:r>
          </a:p>
          <a:p>
            <a:pPr marL="285750" indent="-285750">
              <a:spcBef>
                <a:spcPts val="1200"/>
              </a:spcBef>
              <a:buFont typeface="Arial" panose="020B0604020202020204" pitchFamily="34" charset="0"/>
              <a:buChar char="•"/>
              <a:defRPr/>
            </a:pPr>
            <a:r>
              <a:rPr lang="en-US" sz="2000" dirty="0">
                <a:latin typeface="+mn-lt"/>
              </a:rPr>
              <a:t>Uses backends to enable the combination with the built-in circuit breaking feature or chaining with the backend pool.</a:t>
            </a:r>
          </a:p>
          <a:p>
            <a:pPr marL="285750" indent="-285750">
              <a:spcBef>
                <a:spcPts val="1200"/>
              </a:spcBef>
              <a:buFont typeface="Arial" panose="020B0604020202020204" pitchFamily="34" charset="0"/>
              <a:buChar char="•"/>
              <a:defRPr/>
            </a:pPr>
            <a:r>
              <a:rPr lang="en-US" sz="2000" dirty="0">
                <a:latin typeface="+mn-lt"/>
              </a:rPr>
              <a:t>The policy doesn't have to be changed to add/modify endpoints or configure the load balancer.</a:t>
            </a:r>
          </a:p>
          <a:p>
            <a:pPr marL="285750" indent="-285750">
              <a:spcBef>
                <a:spcPts val="1200"/>
              </a:spcBef>
              <a:buFont typeface="Arial" panose="020B0604020202020204" pitchFamily="34" charset="0"/>
              <a:buChar char="•"/>
              <a:defRPr/>
            </a:pPr>
            <a:r>
              <a:rPr lang="en-US" sz="2000" dirty="0">
                <a:latin typeface="+mn-lt"/>
              </a:rPr>
              <a:t>Dynamically supports any number of OpenAI endpoints.</a:t>
            </a:r>
          </a:p>
          <a:p>
            <a:pPr marL="285750" indent="-285750">
              <a:spcBef>
                <a:spcPts val="1200"/>
              </a:spcBef>
              <a:buFont typeface="Arial" panose="020B0604020202020204" pitchFamily="34" charset="0"/>
              <a:buChar char="•"/>
              <a:defRPr/>
            </a:pPr>
            <a:r>
              <a:rPr lang="en-US" sz="2000" dirty="0">
                <a:latin typeface="+mn-lt"/>
              </a:rPr>
              <a:t>Support advanced properties like priority or weights to give priority to </a:t>
            </a:r>
            <a:r>
              <a:rPr lang="en-US" sz="2000" dirty="0">
                <a:solidFill>
                  <a:srgbClr val="1D1D1D"/>
                </a:solidFill>
                <a:latin typeface="+mn-lt"/>
                <a:hlinkClick r:id="rId5"/>
              </a:rPr>
              <a:t>Provisioned Throughput Unit</a:t>
            </a:r>
            <a:r>
              <a:rPr lang="en-US" sz="2000" dirty="0">
                <a:solidFill>
                  <a:srgbClr val="1D1D1D"/>
                </a:solidFill>
                <a:latin typeface="+mn-lt"/>
              </a:rPr>
              <a:t> </a:t>
            </a:r>
            <a:r>
              <a:rPr lang="en-US" sz="2000" dirty="0">
                <a:latin typeface="+mn-lt"/>
              </a:rPr>
              <a:t>(PTU) instances.</a:t>
            </a:r>
          </a:p>
        </p:txBody>
      </p:sp>
    </p:spTree>
    <p:extLst>
      <p:ext uri="{BB962C8B-B14F-4D97-AF65-F5344CB8AC3E}">
        <p14:creationId xmlns:p14="http://schemas.microsoft.com/office/powerpoint/2010/main" val="37014391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9359F0-26CF-C55F-BB06-3CF6BDEE2B69}"/>
              </a:ext>
            </a:extLst>
          </p:cNvPr>
          <p:cNvSpPr>
            <a:spLocks noGrp="1"/>
          </p:cNvSpPr>
          <p:nvPr>
            <p:ph type="ctrTitle"/>
          </p:nvPr>
        </p:nvSpPr>
        <p:spPr/>
        <p:txBody>
          <a:bodyPr/>
          <a:lstStyle/>
          <a:p>
            <a:pPr algn="l"/>
            <a:r>
              <a:rPr lang="en-US" dirty="0">
                <a:solidFill>
                  <a:schemeClr val="tx1"/>
                </a:solidFill>
                <a:hlinkClick r:id="rId2">
                  <a:extLst>
                    <a:ext uri="{A12FA001-AC4F-418D-AE19-62706E023703}">
                      <ahyp:hlinkClr xmlns:ahyp="http://schemas.microsoft.com/office/drawing/2018/hyperlinkcolor" val="tx"/>
                    </a:ext>
                  </a:extLst>
                </a:hlinkClick>
              </a:rPr>
              <a:t>Response streaming</a:t>
            </a:r>
            <a:endParaRPr lang="en-US" dirty="0">
              <a:solidFill>
                <a:schemeClr val="tx1"/>
              </a:solidFill>
            </a:endParaRPr>
          </a:p>
        </p:txBody>
      </p:sp>
      <p:pic>
        <p:nvPicPr>
          <p:cNvPr id="4" name="Picture 3" descr="A screen shot of a computer&#10;&#10;Description automatically generated">
            <a:extLst>
              <a:ext uri="{FF2B5EF4-FFF2-40B4-BE49-F238E27FC236}">
                <a16:creationId xmlns:a16="http://schemas.microsoft.com/office/drawing/2014/main" id="{FBC1822F-9EF9-2DF5-42D6-2D7F8E901EC3}"/>
              </a:ext>
            </a:extLst>
          </p:cNvPr>
          <p:cNvPicPr>
            <a:picLocks noChangeAspect="1"/>
          </p:cNvPicPr>
          <p:nvPr/>
        </p:nvPicPr>
        <p:blipFill rotWithShape="1">
          <a:blip r:embed="rId3">
            <a:extLst>
              <a:ext uri="{28A0092B-C50C-407E-A947-70E740481C1C}">
                <a14:useLocalDpi xmlns:a14="http://schemas.microsoft.com/office/drawing/2010/main" val="0"/>
              </a:ext>
            </a:extLst>
          </a:blip>
          <a:srcRect l="17291" r="17222"/>
          <a:stretch/>
        </p:blipFill>
        <p:spPr>
          <a:xfrm>
            <a:off x="205352" y="1851025"/>
            <a:ext cx="5988050" cy="2876550"/>
          </a:xfrm>
          <a:prstGeom prst="rect">
            <a:avLst/>
          </a:prstGeom>
        </p:spPr>
      </p:pic>
      <p:sp>
        <p:nvSpPr>
          <p:cNvPr id="5" name="Title 1">
            <a:extLst>
              <a:ext uri="{FF2B5EF4-FFF2-40B4-BE49-F238E27FC236}">
                <a16:creationId xmlns:a16="http://schemas.microsoft.com/office/drawing/2014/main" id="{82F6ECF8-783B-DC22-9B9B-440AE6637BE5}"/>
              </a:ext>
            </a:extLst>
          </p:cNvPr>
          <p:cNvSpPr txBox="1">
            <a:spLocks/>
          </p:cNvSpPr>
          <p:nvPr/>
        </p:nvSpPr>
        <p:spPr>
          <a:xfrm>
            <a:off x="6951818" y="403171"/>
            <a:ext cx="5396776" cy="5632311"/>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dirty="0">
                <a:latin typeface="+mn-lt"/>
              </a:rPr>
              <a:t>Playground to try response streaming with APIM and Azure OpenAI endpoints to explore the </a:t>
            </a:r>
            <a:r>
              <a:rPr lang="en-US" sz="2400" dirty="0">
                <a:solidFill>
                  <a:srgbClr val="1D1D1D"/>
                </a:solidFill>
                <a:latin typeface="+mn-lt"/>
                <a:hlinkClick r:id="rId4"/>
              </a:rPr>
              <a:t>advantages</a:t>
            </a:r>
            <a:r>
              <a:rPr lang="en-US" sz="2400" dirty="0">
                <a:latin typeface="+mn-lt"/>
              </a:rPr>
              <a:t> and</a:t>
            </a:r>
            <a:r>
              <a:rPr lang="en-US" sz="2400" dirty="0">
                <a:solidFill>
                  <a:srgbClr val="1D1D1D"/>
                </a:solidFill>
                <a:latin typeface="+mn-lt"/>
              </a:rPr>
              <a:t> </a:t>
            </a:r>
            <a:r>
              <a:rPr lang="en-US" sz="2400" dirty="0">
                <a:solidFill>
                  <a:srgbClr val="1D1D1D"/>
                </a:solidFill>
                <a:latin typeface="+mn-lt"/>
                <a:hlinkClick r:id="rId5"/>
              </a:rPr>
              <a:t>shortcomings</a:t>
            </a:r>
            <a:r>
              <a:rPr lang="en-US" sz="2400" dirty="0">
                <a:solidFill>
                  <a:srgbClr val="1D1D1D"/>
                </a:solidFill>
                <a:latin typeface="+mn-lt"/>
              </a:rPr>
              <a:t> </a:t>
            </a:r>
            <a:r>
              <a:rPr lang="en-US" sz="2400" dirty="0">
                <a:latin typeface="+mn-lt"/>
              </a:rPr>
              <a:t>associated with streaming</a:t>
            </a:r>
            <a:endParaRPr lang="en-US" sz="2000" dirty="0">
              <a:latin typeface="+mn-lt"/>
            </a:endParaRPr>
          </a:p>
          <a:p>
            <a:pPr marL="285750" indent="-285750">
              <a:spcBef>
                <a:spcPts val="1200"/>
              </a:spcBef>
              <a:buFont typeface="Arial" panose="020B0604020202020204" pitchFamily="34" charset="0"/>
              <a:buChar char="•"/>
              <a:defRPr/>
            </a:pPr>
            <a:r>
              <a:rPr lang="en-US" sz="2000" dirty="0">
                <a:latin typeface="+mn-lt"/>
              </a:rPr>
              <a:t>The client application receives the completions in chunks as it's being generated.</a:t>
            </a:r>
          </a:p>
          <a:p>
            <a:pPr marL="285750" indent="-285750">
              <a:spcBef>
                <a:spcPts val="1200"/>
              </a:spcBef>
              <a:buFont typeface="Arial" panose="020B0604020202020204" pitchFamily="34" charset="0"/>
              <a:buChar char="•"/>
              <a:defRPr/>
            </a:pPr>
            <a:r>
              <a:rPr lang="en-US" sz="2000" dirty="0">
                <a:latin typeface="+mn-lt"/>
              </a:rPr>
              <a:t>Might improve the user experience for intelligent apps with a ChatGPT interface.</a:t>
            </a:r>
          </a:p>
          <a:p>
            <a:pPr marL="285750" indent="-285750">
              <a:spcBef>
                <a:spcPts val="1200"/>
              </a:spcBef>
              <a:buFont typeface="Arial" panose="020B0604020202020204" pitchFamily="34" charset="0"/>
              <a:buChar char="•"/>
              <a:defRPr/>
            </a:pPr>
            <a:r>
              <a:rPr lang="en-US" sz="2000" dirty="0">
                <a:latin typeface="+mn-lt"/>
              </a:rPr>
              <a:t>Streaming responses doesn't include the usage field to tell how many tokens were consumed.</a:t>
            </a:r>
          </a:p>
          <a:p>
            <a:pPr marL="285750" indent="-285750">
              <a:spcBef>
                <a:spcPts val="1200"/>
              </a:spcBef>
              <a:buFont typeface="Arial" panose="020B0604020202020204" pitchFamily="34" charset="0"/>
              <a:buChar char="•"/>
              <a:defRPr/>
            </a:pPr>
            <a:r>
              <a:rPr lang="en-US" sz="2000" dirty="0">
                <a:latin typeface="+mn-lt"/>
              </a:rPr>
              <a:t>You sacrifice for now APIM built-in logging .</a:t>
            </a:r>
          </a:p>
          <a:p>
            <a:pPr marL="285750" indent="-285750">
              <a:spcBef>
                <a:spcPts val="1200"/>
              </a:spcBef>
              <a:buFont typeface="Arial" panose="020B0604020202020204" pitchFamily="34" charset="0"/>
              <a:buChar char="•"/>
              <a:defRPr/>
            </a:pPr>
            <a:r>
              <a:rPr lang="en-US" sz="2000" dirty="0">
                <a:latin typeface="+mn-lt"/>
              </a:rPr>
              <a:t> Streaming in a production application makes it more difficult to moderate the content of the completions, as partial completions may be more difficult to evaluate.</a:t>
            </a:r>
          </a:p>
        </p:txBody>
      </p:sp>
    </p:spTree>
    <p:extLst>
      <p:ext uri="{BB962C8B-B14F-4D97-AF65-F5344CB8AC3E}">
        <p14:creationId xmlns:p14="http://schemas.microsoft.com/office/powerpoint/2010/main" val="351385568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9359F0-26CF-C55F-BB06-3CF6BDEE2B69}"/>
              </a:ext>
            </a:extLst>
          </p:cNvPr>
          <p:cNvSpPr>
            <a:spLocks noGrp="1"/>
          </p:cNvSpPr>
          <p:nvPr>
            <p:ph type="ctrTitle"/>
          </p:nvPr>
        </p:nvSpPr>
        <p:spPr/>
        <p:txBody>
          <a:bodyPr/>
          <a:lstStyle/>
          <a:p>
            <a:pPr algn="l"/>
            <a:r>
              <a:rPr lang="en-US" dirty="0">
                <a:solidFill>
                  <a:schemeClr val="tx1"/>
                </a:solidFill>
                <a:hlinkClick r:id="rId2">
                  <a:extLst>
                    <a:ext uri="{A12FA001-AC4F-418D-AE19-62706E023703}">
                      <ahyp:hlinkClr xmlns:ahyp="http://schemas.microsoft.com/office/drawing/2018/hyperlinkcolor" val="tx"/>
                    </a:ext>
                  </a:extLst>
                </a:hlinkClick>
              </a:rPr>
              <a:t>Vector searching</a:t>
            </a:r>
            <a:endParaRPr lang="en-US" dirty="0">
              <a:solidFill>
                <a:schemeClr val="tx1"/>
              </a:solidFill>
            </a:endParaRPr>
          </a:p>
        </p:txBody>
      </p:sp>
      <p:pic>
        <p:nvPicPr>
          <p:cNvPr id="3" name="Picture 2" descr="A screenshot of a computer&#10;&#10;Description automatically generated">
            <a:extLst>
              <a:ext uri="{FF2B5EF4-FFF2-40B4-BE49-F238E27FC236}">
                <a16:creationId xmlns:a16="http://schemas.microsoft.com/office/drawing/2014/main" id="{E7734D85-D0C4-2E0D-E991-15F38FA0CBC2}"/>
              </a:ext>
            </a:extLst>
          </p:cNvPr>
          <p:cNvPicPr>
            <a:picLocks noChangeAspect="1"/>
          </p:cNvPicPr>
          <p:nvPr/>
        </p:nvPicPr>
        <p:blipFill rotWithShape="1">
          <a:blip r:embed="rId3">
            <a:extLst>
              <a:ext uri="{28A0092B-C50C-407E-A947-70E740481C1C}">
                <a14:useLocalDpi xmlns:a14="http://schemas.microsoft.com/office/drawing/2010/main" val="0"/>
              </a:ext>
            </a:extLst>
          </a:blip>
          <a:srcRect l="15556" r="14375"/>
          <a:stretch/>
        </p:blipFill>
        <p:spPr>
          <a:xfrm>
            <a:off x="104398" y="1911350"/>
            <a:ext cx="6407150" cy="2971800"/>
          </a:xfrm>
          <a:prstGeom prst="rect">
            <a:avLst/>
          </a:prstGeom>
        </p:spPr>
      </p:pic>
      <p:sp>
        <p:nvSpPr>
          <p:cNvPr id="5" name="Title 1">
            <a:extLst>
              <a:ext uri="{FF2B5EF4-FFF2-40B4-BE49-F238E27FC236}">
                <a16:creationId xmlns:a16="http://schemas.microsoft.com/office/drawing/2014/main" id="{BA8FFB36-20A1-1635-A685-8D565EABC9F0}"/>
              </a:ext>
            </a:extLst>
          </p:cNvPr>
          <p:cNvSpPr txBox="1">
            <a:spLocks/>
          </p:cNvSpPr>
          <p:nvPr/>
        </p:nvSpPr>
        <p:spPr>
          <a:xfrm>
            <a:off x="6951818" y="403171"/>
            <a:ext cx="5034829" cy="553997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dirty="0">
                <a:latin typeface="+mn-lt"/>
              </a:rPr>
              <a:t>Playground to try the </a:t>
            </a:r>
            <a:r>
              <a:rPr lang="en-US" sz="2400" dirty="0">
                <a:solidFill>
                  <a:srgbClr val="1D1D1D"/>
                </a:solidFill>
                <a:latin typeface="+mn-lt"/>
                <a:hlinkClick r:id="rId4"/>
              </a:rPr>
              <a:t>Retrieval Augmented Generation (RAG) pattern</a:t>
            </a:r>
            <a:r>
              <a:rPr lang="en-US" sz="2400" dirty="0">
                <a:solidFill>
                  <a:srgbClr val="1D1D1D"/>
                </a:solidFill>
                <a:latin typeface="+mn-lt"/>
              </a:rPr>
              <a:t> </a:t>
            </a:r>
            <a:r>
              <a:rPr lang="en-US" sz="2400" dirty="0">
                <a:latin typeface="+mn-lt"/>
              </a:rPr>
              <a:t>with Azure AI Search, Azure OpenAI embeddings and Azure OpenAI completions</a:t>
            </a:r>
            <a:endParaRPr lang="en-US" sz="2000" dirty="0">
              <a:latin typeface="+mn-lt"/>
            </a:endParaRPr>
          </a:p>
          <a:p>
            <a:pPr marL="285750" indent="-285750">
              <a:spcBef>
                <a:spcPts val="1200"/>
              </a:spcBef>
              <a:buFont typeface="Arial" panose="020B0604020202020204" pitchFamily="34" charset="0"/>
              <a:buChar char="•"/>
              <a:defRPr/>
            </a:pPr>
            <a:r>
              <a:rPr lang="en-US" sz="2000" dirty="0">
                <a:latin typeface="+mn-lt"/>
              </a:rPr>
              <a:t>Implements the popular RAG pattern</a:t>
            </a:r>
          </a:p>
          <a:p>
            <a:pPr marL="285750" indent="-285750">
              <a:spcBef>
                <a:spcPts val="1200"/>
              </a:spcBef>
              <a:buFont typeface="Arial" panose="020B0604020202020204" pitchFamily="34" charset="0"/>
              <a:buChar char="•"/>
              <a:defRPr/>
            </a:pPr>
            <a:r>
              <a:rPr lang="en-US" sz="2000" dirty="0">
                <a:latin typeface="+mn-lt"/>
              </a:rPr>
              <a:t>Uses Azure AI Search as a vector store</a:t>
            </a:r>
          </a:p>
          <a:p>
            <a:pPr marL="285750" indent="-285750">
              <a:spcBef>
                <a:spcPts val="1200"/>
              </a:spcBef>
              <a:buFont typeface="Arial" panose="020B0604020202020204" pitchFamily="34" charset="0"/>
              <a:buChar char="•"/>
              <a:defRPr/>
            </a:pPr>
            <a:r>
              <a:rPr lang="en-US" sz="2000" dirty="0">
                <a:latin typeface="+mn-lt"/>
              </a:rPr>
              <a:t>Uses OpenAI to generate the embeddings</a:t>
            </a:r>
          </a:p>
          <a:p>
            <a:pPr marL="285750" indent="-285750">
              <a:spcBef>
                <a:spcPts val="1200"/>
              </a:spcBef>
              <a:buFont typeface="Arial" panose="020B0604020202020204" pitchFamily="34" charset="0"/>
              <a:buChar char="•"/>
              <a:defRPr/>
            </a:pPr>
            <a:r>
              <a:rPr lang="en-US" sz="2000" dirty="0">
                <a:latin typeface="+mn-lt"/>
              </a:rPr>
              <a:t>Supports key word search, hybrid search and semantic ranking.</a:t>
            </a:r>
          </a:p>
          <a:p>
            <a:pPr marL="285750" indent="-285750">
              <a:spcBef>
                <a:spcPts val="1200"/>
              </a:spcBef>
              <a:buFont typeface="Arial" panose="020B0604020202020204" pitchFamily="34" charset="0"/>
              <a:buChar char="•"/>
              <a:defRPr/>
            </a:pPr>
            <a:r>
              <a:rPr lang="en-US" sz="2000" dirty="0">
                <a:latin typeface="+mn-lt"/>
              </a:rPr>
              <a:t>OpenAI completion is generated based on the user prompt and the AI search results.</a:t>
            </a:r>
          </a:p>
          <a:p>
            <a:pPr marL="285750" indent="-285750">
              <a:spcBef>
                <a:spcPts val="1200"/>
              </a:spcBef>
              <a:buFont typeface="Arial" panose="020B0604020202020204" pitchFamily="34" charset="0"/>
              <a:buChar char="•"/>
              <a:defRPr/>
            </a:pPr>
            <a:r>
              <a:rPr lang="en-US" sz="2000" dirty="0">
                <a:latin typeface="+mn-lt"/>
              </a:rPr>
              <a:t>All the APIs from OpenAI and AI Search are served trough APIM without using keys.</a:t>
            </a:r>
          </a:p>
        </p:txBody>
      </p:sp>
    </p:spTree>
    <p:extLst>
      <p:ext uri="{BB962C8B-B14F-4D97-AF65-F5344CB8AC3E}">
        <p14:creationId xmlns:p14="http://schemas.microsoft.com/office/powerpoint/2010/main" val="28903699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E9359F0-26CF-C55F-BB06-3CF6BDEE2B69}"/>
              </a:ext>
            </a:extLst>
          </p:cNvPr>
          <p:cNvSpPr>
            <a:spLocks noGrp="1"/>
          </p:cNvSpPr>
          <p:nvPr>
            <p:ph type="ctrTitle"/>
          </p:nvPr>
        </p:nvSpPr>
        <p:spPr/>
        <p:txBody>
          <a:bodyPr/>
          <a:lstStyle/>
          <a:p>
            <a:pPr algn="l"/>
            <a:r>
              <a:rPr lang="en-US" dirty="0">
                <a:solidFill>
                  <a:schemeClr val="tx1"/>
                </a:solidFill>
                <a:hlinkClick r:id="rId2">
                  <a:extLst>
                    <a:ext uri="{A12FA001-AC4F-418D-AE19-62706E023703}">
                      <ahyp:hlinkClr xmlns:ahyp="http://schemas.microsoft.com/office/drawing/2018/hyperlinkcolor" val="tx"/>
                    </a:ext>
                  </a:extLst>
                </a:hlinkClick>
              </a:rPr>
              <a:t>Built-in logging</a:t>
            </a:r>
            <a:endParaRPr lang="en-US" dirty="0">
              <a:solidFill>
                <a:schemeClr val="tx1"/>
              </a:solidFill>
            </a:endParaRPr>
          </a:p>
        </p:txBody>
      </p:sp>
      <p:pic>
        <p:nvPicPr>
          <p:cNvPr id="4" name="Picture 3" descr="A screenshot of a computer&#10;&#10;Description automatically generated">
            <a:extLst>
              <a:ext uri="{FF2B5EF4-FFF2-40B4-BE49-F238E27FC236}">
                <a16:creationId xmlns:a16="http://schemas.microsoft.com/office/drawing/2014/main" id="{396490BE-78E4-D51B-7016-F20CAD1B0D4C}"/>
              </a:ext>
            </a:extLst>
          </p:cNvPr>
          <p:cNvPicPr>
            <a:picLocks noChangeAspect="1"/>
          </p:cNvPicPr>
          <p:nvPr/>
        </p:nvPicPr>
        <p:blipFill rotWithShape="1">
          <a:blip r:embed="rId3">
            <a:extLst>
              <a:ext uri="{28A0092B-C50C-407E-A947-70E740481C1C}">
                <a14:useLocalDpi xmlns:a14="http://schemas.microsoft.com/office/drawing/2010/main" val="0"/>
              </a:ext>
            </a:extLst>
          </a:blip>
          <a:srcRect l="18914" r="15554"/>
          <a:stretch/>
        </p:blipFill>
        <p:spPr>
          <a:xfrm>
            <a:off x="294396" y="1774825"/>
            <a:ext cx="5992239" cy="2838450"/>
          </a:xfrm>
          <a:prstGeom prst="rect">
            <a:avLst/>
          </a:prstGeom>
        </p:spPr>
      </p:pic>
      <p:sp>
        <p:nvSpPr>
          <p:cNvPr id="5" name="Title 1">
            <a:extLst>
              <a:ext uri="{FF2B5EF4-FFF2-40B4-BE49-F238E27FC236}">
                <a16:creationId xmlns:a16="http://schemas.microsoft.com/office/drawing/2014/main" id="{C8B2B8B0-DE2D-931E-759A-8388953D1D27}"/>
              </a:ext>
            </a:extLst>
          </p:cNvPr>
          <p:cNvSpPr txBox="1">
            <a:spLocks/>
          </p:cNvSpPr>
          <p:nvPr/>
        </p:nvSpPr>
        <p:spPr>
          <a:xfrm>
            <a:off x="6951818" y="403171"/>
            <a:ext cx="5240182" cy="566308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dirty="0">
                <a:latin typeface="+mn-lt"/>
              </a:rPr>
              <a:t>Playground to try the </a:t>
            </a:r>
            <a:r>
              <a:rPr lang="en-US" sz="2400" dirty="0">
                <a:solidFill>
                  <a:srgbClr val="1D1D1D"/>
                </a:solidFill>
                <a:latin typeface="+mn-lt"/>
                <a:hlinkClick r:id="rId4"/>
              </a:rPr>
              <a:t>built-in logging capabilities</a:t>
            </a:r>
            <a:r>
              <a:rPr lang="en-US" sz="2400" dirty="0">
                <a:solidFill>
                  <a:srgbClr val="1D1D1D"/>
                </a:solidFill>
                <a:latin typeface="+mn-lt"/>
              </a:rPr>
              <a:t> </a:t>
            </a:r>
            <a:r>
              <a:rPr lang="en-US" sz="2400" dirty="0">
                <a:latin typeface="+mn-lt"/>
              </a:rPr>
              <a:t>of API Management </a:t>
            </a:r>
            <a:endParaRPr lang="en-US" sz="2000" dirty="0">
              <a:latin typeface="+mn-lt"/>
            </a:endParaRPr>
          </a:p>
          <a:p>
            <a:pPr marL="285750" indent="-285750">
              <a:spcBef>
                <a:spcPts val="1200"/>
              </a:spcBef>
              <a:buFont typeface="Arial" panose="020B0604020202020204" pitchFamily="34" charset="0"/>
              <a:buChar char="•"/>
              <a:defRPr/>
            </a:pPr>
            <a:r>
              <a:rPr lang="en-US" sz="2000" dirty="0">
                <a:latin typeface="+mn-lt"/>
              </a:rPr>
              <a:t>The requests are logged into Application Insights and metrics available in Azure Monitor.</a:t>
            </a:r>
          </a:p>
          <a:p>
            <a:pPr marL="285750" indent="-285750">
              <a:spcBef>
                <a:spcPts val="1200"/>
              </a:spcBef>
              <a:buFont typeface="Arial" panose="020B0604020202020204" pitchFamily="34" charset="0"/>
              <a:buChar char="•"/>
              <a:defRPr/>
            </a:pPr>
            <a:r>
              <a:rPr lang="en-US" sz="2000" dirty="0">
                <a:latin typeface="+mn-lt"/>
              </a:rPr>
              <a:t>Doesn’t need any policy configuration.</a:t>
            </a:r>
          </a:p>
          <a:p>
            <a:pPr marL="285750" indent="-285750">
              <a:spcBef>
                <a:spcPts val="1200"/>
              </a:spcBef>
              <a:buFont typeface="Arial" panose="020B0604020202020204" pitchFamily="34" charset="0"/>
              <a:buChar char="•"/>
              <a:defRPr/>
            </a:pPr>
            <a:r>
              <a:rPr lang="en-US" sz="2000" dirty="0">
                <a:latin typeface="+mn-lt"/>
              </a:rPr>
              <a:t>Enables tracking request/response details and token usage with the provided notebook.</a:t>
            </a:r>
          </a:p>
          <a:p>
            <a:pPr marL="285750" indent="-285750">
              <a:spcBef>
                <a:spcPts val="1200"/>
              </a:spcBef>
              <a:buFont typeface="Arial" panose="020B0604020202020204" pitchFamily="34" charset="0"/>
              <a:buChar char="•"/>
              <a:defRPr/>
            </a:pPr>
            <a:r>
              <a:rPr lang="en-US" sz="2000" dirty="0">
                <a:latin typeface="+mn-lt"/>
              </a:rPr>
              <a:t>Metrics from the Azure OpenAI service might be correlated to provide a holistic view on service usage.</a:t>
            </a:r>
          </a:p>
          <a:p>
            <a:pPr marL="285750" indent="-285750">
              <a:spcBef>
                <a:spcPts val="1200"/>
              </a:spcBef>
              <a:buFont typeface="Arial" panose="020B0604020202020204" pitchFamily="34" charset="0"/>
              <a:buChar char="•"/>
              <a:defRPr/>
            </a:pPr>
            <a:r>
              <a:rPr lang="en-US" sz="2000" dirty="0">
                <a:latin typeface="+mn-lt"/>
              </a:rPr>
              <a:t>The notebook can be easily customized to accommodate specific use cases.</a:t>
            </a:r>
          </a:p>
          <a:p>
            <a:pPr marL="285750" indent="-285750">
              <a:spcBef>
                <a:spcPts val="1200"/>
              </a:spcBef>
              <a:buFont typeface="Arial" panose="020B0604020202020204" pitchFamily="34" charset="0"/>
              <a:buChar char="•"/>
              <a:defRPr/>
            </a:pPr>
            <a:r>
              <a:rPr lang="en-US" sz="2000" dirty="0">
                <a:latin typeface="+mn-lt"/>
              </a:rPr>
              <a:t>Enables the creation of Azure dashboards for a single pane of glass monitoring approach. </a:t>
            </a:r>
          </a:p>
        </p:txBody>
      </p:sp>
    </p:spTree>
    <p:extLst>
      <p:ext uri="{BB962C8B-B14F-4D97-AF65-F5344CB8AC3E}">
        <p14:creationId xmlns:p14="http://schemas.microsoft.com/office/powerpoint/2010/main" val="185996791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693520D0-D1B4-0BF3-C428-ED30AE6C1CD0}"/>
              </a:ext>
            </a:extLst>
          </p:cNvPr>
          <p:cNvSpPr txBox="1">
            <a:spLocks/>
          </p:cNvSpPr>
          <p:nvPr/>
        </p:nvSpPr>
        <p:spPr>
          <a:xfrm>
            <a:off x="6951818" y="403171"/>
            <a:ext cx="5034829" cy="547842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defRPr/>
            </a:pPr>
            <a:r>
              <a:rPr lang="en-US" sz="2400" dirty="0">
                <a:latin typeface="+mn-lt"/>
              </a:rPr>
              <a:t>Playground to try the self-hosted </a:t>
            </a:r>
            <a:r>
              <a:rPr lang="en-US" sz="2400" dirty="0">
                <a:solidFill>
                  <a:srgbClr val="1D1D1D"/>
                </a:solidFill>
                <a:latin typeface="+mn-lt"/>
                <a:hlinkClick r:id="rId2"/>
              </a:rPr>
              <a:t>phy-3 Small Language Model (SLM)</a:t>
            </a:r>
            <a:r>
              <a:rPr lang="en-US" sz="2400" dirty="0">
                <a:solidFill>
                  <a:srgbClr val="1D1D1D"/>
                </a:solidFill>
                <a:latin typeface="+mn-lt"/>
                <a:hlinkClick r:id="rId3"/>
              </a:rPr>
              <a:t> </a:t>
            </a:r>
            <a:r>
              <a:rPr lang="en-US" sz="2400" dirty="0">
                <a:latin typeface="+mn-lt"/>
              </a:rPr>
              <a:t>through</a:t>
            </a:r>
            <a:r>
              <a:rPr lang="en-US" sz="2400" dirty="0">
                <a:solidFill>
                  <a:srgbClr val="1D1D1D"/>
                </a:solidFill>
                <a:latin typeface="+mn-lt"/>
              </a:rPr>
              <a:t> </a:t>
            </a:r>
            <a:r>
              <a:rPr lang="en-US" sz="2400" dirty="0">
                <a:latin typeface="+mn-lt"/>
              </a:rPr>
              <a:t>the</a:t>
            </a:r>
            <a:r>
              <a:rPr lang="en-US" sz="2400" dirty="0">
                <a:solidFill>
                  <a:srgbClr val="1D1D1D"/>
                </a:solidFill>
                <a:latin typeface="+mn-lt"/>
              </a:rPr>
              <a:t> </a:t>
            </a:r>
            <a:r>
              <a:rPr lang="en-US" sz="2400" dirty="0">
                <a:solidFill>
                  <a:srgbClr val="1D1D1D"/>
                </a:solidFill>
                <a:latin typeface="+mn-lt"/>
                <a:hlinkClick r:id="rId4"/>
              </a:rPr>
              <a:t>APIM self-hosted gateway</a:t>
            </a:r>
            <a:r>
              <a:rPr lang="en-US" sz="2400" dirty="0">
                <a:solidFill>
                  <a:srgbClr val="1D1D1D"/>
                </a:solidFill>
                <a:latin typeface="+mn-lt"/>
              </a:rPr>
              <a:t> </a:t>
            </a:r>
            <a:r>
              <a:rPr lang="en-US" sz="2400" dirty="0">
                <a:latin typeface="+mn-lt"/>
              </a:rPr>
              <a:t>with OpenAI API compatibility.</a:t>
            </a:r>
            <a:endParaRPr lang="en-US" sz="2000" dirty="0">
              <a:latin typeface="+mn-lt"/>
            </a:endParaRPr>
          </a:p>
          <a:p>
            <a:pPr marL="285750" indent="-285750">
              <a:spcBef>
                <a:spcPts val="1200"/>
              </a:spcBef>
              <a:buFont typeface="Arial" panose="020B0604020202020204" pitchFamily="34" charset="0"/>
              <a:buChar char="•"/>
              <a:defRPr/>
            </a:pPr>
            <a:r>
              <a:rPr lang="en-US" sz="2000" dirty="0">
                <a:latin typeface="+mn-lt"/>
              </a:rPr>
              <a:t>The APIM self-hosted gateway is a containerized version of the default managed gateway.</a:t>
            </a:r>
          </a:p>
          <a:p>
            <a:pPr marL="285750" indent="-285750">
              <a:spcBef>
                <a:spcPts val="1200"/>
              </a:spcBef>
              <a:buFont typeface="Arial" panose="020B0604020202020204" pitchFamily="34" charset="0"/>
              <a:buChar char="•"/>
              <a:defRPr/>
            </a:pPr>
            <a:r>
              <a:rPr lang="en-US" sz="2000" dirty="0">
                <a:latin typeface="+mn-lt"/>
              </a:rPr>
              <a:t>Useful for scenarios where we need to self-host an open-source model from platforms such as Hugging Face.</a:t>
            </a:r>
          </a:p>
          <a:p>
            <a:pPr marL="285750" indent="-285750">
              <a:spcBef>
                <a:spcPts val="1200"/>
              </a:spcBef>
              <a:buFont typeface="Arial" panose="020B0604020202020204" pitchFamily="34" charset="0"/>
              <a:buChar char="•"/>
              <a:defRPr/>
            </a:pPr>
            <a:r>
              <a:rPr lang="en-US" sz="2000" dirty="0">
                <a:latin typeface="+mn-lt"/>
              </a:rPr>
              <a:t>In this playground we have used Phi-3 that is a SLM suited to try on a laptop.</a:t>
            </a:r>
          </a:p>
          <a:p>
            <a:pPr marL="285750" indent="-285750">
              <a:spcBef>
                <a:spcPts val="1200"/>
              </a:spcBef>
              <a:buFont typeface="Arial" panose="020B0604020202020204" pitchFamily="34" charset="0"/>
              <a:buChar char="•"/>
              <a:defRPr/>
            </a:pPr>
            <a:r>
              <a:rPr lang="en-US" sz="2000" dirty="0">
                <a:latin typeface="+mn-lt"/>
              </a:rPr>
              <a:t>Both APIM self-hosted gateway and the phy-3 could run on docker containers or in a Kubernetes cluster.</a:t>
            </a:r>
          </a:p>
        </p:txBody>
      </p:sp>
      <p:sp>
        <p:nvSpPr>
          <p:cNvPr id="7" name="Title 6">
            <a:extLst>
              <a:ext uri="{FF2B5EF4-FFF2-40B4-BE49-F238E27FC236}">
                <a16:creationId xmlns:a16="http://schemas.microsoft.com/office/drawing/2014/main" id="{CE9359F0-26CF-C55F-BB06-3CF6BDEE2B69}"/>
              </a:ext>
            </a:extLst>
          </p:cNvPr>
          <p:cNvSpPr>
            <a:spLocks noGrp="1"/>
          </p:cNvSpPr>
          <p:nvPr>
            <p:ph type="ctrTitle"/>
          </p:nvPr>
        </p:nvSpPr>
        <p:spPr/>
        <p:txBody>
          <a:bodyPr/>
          <a:lstStyle/>
          <a:p>
            <a:pPr algn="l"/>
            <a:r>
              <a:rPr lang="en-US" dirty="0">
                <a:solidFill>
                  <a:schemeClr val="tx1"/>
                </a:solidFill>
                <a:hlinkClick r:id="rId5">
                  <a:extLst>
                    <a:ext uri="{A12FA001-AC4F-418D-AE19-62706E023703}">
                      <ahyp:hlinkClr xmlns:ahyp="http://schemas.microsoft.com/office/drawing/2018/hyperlinkcolor" val="tx"/>
                    </a:ext>
                  </a:extLst>
                </a:hlinkClick>
              </a:rPr>
              <a:t>SLM self-hosting</a:t>
            </a:r>
            <a:endParaRPr lang="en-US" dirty="0">
              <a:solidFill>
                <a:schemeClr val="tx1"/>
              </a:solidFill>
            </a:endParaRPr>
          </a:p>
        </p:txBody>
      </p:sp>
      <p:pic>
        <p:nvPicPr>
          <p:cNvPr id="3" name="Picture 2" descr="A diagram of a process&#10;&#10;Description automatically generated">
            <a:extLst>
              <a:ext uri="{FF2B5EF4-FFF2-40B4-BE49-F238E27FC236}">
                <a16:creationId xmlns:a16="http://schemas.microsoft.com/office/drawing/2014/main" id="{2E8E2776-FA26-16F2-D91B-47619CAA14F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6451" y="2019975"/>
            <a:ext cx="5852870" cy="2818049"/>
          </a:xfrm>
          <a:prstGeom prst="rect">
            <a:avLst/>
          </a:prstGeom>
        </p:spPr>
      </p:pic>
    </p:spTree>
    <p:extLst>
      <p:ext uri="{BB962C8B-B14F-4D97-AF65-F5344CB8AC3E}">
        <p14:creationId xmlns:p14="http://schemas.microsoft.com/office/powerpoint/2010/main" val="11544273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4" name="TextBox 3">
            <a:extLst>
              <a:ext uri="{FF2B5EF4-FFF2-40B4-BE49-F238E27FC236}">
                <a16:creationId xmlns:a16="http://schemas.microsoft.com/office/drawing/2014/main" id="{6AB5C5C6-3430-721E-85F1-24D7D3DAF76E}"/>
              </a:ext>
            </a:extLst>
          </p:cNvPr>
          <p:cNvSpPr txBox="1"/>
          <p:nvPr/>
        </p:nvSpPr>
        <p:spPr>
          <a:xfrm>
            <a:off x="3762929" y="105186"/>
            <a:ext cx="4651229" cy="674077"/>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39E2CF61-EE0B-1B0E-BAB6-81748F36FDF6}"/>
              </a:ext>
            </a:extLst>
          </p:cNvPr>
          <p:cNvSpPr txBox="1"/>
          <p:nvPr/>
        </p:nvSpPr>
        <p:spPr>
          <a:xfrm>
            <a:off x="692150" y="40599"/>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Built with Well-Architected principles</a:t>
            </a:r>
          </a:p>
        </p:txBody>
      </p:sp>
      <p:sp>
        <p:nvSpPr>
          <p:cNvPr id="7" name="TextBox 6">
            <a:extLst>
              <a:ext uri="{FF2B5EF4-FFF2-40B4-BE49-F238E27FC236}">
                <a16:creationId xmlns:a16="http://schemas.microsoft.com/office/drawing/2014/main" id="{1A120DBB-71FF-FE5B-246A-B26A3695E5B7}"/>
              </a:ext>
            </a:extLst>
          </p:cNvPr>
          <p:cNvSpPr txBox="1"/>
          <p:nvPr/>
        </p:nvSpPr>
        <p:spPr>
          <a:xfrm>
            <a:off x="5338429" y="1991052"/>
            <a:ext cx="6461715" cy="3231654"/>
          </a:xfrm>
          <a:prstGeom prst="rect">
            <a:avLst/>
          </a:prstGeom>
          <a:noFill/>
        </p:spPr>
        <p:txBody>
          <a:bodyPr wrap="square">
            <a:spAutoFit/>
          </a:bodyPr>
          <a:lstStyle/>
          <a:p>
            <a:pPr marL="285750" indent="-285750">
              <a:spcBef>
                <a:spcPts val="1800"/>
              </a:spcBef>
              <a:buFont typeface="Arial" panose="020B0604020202020204" pitchFamily="34" charset="0"/>
              <a:buChar char="•"/>
              <a:defRPr/>
            </a:pPr>
            <a:r>
              <a:rPr lang="en-US" sz="1800" dirty="0">
                <a:latin typeface="+mn-lt"/>
              </a:rPr>
              <a:t>Z</a:t>
            </a:r>
            <a:r>
              <a:rPr kumimoji="0" lang="en-US" sz="1800" i="0" u="none" strike="noStrike" kern="1200" cap="none" spc="-50" normalizeH="0" baseline="0" noProof="0" dirty="0" err="1">
                <a:ln w="3175">
                  <a:noFill/>
                </a:ln>
                <a:effectLst/>
                <a:uLnTx/>
                <a:uFillTx/>
                <a:latin typeface="+mn-lt"/>
                <a:ea typeface="+mn-ea"/>
                <a:cs typeface="Segoe UI" pitchFamily="34" charset="0"/>
              </a:rPr>
              <a:t>ero</a:t>
            </a:r>
            <a:r>
              <a:rPr kumimoji="0" lang="en-US" sz="1800" i="0" u="none" strike="noStrike" kern="1200" cap="none" spc="-50" normalizeH="0" baseline="0" noProof="0" dirty="0">
                <a:ln w="3175">
                  <a:noFill/>
                </a:ln>
                <a:effectLst/>
                <a:uLnTx/>
                <a:uFillTx/>
                <a:latin typeface="+mn-lt"/>
                <a:ea typeface="+mn-ea"/>
                <a:cs typeface="Segoe UI" pitchFamily="34" charset="0"/>
              </a:rPr>
              <a:t>-trust approach and keyless strategy for Azure OpenAI</a:t>
            </a:r>
            <a:endParaRPr lang="en-US" sz="1800" dirty="0">
              <a:latin typeface="+mn-lt"/>
            </a:endParaRPr>
          </a:p>
          <a:p>
            <a:pPr marL="285750" indent="-285750">
              <a:spcBef>
                <a:spcPts val="1800"/>
              </a:spcBef>
              <a:buFont typeface="Arial" panose="020B0604020202020204" pitchFamily="34" charset="0"/>
              <a:buChar char="•"/>
              <a:defRPr/>
            </a:pPr>
            <a:r>
              <a:rPr kumimoji="0" lang="en-US" sz="1800" i="0" u="none" strike="noStrike" kern="1200" cap="none" spc="-50" normalizeH="0" baseline="0" noProof="0" dirty="0">
                <a:ln w="3175">
                  <a:noFill/>
                </a:ln>
                <a:effectLst/>
                <a:uLnTx/>
                <a:uFillTx/>
                <a:latin typeface="+mn-lt"/>
                <a:ea typeface="+mn-ea"/>
                <a:cs typeface="Segoe UI" pitchFamily="34" charset="0"/>
              </a:rPr>
              <a:t>Redundancy and capable of handling variable usage spikes</a:t>
            </a:r>
            <a:endParaRPr lang="en-US" sz="1800" dirty="0">
              <a:latin typeface="+mn-lt"/>
            </a:endParaRPr>
          </a:p>
          <a:p>
            <a:pPr marL="285750" indent="-285750">
              <a:spcBef>
                <a:spcPts val="1800"/>
              </a:spcBef>
              <a:buFont typeface="Arial" panose="020B0604020202020204" pitchFamily="34" charset="0"/>
              <a:buChar char="•"/>
              <a:defRPr/>
            </a:pPr>
            <a:r>
              <a:rPr kumimoji="0" lang="en-US" sz="1800" i="0" u="none" strike="noStrike" kern="1200" cap="none" spc="-50" normalizeH="0" baseline="0" noProof="0" dirty="0">
                <a:ln w="3175">
                  <a:noFill/>
                </a:ln>
                <a:effectLst/>
                <a:uLnTx/>
                <a:uFillTx/>
                <a:latin typeface="+mn-lt"/>
                <a:ea typeface="+mn-ea"/>
                <a:cs typeface="Segoe UI" pitchFamily="34" charset="0"/>
              </a:rPr>
              <a:t>Elasticity and mechanisms to distribute the load to multiple</a:t>
            </a:r>
            <a:r>
              <a:rPr lang="en-US" sz="1800" dirty="0">
                <a:latin typeface="+mn-lt"/>
              </a:rPr>
              <a:t> endpoints</a:t>
            </a:r>
            <a:endParaRPr kumimoji="0" lang="en-US" sz="1800" i="0" u="none" strike="noStrike" kern="1200" cap="none" spc="-50" normalizeH="0" baseline="0" noProof="0" dirty="0">
              <a:ln w="3175">
                <a:noFill/>
              </a:ln>
              <a:effectLst/>
              <a:uLnTx/>
              <a:uFillTx/>
              <a:latin typeface="+mn-lt"/>
              <a:ea typeface="+mn-ea"/>
              <a:cs typeface="Segoe UI" pitchFamily="34" charset="0"/>
            </a:endParaRPr>
          </a:p>
          <a:p>
            <a:pPr marL="285750" indent="-285750">
              <a:spcBef>
                <a:spcPts val="1800"/>
              </a:spcBef>
              <a:buFont typeface="Arial" panose="020B0604020202020204" pitchFamily="34" charset="0"/>
              <a:buChar char="•"/>
              <a:defRPr/>
            </a:pPr>
            <a:r>
              <a:rPr kumimoji="0" lang="en-US" sz="1800" i="0" u="none" strike="noStrike" kern="1200" cap="none" spc="-50" normalizeH="0" baseline="0" noProof="0" dirty="0">
                <a:ln w="3175">
                  <a:noFill/>
                </a:ln>
                <a:effectLst/>
                <a:uLnTx/>
                <a:uFillTx/>
                <a:latin typeface="+mn-lt"/>
                <a:ea typeface="+mn-ea"/>
                <a:cs typeface="Segoe UI" pitchFamily="34" charset="0"/>
              </a:rPr>
              <a:t>Observability to continuously improve quality and user experience</a:t>
            </a:r>
          </a:p>
          <a:p>
            <a:pPr marL="285750" indent="-285750">
              <a:spcBef>
                <a:spcPts val="1800"/>
              </a:spcBef>
              <a:buFont typeface="Arial" panose="020B0604020202020204" pitchFamily="34" charset="0"/>
              <a:buChar char="•"/>
              <a:defRPr/>
            </a:pPr>
            <a:r>
              <a:rPr lang="en-US" sz="1800" dirty="0">
                <a:latin typeface="+mn-lt"/>
              </a:rPr>
              <a:t>Cost control mechanisms to track token usage and allocate costs</a:t>
            </a:r>
            <a:endParaRPr kumimoji="0" lang="en-US" sz="1800" i="0" u="none" strike="noStrike" kern="1200" cap="none" spc="-50" normalizeH="0" baseline="0" noProof="0" dirty="0">
              <a:ln w="3175">
                <a:noFill/>
              </a:ln>
              <a:effectLst/>
              <a:uLnTx/>
              <a:uFillTx/>
              <a:latin typeface="+mn-lt"/>
              <a:ea typeface="+mn-ea"/>
              <a:cs typeface="Segoe UI" pitchFamily="34" charset="0"/>
            </a:endParaRPr>
          </a:p>
        </p:txBody>
      </p:sp>
      <p:pic>
        <p:nvPicPr>
          <p:cNvPr id="9" name="Picture 2">
            <a:extLst>
              <a:ext uri="{FF2B5EF4-FFF2-40B4-BE49-F238E27FC236}">
                <a16:creationId xmlns:a16="http://schemas.microsoft.com/office/drawing/2014/main" id="{090F4F4A-9FEC-1963-3515-6FB6C2F01E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60239" y="1016040"/>
            <a:ext cx="5069732" cy="5535114"/>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519BC3BC-8574-FD9A-3ABE-B11135EADB4F}"/>
              </a:ext>
            </a:extLst>
          </p:cNvPr>
          <p:cNvSpPr txBox="1">
            <a:spLocks/>
          </p:cNvSpPr>
          <p:nvPr/>
        </p:nvSpPr>
        <p:spPr>
          <a:xfrm>
            <a:off x="5289494" y="6197718"/>
            <a:ext cx="7106578"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50" normalizeH="0" baseline="0" noProof="0" dirty="0">
                <a:ln w="3175">
                  <a:noFill/>
                </a:ln>
                <a:solidFill>
                  <a:schemeClr val="accent1"/>
                </a:solidFill>
                <a:effectLst/>
                <a:uLnTx/>
                <a:uFillTx/>
                <a:latin typeface="+mn-lt"/>
                <a:ea typeface="+mn-ea"/>
                <a:cs typeface="Segoe UI" pitchFamily="34" charset="0"/>
                <a:hlinkClick r:id="rId5">
                  <a:extLst>
                    <a:ext uri="{A12FA001-AC4F-418D-AE19-62706E023703}">
                      <ahyp:hlinkClr xmlns:ahyp="http://schemas.microsoft.com/office/drawing/2018/hyperlinkcolor" val="tx"/>
                    </a:ext>
                  </a:extLst>
                </a:hlinkClick>
              </a:rPr>
              <a:t>https://learn.microsoft.com/en-us/azure/well-architected/</a:t>
            </a:r>
            <a:endParaRPr kumimoji="0" lang="en-US" sz="2000" b="0" i="0" u="none" strike="noStrike" kern="1200" cap="none" spc="-50" normalizeH="0" baseline="0" noProof="0" dirty="0">
              <a:ln w="3175">
                <a:noFill/>
              </a:ln>
              <a:solidFill>
                <a:schemeClr val="accent1"/>
              </a:solidFill>
              <a:effectLst/>
              <a:uLnTx/>
              <a:uFillTx/>
              <a:latin typeface="+mn-lt"/>
              <a:ea typeface="+mn-ea"/>
              <a:cs typeface="Segoe UI" pitchFamily="34" charset="0"/>
            </a:endParaRPr>
          </a:p>
        </p:txBody>
      </p:sp>
    </p:spTree>
    <p:extLst>
      <p:ext uri="{BB962C8B-B14F-4D97-AF65-F5344CB8AC3E}">
        <p14:creationId xmlns:p14="http://schemas.microsoft.com/office/powerpoint/2010/main" val="34813997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Architecting for Azure</a:t>
            </a:r>
          </a:p>
        </p:txBody>
      </p:sp>
    </p:spTree>
    <p:extLst>
      <p:ext uri="{BB962C8B-B14F-4D97-AF65-F5344CB8AC3E}">
        <p14:creationId xmlns:p14="http://schemas.microsoft.com/office/powerpoint/2010/main" val="2536269465"/>
      </p:ext>
    </p:extLst>
  </p:cSld>
  <p:clrMapOvr>
    <a:masterClrMapping/>
  </p:clrMapOvr>
  <p:transition>
    <p:fade/>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2" name="TextBox 4">
            <a:extLst>
              <a:ext uri="{FF2B5EF4-FFF2-40B4-BE49-F238E27FC236}">
                <a16:creationId xmlns:a16="http://schemas.microsoft.com/office/drawing/2014/main" id="{80AC6FF2-7B34-23E5-F466-50BE8445E15B}"/>
              </a:ext>
            </a:extLst>
          </p:cNvPr>
          <p:cNvSpPr txBox="1"/>
          <p:nvPr/>
        </p:nvSpPr>
        <p:spPr>
          <a:xfrm>
            <a:off x="692150" y="1329682"/>
            <a:ext cx="7443934" cy="598112"/>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Considerations</a:t>
            </a:r>
          </a:p>
        </p:txBody>
      </p:sp>
      <p:sp>
        <p:nvSpPr>
          <p:cNvPr id="2" name="TextBox 1">
            <a:extLst>
              <a:ext uri="{FF2B5EF4-FFF2-40B4-BE49-F238E27FC236}">
                <a16:creationId xmlns:a16="http://schemas.microsoft.com/office/drawing/2014/main" id="{39E2CF61-EE0B-1B0E-BAB6-81748F36FDF6}"/>
              </a:ext>
            </a:extLst>
          </p:cNvPr>
          <p:cNvSpPr txBox="1"/>
          <p:nvPr/>
        </p:nvSpPr>
        <p:spPr>
          <a:xfrm>
            <a:off x="692150" y="40599"/>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Architecting for Azure</a:t>
            </a:r>
          </a:p>
        </p:txBody>
      </p:sp>
      <p:sp>
        <p:nvSpPr>
          <p:cNvPr id="5" name="TextBox 4">
            <a:extLst>
              <a:ext uri="{FF2B5EF4-FFF2-40B4-BE49-F238E27FC236}">
                <a16:creationId xmlns:a16="http://schemas.microsoft.com/office/drawing/2014/main" id="{1E7601B7-8707-4B4E-F1C2-8914F80C22B2}"/>
              </a:ext>
            </a:extLst>
          </p:cNvPr>
          <p:cNvSpPr txBox="1"/>
          <p:nvPr/>
        </p:nvSpPr>
        <p:spPr>
          <a:xfrm>
            <a:off x="608260" y="2069833"/>
            <a:ext cx="8619687" cy="1568891"/>
          </a:xfrm>
          <a:prstGeom prst="rect">
            <a:avLst/>
          </a:prstGeom>
          <a:noFill/>
        </p:spPr>
        <p:txBody>
          <a:bodyPr wrap="square">
            <a:spAutoFit/>
          </a:bodyPr>
          <a:lstStyle/>
          <a:p>
            <a:pPr algn="l">
              <a:buFont typeface="Arial" panose="020B0604020202020204" pitchFamily="34" charset="0"/>
              <a:buChar char="•"/>
            </a:pPr>
            <a:r>
              <a:rPr lang="en-US" sz="1599" spc="-22" dirty="0">
                <a:latin typeface="IBM Plex Sans"/>
              </a:rPr>
              <a:t>What type of APIs are you onboarding to Azure APIM?</a:t>
            </a:r>
          </a:p>
          <a:p>
            <a:pPr algn="l">
              <a:buFont typeface="Arial" panose="020B0604020202020204" pitchFamily="34" charset="0"/>
              <a:buChar char="•"/>
            </a:pPr>
            <a:r>
              <a:rPr lang="en-US" sz="1599" spc="-22" dirty="0">
                <a:latin typeface="IBM Plex Sans"/>
              </a:rPr>
              <a:t>What deployment model works for you (no </a:t>
            </a:r>
            <a:r>
              <a:rPr lang="en-US" sz="1599" spc="-22" dirty="0" err="1">
                <a:latin typeface="IBM Plex Sans"/>
              </a:rPr>
              <a:t>vnet</a:t>
            </a:r>
            <a:r>
              <a:rPr lang="en-US" sz="1599" spc="-22" dirty="0">
                <a:latin typeface="IBM Plex Sans"/>
              </a:rPr>
              <a:t>, internal, external)?</a:t>
            </a:r>
          </a:p>
          <a:p>
            <a:pPr algn="l">
              <a:buFont typeface="Arial" panose="020B0604020202020204" pitchFamily="34" charset="0"/>
              <a:buChar char="•"/>
            </a:pPr>
            <a:r>
              <a:rPr lang="en-US" sz="1599" spc="-22" dirty="0">
                <a:latin typeface="IBM Plex Sans"/>
              </a:rPr>
              <a:t>What tier of Azure API Management is the right for you?</a:t>
            </a:r>
          </a:p>
          <a:p>
            <a:pPr algn="l">
              <a:buFont typeface="Arial" panose="020B0604020202020204" pitchFamily="34" charset="0"/>
              <a:buChar char="•"/>
            </a:pPr>
            <a:r>
              <a:rPr lang="en-US" sz="1599" spc="-22" dirty="0">
                <a:latin typeface="IBM Plex Sans"/>
              </a:rPr>
              <a:t>What security will you add to your APIs?</a:t>
            </a:r>
          </a:p>
          <a:p>
            <a:pPr algn="l">
              <a:buFont typeface="Arial" panose="020B0604020202020204" pitchFamily="34" charset="0"/>
              <a:buChar char="•"/>
            </a:pPr>
            <a:r>
              <a:rPr lang="en-US" sz="1599" spc="-22" dirty="0">
                <a:latin typeface="IBM Plex Sans"/>
              </a:rPr>
              <a:t>What products are we going to define?</a:t>
            </a:r>
          </a:p>
          <a:p>
            <a:pPr algn="l">
              <a:buFont typeface="Arial" panose="020B0604020202020204" pitchFamily="34" charset="0"/>
              <a:buChar char="•"/>
            </a:pPr>
            <a:r>
              <a:rPr lang="en-US" sz="1599" spc="-22" dirty="0">
                <a:latin typeface="IBM Plex Sans"/>
              </a:rPr>
              <a:t>What teams and processes need to be in place to manage the Azure APIM?</a:t>
            </a:r>
          </a:p>
        </p:txBody>
      </p:sp>
    </p:spTree>
    <p:extLst>
      <p:ext uri="{BB962C8B-B14F-4D97-AF65-F5344CB8AC3E}">
        <p14:creationId xmlns:p14="http://schemas.microsoft.com/office/powerpoint/2010/main" val="7690940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p of a network&#10;&#10;Description automatically generated with medium confidence">
            <a:extLst>
              <a:ext uri="{FF2B5EF4-FFF2-40B4-BE49-F238E27FC236}">
                <a16:creationId xmlns:a16="http://schemas.microsoft.com/office/drawing/2014/main" id="{3A7A5B7F-CB04-15A0-2BE8-84AF41496EBB}"/>
              </a:ext>
            </a:extLst>
          </p:cNvPr>
          <p:cNvPicPr>
            <a:picLocks noChangeAspect="1"/>
          </p:cNvPicPr>
          <p:nvPr/>
        </p:nvPicPr>
        <p:blipFill rotWithShape="1">
          <a:blip r:embed="rId2"/>
          <a:srcRect t="15523" b="10492"/>
          <a:stretch/>
        </p:blipFill>
        <p:spPr>
          <a:xfrm>
            <a:off x="1132415" y="2652587"/>
            <a:ext cx="9927167" cy="4572000"/>
          </a:xfrm>
          <a:prstGeom prst="rect">
            <a:avLst/>
          </a:prstGeom>
          <a:noFill/>
        </p:spPr>
      </p:pic>
      <p:sp>
        <p:nvSpPr>
          <p:cNvPr id="4" name="TextBox 3">
            <a:extLst>
              <a:ext uri="{FF2B5EF4-FFF2-40B4-BE49-F238E27FC236}">
                <a16:creationId xmlns:a16="http://schemas.microsoft.com/office/drawing/2014/main" id="{73812315-9313-7641-9FA6-A1612DFB6645}"/>
              </a:ext>
            </a:extLst>
          </p:cNvPr>
          <p:cNvSpPr txBox="1"/>
          <p:nvPr/>
        </p:nvSpPr>
        <p:spPr>
          <a:xfrm>
            <a:off x="541148" y="429262"/>
            <a:ext cx="10807700" cy="15029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The API Management </a:t>
            </a:r>
          </a:p>
          <a:p>
            <a:pPr lvl="0">
              <a:defRPr/>
            </a:pPr>
            <a:r>
              <a:rPr lang="en-US" sz="4800" dirty="0">
                <a:gradFill flip="none" rotWithShape="1">
                  <a:gsLst>
                    <a:gs pos="0">
                      <a:srgbClr val="D59ED7"/>
                    </a:gs>
                    <a:gs pos="68000">
                      <a:srgbClr val="8DC8E8"/>
                    </a:gs>
                  </a:gsLst>
                  <a:lin ang="10800000" scaled="1"/>
                  <a:tileRect/>
                </a:gradFill>
              </a:rPr>
              <a:t>Architecture Map</a:t>
            </a:r>
          </a:p>
        </p:txBody>
      </p:sp>
      <p:sp>
        <p:nvSpPr>
          <p:cNvPr id="6" name="TextBox 5">
            <a:extLst>
              <a:ext uri="{FF2B5EF4-FFF2-40B4-BE49-F238E27FC236}">
                <a16:creationId xmlns:a16="http://schemas.microsoft.com/office/drawing/2014/main" id="{27BB3183-4C63-9B6A-39FA-711771866527}"/>
              </a:ext>
            </a:extLst>
          </p:cNvPr>
          <p:cNvSpPr txBox="1"/>
          <p:nvPr/>
        </p:nvSpPr>
        <p:spPr>
          <a:xfrm>
            <a:off x="1708556" y="2221418"/>
            <a:ext cx="8774883" cy="363946"/>
          </a:xfrm>
          <a:prstGeom prst="rect">
            <a:avLst/>
          </a:prstGeom>
          <a:noFill/>
        </p:spPr>
        <p:txBody>
          <a:bodyPr wrap="square">
            <a:spAutoFit/>
          </a:bodyPr>
          <a:lstStyle/>
          <a:p>
            <a:r>
              <a:rPr lang="en-NZ" dirty="0"/>
              <a:t>https://github.com/stephaneey/azure-and-k8s-architecture/blob/main/maps/apim.md</a:t>
            </a:r>
          </a:p>
        </p:txBody>
      </p:sp>
    </p:spTree>
    <p:extLst>
      <p:ext uri="{BB962C8B-B14F-4D97-AF65-F5344CB8AC3E}">
        <p14:creationId xmlns:p14="http://schemas.microsoft.com/office/powerpoint/2010/main" val="3455653485"/>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236295" y="203895"/>
            <a:ext cx="253982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Full API lifecycle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aphicFrame>
        <p:nvGraphicFramePr>
          <p:cNvPr id="168" name="Diagram 167">
            <a:extLst>
              <a:ext uri="{FF2B5EF4-FFF2-40B4-BE49-F238E27FC236}">
                <a16:creationId xmlns:a16="http://schemas.microsoft.com/office/drawing/2014/main" id="{5E24E20C-B250-A9AC-F206-F00C532F02D3}"/>
              </a:ext>
            </a:extLst>
          </p:cNvPr>
          <p:cNvGraphicFramePr/>
          <p:nvPr>
            <p:extLst>
              <p:ext uri="{D42A27DB-BD31-4B8C-83A1-F6EECF244321}">
                <p14:modId xmlns:p14="http://schemas.microsoft.com/office/powerpoint/2010/main" val="330333775"/>
              </p:ext>
            </p:extLst>
          </p:nvPr>
        </p:nvGraphicFramePr>
        <p:xfrm>
          <a:off x="1382530" y="1040471"/>
          <a:ext cx="9426940" cy="5486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706819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6793F1-B972-8EED-0FCF-8A3CBD9E5A71}"/>
              </a:ext>
            </a:extLst>
          </p:cNvPr>
          <p:cNvSpPr txBox="1"/>
          <p:nvPr/>
        </p:nvSpPr>
        <p:spPr>
          <a:xfrm>
            <a:off x="692149" y="355656"/>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https://aka.ms/apimlove</a:t>
            </a:r>
          </a:p>
        </p:txBody>
      </p:sp>
      <p:graphicFrame>
        <p:nvGraphicFramePr>
          <p:cNvPr id="2" name="Table 1">
            <a:extLst>
              <a:ext uri="{FF2B5EF4-FFF2-40B4-BE49-F238E27FC236}">
                <a16:creationId xmlns:a16="http://schemas.microsoft.com/office/drawing/2014/main" id="{60C385DE-7438-76F5-9C67-C30F7D2F4C0B}"/>
              </a:ext>
            </a:extLst>
          </p:cNvPr>
          <p:cNvGraphicFramePr>
            <a:graphicFrameLocks noGrp="1"/>
          </p:cNvGraphicFramePr>
          <p:nvPr>
            <p:extLst>
              <p:ext uri="{D42A27DB-BD31-4B8C-83A1-F6EECF244321}">
                <p14:modId xmlns:p14="http://schemas.microsoft.com/office/powerpoint/2010/main" val="701980119"/>
              </p:ext>
            </p:extLst>
          </p:nvPr>
        </p:nvGraphicFramePr>
        <p:xfrm>
          <a:off x="905163" y="1838903"/>
          <a:ext cx="10381673" cy="4457543"/>
        </p:xfrm>
        <a:graphic>
          <a:graphicData uri="http://schemas.openxmlformats.org/drawingml/2006/table">
            <a:tbl>
              <a:tblPr>
                <a:tableStyleId>{3B4B98B0-60AC-42C2-AFA5-B58CD77FA1E5}</a:tableStyleId>
              </a:tblPr>
              <a:tblGrid>
                <a:gridCol w="5818910">
                  <a:extLst>
                    <a:ext uri="{9D8B030D-6E8A-4147-A177-3AD203B41FA5}">
                      <a16:colId xmlns:a16="http://schemas.microsoft.com/office/drawing/2014/main" val="129611215"/>
                    </a:ext>
                  </a:extLst>
                </a:gridCol>
                <a:gridCol w="4562763">
                  <a:extLst>
                    <a:ext uri="{9D8B030D-6E8A-4147-A177-3AD203B41FA5}">
                      <a16:colId xmlns:a16="http://schemas.microsoft.com/office/drawing/2014/main" val="3879430896"/>
                    </a:ext>
                  </a:extLst>
                </a:gridCol>
              </a:tblGrid>
              <a:tr h="617063">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chemeClr val="tx1"/>
                          </a:solidFill>
                        </a:rPr>
                        <a:t>Questions and discussions</a:t>
                      </a:r>
                      <a:endParaRPr lang="en-US" sz="2400" b="1" dirty="0">
                        <a:solidFill>
                          <a:schemeClr val="tx1"/>
                        </a:solidFill>
                        <a:latin typeface="Segoe UI" charset="0"/>
                        <a:ea typeface="Segoe UI" charset="0"/>
                        <a:cs typeface="Segoe UI" charset="0"/>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tx1"/>
                          </a:solidFill>
                          <a:hlinkClick r:id="rId3">
                            <a:extLst>
                              <a:ext uri="{A12FA001-AC4F-418D-AE19-62706E023703}">
                                <ahyp:hlinkClr xmlns:ahyp="http://schemas.microsoft.com/office/drawing/2018/hyperlinkcolor" val="tx"/>
                              </a:ext>
                            </a:extLst>
                          </a:hlinkClick>
                        </a:rPr>
                        <a:t>http://aka.ms/apim</a:t>
                      </a:r>
                      <a:r>
                        <a:rPr lang="en-US" sz="2000" b="1">
                          <a:solidFill>
                            <a:schemeClr val="tx1"/>
                          </a:solidFill>
                          <a:hlinkClick r:id="rId3">
                            <a:extLst>
                              <a:ext uri="{A12FA001-AC4F-418D-AE19-62706E023703}">
                                <ahyp:hlinkClr xmlns:ahyp="http://schemas.microsoft.com/office/drawing/2018/hyperlinkcolor" val="tx"/>
                              </a:ext>
                            </a:extLst>
                          </a:hlinkClick>
                        </a:rPr>
                        <a:t>so</a:t>
                      </a:r>
                      <a:endParaRPr lang="en-US" sz="1800" b="1">
                        <a:solidFill>
                          <a:schemeClr val="tx1"/>
                        </a:solidFill>
                        <a:latin typeface="Segoe UI" charset="0"/>
                        <a:ea typeface="Segoe UI" charset="0"/>
                        <a:cs typeface="Segoe UI" charset="0"/>
                      </a:endParaRPr>
                    </a:p>
                  </a:txBody>
                  <a:tcPr/>
                </a:tc>
                <a:extLst>
                  <a:ext uri="{0D108BD9-81ED-4DB2-BD59-A6C34878D82A}">
                    <a16:rowId xmlns:a16="http://schemas.microsoft.com/office/drawing/2014/main" val="2449742705"/>
                  </a:ext>
                </a:extLst>
              </a:tr>
              <a:tr h="17450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b="1">
                        <a:solidFill>
                          <a:schemeClr val="tx1"/>
                        </a:solidFill>
                        <a:latin typeface="Segoe UI" charset="0"/>
                        <a:ea typeface="Segoe UI" charset="0"/>
                        <a:cs typeface="Segoe UI" charset="0"/>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b="1">
                        <a:solidFill>
                          <a:schemeClr val="tx1"/>
                        </a:solidFill>
                        <a:latin typeface="Segoe UI" charset="0"/>
                        <a:ea typeface="Segoe UI" charset="0"/>
                        <a:cs typeface="Segoe UI" charset="0"/>
                      </a:endParaRPr>
                    </a:p>
                  </a:txBody>
                  <a:tcPr/>
                </a:tc>
                <a:extLst>
                  <a:ext uri="{0D108BD9-81ED-4DB2-BD59-A6C34878D82A}">
                    <a16:rowId xmlns:a16="http://schemas.microsoft.com/office/drawing/2014/main" val="3922128253"/>
                  </a:ext>
                </a:extLst>
              </a:tr>
              <a:tr h="43626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dirty="0">
                          <a:solidFill>
                            <a:schemeClr val="tx1"/>
                          </a:solidFill>
                        </a:rPr>
                        <a:t>Service updates, among other things</a:t>
                      </a:r>
                      <a:endParaRPr lang="en-US" sz="2400" b="1" dirty="0">
                        <a:solidFill>
                          <a:schemeClr val="tx1"/>
                        </a:solidFill>
                        <a:latin typeface="Segoe UI" charset="0"/>
                        <a:ea typeface="Segoe UI" charset="0"/>
                        <a:cs typeface="Segoe UI" charset="0"/>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tx1"/>
                          </a:solidFill>
                          <a:hlinkClick r:id="rId4">
                            <a:extLst>
                              <a:ext uri="{A12FA001-AC4F-418D-AE19-62706E023703}">
                                <ahyp:hlinkClr xmlns:ahyp="http://schemas.microsoft.com/office/drawing/2018/hyperlinkcolor" val="tx"/>
                              </a:ext>
                            </a:extLst>
                          </a:hlinkClick>
                        </a:rPr>
                        <a:t>http://aka.ms/apim</a:t>
                      </a:r>
                      <a:r>
                        <a:rPr lang="en-US" sz="2000" b="1">
                          <a:solidFill>
                            <a:schemeClr val="tx1"/>
                          </a:solidFill>
                          <a:hlinkClick r:id="rId4">
                            <a:extLst>
                              <a:ext uri="{A12FA001-AC4F-418D-AE19-62706E023703}">
                                <ahyp:hlinkClr xmlns:ahyp="http://schemas.microsoft.com/office/drawing/2018/hyperlinkcolor" val="tx"/>
                              </a:ext>
                            </a:extLst>
                          </a:hlinkClick>
                        </a:rPr>
                        <a:t>blog</a:t>
                      </a:r>
                      <a:endParaRPr lang="en-US" sz="2000" b="1">
                        <a:solidFill>
                          <a:schemeClr val="tx1"/>
                        </a:solidFill>
                      </a:endParaRPr>
                    </a:p>
                  </a:txBody>
                  <a:tcPr/>
                </a:tc>
                <a:extLst>
                  <a:ext uri="{0D108BD9-81ED-4DB2-BD59-A6C34878D82A}">
                    <a16:rowId xmlns:a16="http://schemas.microsoft.com/office/drawing/2014/main" val="2315166956"/>
                  </a:ext>
                </a:extLst>
              </a:tr>
              <a:tr h="17450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b="1">
                        <a:solidFill>
                          <a:schemeClr val="tx1"/>
                        </a:solidFill>
                        <a:latin typeface="Segoe UI" charset="0"/>
                        <a:ea typeface="Segoe UI" charset="0"/>
                        <a:cs typeface="Segoe UI" charset="0"/>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tx1"/>
                        </a:solidFill>
                      </a:endParaRPr>
                    </a:p>
                  </a:txBody>
                  <a:tcPr/>
                </a:tc>
                <a:extLst>
                  <a:ext uri="{0D108BD9-81ED-4DB2-BD59-A6C34878D82A}">
                    <a16:rowId xmlns:a16="http://schemas.microsoft.com/office/drawing/2014/main" val="1402252919"/>
                  </a:ext>
                </a:extLst>
              </a:tr>
              <a:tr h="43626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rPr>
                        <a:t>GitHub repo with sample policies</a:t>
                      </a:r>
                      <a:endParaRPr lang="en-US" sz="2400" b="1">
                        <a:solidFill>
                          <a:schemeClr val="tx1"/>
                        </a:solidFill>
                        <a:latin typeface="Segoe UI" charset="0"/>
                        <a:ea typeface="Segoe UI" charset="0"/>
                        <a:cs typeface="Segoe UI" charset="0"/>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tx1"/>
                          </a:solidFill>
                          <a:hlinkClick r:id="rId5">
                            <a:extLst>
                              <a:ext uri="{A12FA001-AC4F-418D-AE19-62706E023703}">
                                <ahyp:hlinkClr xmlns:ahyp="http://schemas.microsoft.com/office/drawing/2018/hyperlinkcolor" val="tx"/>
                              </a:ext>
                            </a:extLst>
                          </a:hlinkClick>
                        </a:rPr>
                        <a:t>http://aka.ms/apim</a:t>
                      </a:r>
                      <a:r>
                        <a:rPr lang="en-US" sz="2000" b="1">
                          <a:solidFill>
                            <a:schemeClr val="tx1"/>
                          </a:solidFill>
                          <a:hlinkClick r:id="rId5">
                            <a:extLst>
                              <a:ext uri="{A12FA001-AC4F-418D-AE19-62706E023703}">
                                <ahyp:hlinkClr xmlns:ahyp="http://schemas.microsoft.com/office/drawing/2018/hyperlinkcolor" val="tx"/>
                              </a:ext>
                            </a:extLst>
                          </a:hlinkClick>
                        </a:rPr>
                        <a:t>policyexamples</a:t>
                      </a:r>
                      <a:endParaRPr lang="en-US" sz="1800" b="1">
                        <a:solidFill>
                          <a:schemeClr val="tx1"/>
                        </a:solidFill>
                      </a:endParaRPr>
                    </a:p>
                  </a:txBody>
                  <a:tcPr/>
                </a:tc>
                <a:extLst>
                  <a:ext uri="{0D108BD9-81ED-4DB2-BD59-A6C34878D82A}">
                    <a16:rowId xmlns:a16="http://schemas.microsoft.com/office/drawing/2014/main" val="1404036334"/>
                  </a:ext>
                </a:extLst>
              </a:tr>
              <a:tr h="17450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b="1">
                        <a:solidFill>
                          <a:schemeClr val="tx1"/>
                        </a:solidFill>
                        <a:latin typeface="Segoe UI" charset="0"/>
                        <a:ea typeface="Segoe UI" charset="0"/>
                        <a:cs typeface="Segoe UI" charset="0"/>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tx1"/>
                        </a:solidFill>
                      </a:endParaRPr>
                    </a:p>
                  </a:txBody>
                  <a:tcPr/>
                </a:tc>
                <a:extLst>
                  <a:ext uri="{0D108BD9-81ED-4DB2-BD59-A6C34878D82A}">
                    <a16:rowId xmlns:a16="http://schemas.microsoft.com/office/drawing/2014/main" val="947918619"/>
                  </a:ext>
                </a:extLst>
              </a:tr>
              <a:tr h="43626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rPr>
                        <a:t>Tutorial, documentation, and references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tx1"/>
                          </a:solidFill>
                          <a:hlinkClick r:id="rId6">
                            <a:extLst>
                              <a:ext uri="{A12FA001-AC4F-418D-AE19-62706E023703}">
                                <ahyp:hlinkClr xmlns:ahyp="http://schemas.microsoft.com/office/drawing/2018/hyperlinkcolor" val="tx"/>
                              </a:ext>
                            </a:extLst>
                          </a:hlinkClick>
                        </a:rPr>
                        <a:t>http://aka.ms/</a:t>
                      </a:r>
                      <a:r>
                        <a:rPr lang="en-US" sz="2000">
                          <a:solidFill>
                            <a:schemeClr val="tx1"/>
                          </a:solidFill>
                          <a:hlinkClick r:id="rId6">
                            <a:extLst>
                              <a:ext uri="{A12FA001-AC4F-418D-AE19-62706E023703}">
                                <ahyp:hlinkClr xmlns:ahyp="http://schemas.microsoft.com/office/drawing/2018/hyperlinkcolor" val="tx"/>
                              </a:ext>
                            </a:extLst>
                          </a:hlinkClick>
                        </a:rPr>
                        <a:t>api</a:t>
                      </a:r>
                      <a:r>
                        <a:rPr lang="en-US" sz="2000" b="1">
                          <a:solidFill>
                            <a:schemeClr val="tx1"/>
                          </a:solidFill>
                          <a:hlinkClick r:id="rId6">
                            <a:extLst>
                              <a:ext uri="{A12FA001-AC4F-418D-AE19-62706E023703}">
                                <ahyp:hlinkClr xmlns:ahyp="http://schemas.microsoft.com/office/drawing/2018/hyperlinkcolor" val="tx"/>
                              </a:ext>
                            </a:extLst>
                          </a:hlinkClick>
                        </a:rPr>
                        <a:t>docs</a:t>
                      </a:r>
                      <a:endParaRPr lang="en-US" sz="2000" b="1">
                        <a:solidFill>
                          <a:schemeClr val="tx1"/>
                        </a:solidFill>
                      </a:endParaRPr>
                    </a:p>
                  </a:txBody>
                  <a:tcPr/>
                </a:tc>
                <a:extLst>
                  <a:ext uri="{0D108BD9-81ED-4DB2-BD59-A6C34878D82A}">
                    <a16:rowId xmlns:a16="http://schemas.microsoft.com/office/drawing/2014/main" val="3712222186"/>
                  </a:ext>
                </a:extLst>
              </a:tr>
              <a:tr h="17450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tx1"/>
                        </a:solidFill>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tx1"/>
                        </a:solidFill>
                      </a:endParaRPr>
                    </a:p>
                  </a:txBody>
                  <a:tcPr/>
                </a:tc>
                <a:extLst>
                  <a:ext uri="{0D108BD9-81ED-4DB2-BD59-A6C34878D82A}">
                    <a16:rowId xmlns:a16="http://schemas.microsoft.com/office/drawing/2014/main" val="2776516186"/>
                  </a:ext>
                </a:extLst>
              </a:tr>
              <a:tr h="436261">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2400">
                          <a:solidFill>
                            <a:schemeClr val="tx1"/>
                          </a:solidFill>
                        </a:rPr>
                        <a:t>Feedback and feature requests</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tx1"/>
                          </a:solidFill>
                          <a:hlinkClick r:id="rId7">
                            <a:extLst>
                              <a:ext uri="{A12FA001-AC4F-418D-AE19-62706E023703}">
                                <ahyp:hlinkClr xmlns:ahyp="http://schemas.microsoft.com/office/drawing/2018/hyperlinkcolor" val="tx"/>
                              </a:ext>
                            </a:extLst>
                          </a:hlinkClick>
                        </a:rPr>
                        <a:t>http://aka.ms/apim</a:t>
                      </a:r>
                      <a:r>
                        <a:rPr lang="en-US" sz="2000" b="1">
                          <a:solidFill>
                            <a:schemeClr val="tx1"/>
                          </a:solidFill>
                          <a:hlinkClick r:id="rId7">
                            <a:extLst>
                              <a:ext uri="{A12FA001-AC4F-418D-AE19-62706E023703}">
                                <ahyp:hlinkClr xmlns:ahyp="http://schemas.microsoft.com/office/drawing/2018/hyperlinkcolor" val="tx"/>
                              </a:ext>
                            </a:extLst>
                          </a:hlinkClick>
                        </a:rPr>
                        <a:t>wish</a:t>
                      </a:r>
                      <a:endParaRPr lang="en-US" sz="1800" b="1">
                        <a:solidFill>
                          <a:schemeClr val="tx1"/>
                        </a:solidFill>
                      </a:endParaRPr>
                    </a:p>
                  </a:txBody>
                  <a:tcPr/>
                </a:tc>
                <a:extLst>
                  <a:ext uri="{0D108BD9-81ED-4DB2-BD59-A6C34878D82A}">
                    <a16:rowId xmlns:a16="http://schemas.microsoft.com/office/drawing/2014/main" val="3303763148"/>
                  </a:ext>
                </a:extLst>
              </a:tr>
              <a:tr h="174504">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tx1"/>
                        </a:solidFill>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tx1"/>
                        </a:solidFill>
                      </a:endParaRPr>
                    </a:p>
                  </a:txBody>
                  <a:tcPr/>
                </a:tc>
                <a:extLst>
                  <a:ext uri="{0D108BD9-81ED-4DB2-BD59-A6C34878D82A}">
                    <a16:rowId xmlns:a16="http://schemas.microsoft.com/office/drawing/2014/main" val="1131576971"/>
                  </a:ext>
                </a:extLst>
              </a:tr>
              <a:tr h="436261">
                <a:tc>
                  <a:txBody>
                    <a:bodyPr/>
                    <a:lstStyle/>
                    <a:p>
                      <a:r>
                        <a:rPr lang="en-US" sz="2400">
                          <a:solidFill>
                            <a:schemeClr val="tx1"/>
                          </a:solidFill>
                        </a:rPr>
                        <a:t>Roadmap</a:t>
                      </a: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US" sz="1800">
                          <a:solidFill>
                            <a:schemeClr val="tx1"/>
                          </a:solidFill>
                          <a:hlinkClick r:id="rId8">
                            <a:extLst>
                              <a:ext uri="{A12FA001-AC4F-418D-AE19-62706E023703}">
                                <ahyp:hlinkClr xmlns:ahyp="http://schemas.microsoft.com/office/drawing/2018/hyperlinkcolor" val="tx"/>
                              </a:ext>
                            </a:extLst>
                          </a:hlinkClick>
                        </a:rPr>
                        <a:t>http://aka.ms/apim</a:t>
                      </a:r>
                      <a:r>
                        <a:rPr lang="en-US" sz="2000" b="1">
                          <a:solidFill>
                            <a:schemeClr val="tx1"/>
                          </a:solidFill>
                          <a:hlinkClick r:id="rId8">
                            <a:extLst>
                              <a:ext uri="{A12FA001-AC4F-418D-AE19-62706E023703}">
                                <ahyp:hlinkClr xmlns:ahyp="http://schemas.microsoft.com/office/drawing/2018/hyperlinkcolor" val="tx"/>
                              </a:ext>
                            </a:extLst>
                          </a:hlinkClick>
                        </a:rPr>
                        <a:t>roadmap</a:t>
                      </a:r>
                      <a:endParaRPr lang="en-US" sz="1800" b="1">
                        <a:solidFill>
                          <a:schemeClr val="tx1"/>
                        </a:solidFill>
                      </a:endParaRPr>
                    </a:p>
                  </a:txBody>
                  <a:tcPr/>
                </a:tc>
                <a:extLst>
                  <a:ext uri="{0D108BD9-81ED-4DB2-BD59-A6C34878D82A}">
                    <a16:rowId xmlns:a16="http://schemas.microsoft.com/office/drawing/2014/main" val="1724489572"/>
                  </a:ext>
                </a:extLst>
              </a:tr>
              <a:tr h="174504">
                <a:tc>
                  <a:txBody>
                    <a:bodyPr/>
                    <a:lstStyle/>
                    <a:p>
                      <a:endParaRPr lang="en-US" sz="600">
                        <a:solidFill>
                          <a:schemeClr val="tx1"/>
                        </a:solidFill>
                      </a:endParaRPr>
                    </a:p>
                  </a:txBody>
                  <a:tcPr/>
                </a:tc>
                <a:tc>
                  <a: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lang="en-US" sz="600">
                        <a:solidFill>
                          <a:schemeClr val="tx1"/>
                        </a:solidFill>
                      </a:endParaRPr>
                    </a:p>
                  </a:txBody>
                  <a:tcPr/>
                </a:tc>
                <a:extLst>
                  <a:ext uri="{0D108BD9-81ED-4DB2-BD59-A6C34878D82A}">
                    <a16:rowId xmlns:a16="http://schemas.microsoft.com/office/drawing/2014/main" val="3074373636"/>
                  </a:ext>
                </a:extLst>
              </a:tr>
              <a:tr h="436261">
                <a:tc>
                  <a:txBody>
                    <a:bodyPr/>
                    <a:lstStyle/>
                    <a:p>
                      <a:r>
                        <a:rPr lang="en-US" sz="2400">
                          <a:solidFill>
                            <a:schemeClr val="tx1"/>
                          </a:solidFill>
                        </a:rPr>
                        <a:t>Customer stories</a:t>
                      </a:r>
                    </a:p>
                  </a:txBody>
                  <a:tcPr/>
                </a:tc>
                <a:tc>
                  <a:txBody>
                    <a:bodyPr/>
                    <a:lstStyle/>
                    <a:p>
                      <a:pPr defTabSz="932472" fontAlgn="base">
                        <a:lnSpc>
                          <a:spcPct val="90000"/>
                        </a:lnSpc>
                        <a:spcBef>
                          <a:spcPct val="0"/>
                        </a:spcBef>
                        <a:spcAft>
                          <a:spcPct val="0"/>
                        </a:spcAft>
                      </a:pPr>
                      <a:r>
                        <a:rPr lang="en-US" sz="1800" dirty="0">
                          <a:solidFill>
                            <a:schemeClr val="tx1"/>
                          </a:solidFill>
                          <a:hlinkClick r:id="rId9">
                            <a:extLst>
                              <a:ext uri="{A12FA001-AC4F-418D-AE19-62706E023703}">
                                <ahyp:hlinkClr xmlns:ahyp="http://schemas.microsoft.com/office/drawing/2018/hyperlinkcolor" val="tx"/>
                              </a:ext>
                            </a:extLst>
                          </a:hlinkClick>
                        </a:rPr>
                        <a:t>http://aka.ms/apim</a:t>
                      </a:r>
                      <a:r>
                        <a:rPr lang="en-US" sz="2000" b="1" dirty="0">
                          <a:solidFill>
                            <a:schemeClr val="tx1"/>
                          </a:solidFill>
                          <a:hlinkClick r:id="rId9">
                            <a:extLst>
                              <a:ext uri="{A12FA001-AC4F-418D-AE19-62706E023703}">
                                <ahyp:hlinkClr xmlns:ahyp="http://schemas.microsoft.com/office/drawing/2018/hyperlinkcolor" val="tx"/>
                              </a:ext>
                            </a:extLst>
                          </a:hlinkClick>
                        </a:rPr>
                        <a:t>customers</a:t>
                      </a:r>
                      <a:endParaRPr lang="en-US" sz="1800" b="1" dirty="0">
                        <a:solidFill>
                          <a:schemeClr val="tx1"/>
                        </a:solidFill>
                        <a:latin typeface="Segoe UI" charset="0"/>
                        <a:ea typeface="Segoe UI" charset="0"/>
                        <a:cs typeface="Segoe UI" charset="0"/>
                      </a:endParaRPr>
                    </a:p>
                  </a:txBody>
                  <a:tcPr/>
                </a:tc>
                <a:extLst>
                  <a:ext uri="{0D108BD9-81ED-4DB2-BD59-A6C34878D82A}">
                    <a16:rowId xmlns:a16="http://schemas.microsoft.com/office/drawing/2014/main" val="1400238758"/>
                  </a:ext>
                </a:extLst>
              </a:tr>
            </a:tbl>
          </a:graphicData>
        </a:graphic>
      </p:graphicFrame>
    </p:spTree>
    <p:extLst>
      <p:ext uri="{BB962C8B-B14F-4D97-AF65-F5344CB8AC3E}">
        <p14:creationId xmlns:p14="http://schemas.microsoft.com/office/powerpoint/2010/main" val="1434255250"/>
      </p:ext>
    </p:extLst>
  </p:cSld>
  <p:clrMapOvr>
    <a:masterClrMapping/>
  </p:clrMapOvr>
  <p:transition>
    <p:fade/>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4F48-A03A-56EF-D99A-9BFA6E2853A4}"/>
              </a:ext>
            </a:extLst>
          </p:cNvPr>
          <p:cNvSpPr>
            <a:spLocks noGrp="1"/>
          </p:cNvSpPr>
          <p:nvPr>
            <p:ph type="title"/>
          </p:nvPr>
        </p:nvSpPr>
        <p:spPr>
          <a:xfrm>
            <a:off x="588263" y="457200"/>
            <a:ext cx="11018520" cy="615553"/>
          </a:xfrm>
        </p:spPr>
        <p:txBody>
          <a:bodyPr/>
          <a:lstStyle/>
          <a:p>
            <a:pPr algn="ctr"/>
            <a:r>
              <a:rPr lang="en-US" sz="4000" dirty="0"/>
              <a:t>Architecting for Azure</a:t>
            </a:r>
            <a:endParaRPr lang="uk-UA" sz="4000" dirty="0"/>
          </a:p>
        </p:txBody>
      </p:sp>
      <p:sp>
        <p:nvSpPr>
          <p:cNvPr id="6" name="TextBox 5">
            <a:extLst>
              <a:ext uri="{FF2B5EF4-FFF2-40B4-BE49-F238E27FC236}">
                <a16:creationId xmlns:a16="http://schemas.microsoft.com/office/drawing/2014/main" id="{A3A942D1-FFAE-DDC2-3526-5D0E30160722}"/>
              </a:ext>
            </a:extLst>
          </p:cNvPr>
          <p:cNvSpPr txBox="1"/>
          <p:nvPr/>
        </p:nvSpPr>
        <p:spPr>
          <a:xfrm>
            <a:off x="1088813"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chemeClr val="tx1"/>
                    </a:gs>
                    <a:gs pos="20280">
                      <a:schemeClr val="tx1"/>
                    </a:gs>
                  </a:gsLst>
                  <a:lin ang="0" scaled="0"/>
                </a:gradFill>
              </a:rPr>
              <a:t>Cloud Adoption Framework</a:t>
            </a:r>
          </a:p>
        </p:txBody>
      </p:sp>
      <p:sp>
        <p:nvSpPr>
          <p:cNvPr id="7" name="Oval 6">
            <a:extLst>
              <a:ext uri="{FF2B5EF4-FFF2-40B4-BE49-F238E27FC236}">
                <a16:creationId xmlns:a16="http://schemas.microsoft.com/office/drawing/2014/main" id="{8D5252BE-A698-567F-58FB-B37822470D51}"/>
              </a:ext>
              <a:ext uri="{C183D7F6-B498-43B3-948B-1728B52AA6E4}">
                <adec:decorative xmlns:adec="http://schemas.microsoft.com/office/drawing/2017/decorative" val="1"/>
              </a:ext>
            </a:extLst>
          </p:cNvPr>
          <p:cNvSpPr/>
          <p:nvPr/>
        </p:nvSpPr>
        <p:spPr bwMode="auto">
          <a:xfrm>
            <a:off x="1088813" y="1918286"/>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latin typeface="+mj-lt"/>
              </a:rPr>
              <a:t>1</a:t>
            </a:r>
          </a:p>
        </p:txBody>
      </p:sp>
      <p:sp>
        <p:nvSpPr>
          <p:cNvPr id="9" name="TextBox 8">
            <a:extLst>
              <a:ext uri="{FF2B5EF4-FFF2-40B4-BE49-F238E27FC236}">
                <a16:creationId xmlns:a16="http://schemas.microsoft.com/office/drawing/2014/main" id="{5881074E-A854-3578-8F55-9200FC189A8F}"/>
              </a:ext>
            </a:extLst>
          </p:cNvPr>
          <p:cNvSpPr txBox="1"/>
          <p:nvPr/>
        </p:nvSpPr>
        <p:spPr>
          <a:xfrm>
            <a:off x="8437536"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dirty="0">
                <a:gradFill>
                  <a:gsLst>
                    <a:gs pos="6993">
                      <a:schemeClr val="tx1"/>
                    </a:gs>
                    <a:gs pos="20280">
                      <a:schemeClr val="tx1"/>
                    </a:gs>
                  </a:gsLst>
                  <a:lin ang="0" scaled="0"/>
                </a:gradFill>
              </a:rPr>
              <a:t>Well-Architected Framework</a:t>
            </a:r>
          </a:p>
        </p:txBody>
      </p:sp>
      <p:sp>
        <p:nvSpPr>
          <p:cNvPr id="10" name="Oval 9">
            <a:extLst>
              <a:ext uri="{FF2B5EF4-FFF2-40B4-BE49-F238E27FC236}">
                <a16:creationId xmlns:a16="http://schemas.microsoft.com/office/drawing/2014/main" id="{89FEFDA7-FAC2-89BA-56D0-3D15C90FF637}"/>
              </a:ext>
              <a:ext uri="{C183D7F6-B498-43B3-948B-1728B52AA6E4}">
                <adec:decorative xmlns:adec="http://schemas.microsoft.com/office/drawing/2017/decorative" val="1"/>
              </a:ext>
            </a:extLst>
          </p:cNvPr>
          <p:cNvSpPr/>
          <p:nvPr/>
        </p:nvSpPr>
        <p:spPr bwMode="auto">
          <a:xfrm>
            <a:off x="8437536" y="1918285"/>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rgbClr val="FFFFFF"/>
                </a:solidFill>
                <a:latin typeface="+mj-lt"/>
              </a:rPr>
              <a:t>3</a:t>
            </a:r>
          </a:p>
        </p:txBody>
      </p:sp>
      <p:sp>
        <p:nvSpPr>
          <p:cNvPr id="13" name="Rounded Rectangle 12">
            <a:extLst>
              <a:ext uri="{FF2B5EF4-FFF2-40B4-BE49-F238E27FC236}">
                <a16:creationId xmlns:a16="http://schemas.microsoft.com/office/drawing/2014/main" id="{3A68C55F-6D4E-16ED-E62E-DCD290D5A4FA}"/>
              </a:ext>
            </a:extLst>
          </p:cNvPr>
          <p:cNvSpPr/>
          <p:nvPr/>
        </p:nvSpPr>
        <p:spPr bwMode="auto">
          <a:xfrm>
            <a:off x="854852"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7B43B91D-6AB1-BACC-5F63-FE53E4120930}"/>
              </a:ext>
            </a:extLst>
          </p:cNvPr>
          <p:cNvSpPr/>
          <p:nvPr/>
        </p:nvSpPr>
        <p:spPr bwMode="auto">
          <a:xfrm>
            <a:off x="8222556"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14D8AC89-70C5-22D0-543A-6A96E7B890FF}"/>
              </a:ext>
            </a:extLst>
          </p:cNvPr>
          <p:cNvSpPr txBox="1"/>
          <p:nvPr/>
        </p:nvSpPr>
        <p:spPr>
          <a:xfrm>
            <a:off x="1142827" y="3907782"/>
            <a:ext cx="2834640" cy="15029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dirty="0">
                <a:gradFill>
                  <a:gsLst>
                    <a:gs pos="6993">
                      <a:schemeClr val="tx1"/>
                    </a:gs>
                    <a:gs pos="20280">
                      <a:schemeClr val="tx1"/>
                    </a:gs>
                  </a:gsLst>
                  <a:lin ang="0" scaled="0"/>
                </a:gradFill>
                <a:latin typeface="+mn-lt"/>
              </a:rPr>
              <a:t>Proven guidance and best practices that help you confidently adopt the cloud and achieve business outcomes.</a:t>
            </a:r>
          </a:p>
          <a:p>
            <a:pPr lvl="0" algn="l">
              <a:defRPr/>
            </a:pPr>
            <a:endParaRPr lang="en-US" sz="1600" dirty="0">
              <a:gradFill>
                <a:gsLst>
                  <a:gs pos="6993">
                    <a:schemeClr val="tx1"/>
                  </a:gs>
                  <a:gs pos="20280">
                    <a:schemeClr val="tx1"/>
                  </a:gs>
                </a:gsLst>
                <a:lin ang="0" scaled="0"/>
              </a:gradFill>
              <a:latin typeface="+mn-lt"/>
            </a:endParaRPr>
          </a:p>
        </p:txBody>
      </p:sp>
      <p:sp>
        <p:nvSpPr>
          <p:cNvPr id="17" name="TextBox 16">
            <a:extLst>
              <a:ext uri="{FF2B5EF4-FFF2-40B4-BE49-F238E27FC236}">
                <a16:creationId xmlns:a16="http://schemas.microsoft.com/office/drawing/2014/main" id="{F40B558A-2D13-83ED-D992-7153D8AC6F92}"/>
              </a:ext>
            </a:extLst>
          </p:cNvPr>
          <p:cNvSpPr txBox="1"/>
          <p:nvPr/>
        </p:nvSpPr>
        <p:spPr>
          <a:xfrm>
            <a:off x="8437536" y="3907782"/>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dirty="0">
                <a:gradFill>
                  <a:gsLst>
                    <a:gs pos="6993">
                      <a:schemeClr val="tx1"/>
                    </a:gs>
                    <a:gs pos="20280">
                      <a:schemeClr val="tx1"/>
                    </a:gs>
                  </a:gsLst>
                  <a:lin ang="0" scaled="0"/>
                </a:gradFill>
                <a:latin typeface="+mn-lt"/>
              </a:rPr>
              <a:t>A set of quality-driven tenets, architectural decision points, and review tools intended to help solution architects build a technical foundation for their workloads.</a:t>
            </a:r>
          </a:p>
        </p:txBody>
      </p:sp>
      <p:sp>
        <p:nvSpPr>
          <p:cNvPr id="19" name="TextBox 18">
            <a:extLst>
              <a:ext uri="{FF2B5EF4-FFF2-40B4-BE49-F238E27FC236}">
                <a16:creationId xmlns:a16="http://schemas.microsoft.com/office/drawing/2014/main" id="{158F7DA4-A9CF-7070-CC2F-B27F860A4456}"/>
              </a:ext>
            </a:extLst>
          </p:cNvPr>
          <p:cNvSpPr txBox="1"/>
          <p:nvPr/>
        </p:nvSpPr>
        <p:spPr>
          <a:xfrm>
            <a:off x="1055224" y="5282285"/>
            <a:ext cx="30098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400" dirty="0">
                <a:gradFill>
                  <a:gsLst>
                    <a:gs pos="0">
                      <a:srgbClr val="D59ED7"/>
                    </a:gs>
                    <a:gs pos="68000">
                      <a:srgbClr val="8DC8E8"/>
                    </a:gs>
                  </a:gsLst>
                  <a:lin ang="10800000" scaled="1"/>
                </a:gradFill>
                <a:ea typeface="+mn-lt"/>
                <a:cs typeface="+mn-lt"/>
                <a:hlinkClick r:id="rId3"/>
              </a:rPr>
              <a:t>https://learn.microsoft.com/azure/cloud-adoption-framework/</a:t>
            </a:r>
            <a:r>
              <a:rPr lang="en-US" sz="1400" dirty="0">
                <a:gradFill>
                  <a:gsLst>
                    <a:gs pos="0">
                      <a:srgbClr val="D59ED7"/>
                    </a:gs>
                    <a:gs pos="68000">
                      <a:srgbClr val="8DC8E8"/>
                    </a:gs>
                  </a:gsLst>
                  <a:lin ang="10800000" scaled="1"/>
                </a:gradFill>
                <a:ea typeface="+mn-lt"/>
                <a:cs typeface="+mn-lt"/>
                <a:hlinkClick r:id="rId4"/>
              </a:rPr>
              <a:t>/</a:t>
            </a:r>
            <a:endParaRPr lang="en-US" sz="1400" dirty="0">
              <a:gradFill>
                <a:gsLst>
                  <a:gs pos="0">
                    <a:srgbClr val="D59ED7"/>
                  </a:gs>
                  <a:gs pos="68000">
                    <a:srgbClr val="8DC8E8"/>
                  </a:gs>
                </a:gsLst>
                <a:lin ang="10800000" scaled="1"/>
              </a:gradFill>
              <a:ea typeface="+mn-lt"/>
              <a:cs typeface="+mn-lt"/>
            </a:endParaRPr>
          </a:p>
        </p:txBody>
      </p:sp>
      <p:sp>
        <p:nvSpPr>
          <p:cNvPr id="5" name="TextBox 4">
            <a:extLst>
              <a:ext uri="{FF2B5EF4-FFF2-40B4-BE49-F238E27FC236}">
                <a16:creationId xmlns:a16="http://schemas.microsoft.com/office/drawing/2014/main" id="{6B71771D-5205-2C4D-42B6-A867F29A00FE}"/>
              </a:ext>
            </a:extLst>
          </p:cNvPr>
          <p:cNvSpPr txBox="1"/>
          <p:nvPr/>
        </p:nvSpPr>
        <p:spPr>
          <a:xfrm>
            <a:off x="8437536" y="5477941"/>
            <a:ext cx="30098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400" dirty="0">
                <a:gradFill>
                  <a:gsLst>
                    <a:gs pos="0">
                      <a:srgbClr val="D59ED7"/>
                    </a:gs>
                    <a:gs pos="68000">
                      <a:srgbClr val="8DC8E8"/>
                    </a:gs>
                  </a:gsLst>
                  <a:lin ang="10800000" scaled="1"/>
                </a:gradFill>
                <a:ea typeface="+mn-lt"/>
                <a:cs typeface="+mn-lt"/>
                <a:hlinkClick r:id="rId5"/>
              </a:rPr>
              <a:t>https://learn.microsoft.com/azure/well-architected/</a:t>
            </a:r>
            <a:endParaRPr lang="en-US" sz="1400" dirty="0">
              <a:gradFill>
                <a:gsLst>
                  <a:gs pos="0">
                    <a:srgbClr val="D59ED7"/>
                  </a:gs>
                  <a:gs pos="68000">
                    <a:srgbClr val="8DC8E8"/>
                  </a:gs>
                </a:gsLst>
                <a:lin ang="10800000" scaled="1"/>
              </a:gradFill>
              <a:ea typeface="+mn-lt"/>
              <a:cs typeface="+mn-lt"/>
            </a:endParaRPr>
          </a:p>
        </p:txBody>
      </p:sp>
      <p:sp>
        <p:nvSpPr>
          <p:cNvPr id="8" name="TextBox 7">
            <a:extLst>
              <a:ext uri="{FF2B5EF4-FFF2-40B4-BE49-F238E27FC236}">
                <a16:creationId xmlns:a16="http://schemas.microsoft.com/office/drawing/2014/main" id="{7D378EFD-75B8-1251-72E6-973F4285453A}"/>
              </a:ext>
            </a:extLst>
          </p:cNvPr>
          <p:cNvSpPr txBox="1"/>
          <p:nvPr/>
        </p:nvSpPr>
        <p:spPr>
          <a:xfrm>
            <a:off x="4856702"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chemeClr val="tx1"/>
                    </a:gs>
                    <a:gs pos="20280">
                      <a:schemeClr val="tx1"/>
                    </a:gs>
                  </a:gsLst>
                  <a:lin ang="0" scaled="0"/>
                </a:gradFill>
              </a:rPr>
              <a:t>Azure Architecture Center</a:t>
            </a:r>
            <a:endParaRPr kumimoji="0" lang="en-US" b="0" i="0" u="none" strike="noStrike" kern="1200" cap="none" spc="0" normalizeH="0" baseline="0" noProof="0" dirty="0">
              <a:ln>
                <a:noFill/>
              </a:ln>
              <a:gradFill>
                <a:gsLst>
                  <a:gs pos="6993">
                    <a:schemeClr val="tx1"/>
                  </a:gs>
                  <a:gs pos="20280">
                    <a:schemeClr val="tx1"/>
                  </a:gs>
                </a:gsLst>
                <a:lin ang="0" scaled="0"/>
              </a:gradFill>
              <a:effectLst/>
              <a:uLnTx/>
              <a:uFillTx/>
              <a:latin typeface="Segoe UI Semibold"/>
            </a:endParaRPr>
          </a:p>
        </p:txBody>
      </p:sp>
      <p:sp>
        <p:nvSpPr>
          <p:cNvPr id="11" name="Oval 10">
            <a:extLst>
              <a:ext uri="{FF2B5EF4-FFF2-40B4-BE49-F238E27FC236}">
                <a16:creationId xmlns:a16="http://schemas.microsoft.com/office/drawing/2014/main" id="{52D92A07-69D6-2430-821E-5D680B8C53B5}"/>
              </a:ext>
              <a:ext uri="{C183D7F6-B498-43B3-948B-1728B52AA6E4}">
                <adec:decorative xmlns:adec="http://schemas.microsoft.com/office/drawing/2017/decorative" val="1"/>
              </a:ext>
            </a:extLst>
          </p:cNvPr>
          <p:cNvSpPr/>
          <p:nvPr/>
        </p:nvSpPr>
        <p:spPr bwMode="auto">
          <a:xfrm>
            <a:off x="4856702" y="1918285"/>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latin typeface="+mj-lt"/>
              </a:rPr>
              <a:t>2</a:t>
            </a:r>
          </a:p>
        </p:txBody>
      </p:sp>
      <p:sp>
        <p:nvSpPr>
          <p:cNvPr id="21" name="Rounded Rectangle 11">
            <a:extLst>
              <a:ext uri="{FF2B5EF4-FFF2-40B4-BE49-F238E27FC236}">
                <a16:creationId xmlns:a16="http://schemas.microsoft.com/office/drawing/2014/main" id="{2314AC30-CF17-E691-CA86-92C8E01EB10A}"/>
              </a:ext>
            </a:extLst>
          </p:cNvPr>
          <p:cNvSpPr/>
          <p:nvPr/>
        </p:nvSpPr>
        <p:spPr bwMode="auto">
          <a:xfrm>
            <a:off x="4603760"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DCB75C2F-9A61-7AE5-FD6E-A41961AAD16C}"/>
              </a:ext>
            </a:extLst>
          </p:cNvPr>
          <p:cNvSpPr txBox="1"/>
          <p:nvPr/>
        </p:nvSpPr>
        <p:spPr>
          <a:xfrm>
            <a:off x="4856702" y="3973010"/>
            <a:ext cx="2834640" cy="152862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dirty="0">
                <a:gradFill>
                  <a:gsLst>
                    <a:gs pos="6993">
                      <a:schemeClr val="tx1"/>
                    </a:gs>
                    <a:gs pos="20280">
                      <a:schemeClr val="tx1"/>
                    </a:gs>
                  </a:gsLst>
                  <a:lin ang="0" scaled="0"/>
                </a:gradFill>
                <a:latin typeface="+mn-lt"/>
              </a:rPr>
              <a:t>Guidance for architecting solutions on Azure using established patterns and practices</a:t>
            </a:r>
          </a:p>
          <a:p>
            <a:pPr lvl="0" algn="l">
              <a:defRPr/>
            </a:pPr>
            <a:endParaRPr lang="en-US" sz="1600" dirty="0">
              <a:gradFill>
                <a:gsLst>
                  <a:gs pos="6993">
                    <a:schemeClr val="tx1"/>
                  </a:gs>
                  <a:gs pos="20280">
                    <a:schemeClr val="tx1"/>
                  </a:gs>
                </a:gsLst>
                <a:lin ang="0" scaled="0"/>
              </a:gradFill>
              <a:latin typeface="+mn-lt"/>
            </a:endParaRPr>
          </a:p>
          <a:p>
            <a:pPr lvl="0" algn="l">
              <a:defRPr/>
            </a:pPr>
            <a:endParaRPr lang="en-US" sz="1600" dirty="0">
              <a:gradFill>
                <a:gsLst>
                  <a:gs pos="6993">
                    <a:schemeClr val="tx1"/>
                  </a:gs>
                  <a:gs pos="20280">
                    <a:schemeClr val="tx1"/>
                  </a:gs>
                </a:gsLst>
                <a:lin ang="0" scaled="0"/>
              </a:gradFill>
              <a:latin typeface="+mn-lt"/>
            </a:endParaRPr>
          </a:p>
        </p:txBody>
      </p:sp>
      <p:sp>
        <p:nvSpPr>
          <p:cNvPr id="23" name="TextBox 22">
            <a:extLst>
              <a:ext uri="{FF2B5EF4-FFF2-40B4-BE49-F238E27FC236}">
                <a16:creationId xmlns:a16="http://schemas.microsoft.com/office/drawing/2014/main" id="{A0B9B0CD-287B-5D62-F1CE-4587D8513B03}"/>
              </a:ext>
            </a:extLst>
          </p:cNvPr>
          <p:cNvSpPr txBox="1"/>
          <p:nvPr/>
        </p:nvSpPr>
        <p:spPr>
          <a:xfrm>
            <a:off x="4916947" y="5412898"/>
            <a:ext cx="271414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400" u="sng" dirty="0">
                <a:gradFill>
                  <a:gsLst>
                    <a:gs pos="0">
                      <a:srgbClr val="D59ED7"/>
                    </a:gs>
                    <a:gs pos="68000">
                      <a:srgbClr val="8DC8E8"/>
                    </a:gs>
                  </a:gsLst>
                  <a:lin ang="10800000" scaled="1"/>
                </a:gradFill>
                <a:ea typeface="+mn-lt"/>
                <a:cs typeface="+mn-lt"/>
                <a:hlinkClick r:id="rId6"/>
              </a:rPr>
              <a:t>https://learn.microsoft.com/azure/architecture/</a:t>
            </a:r>
            <a:endParaRPr lang="en-US" sz="1400" u="sng" dirty="0">
              <a:gradFill>
                <a:gsLst>
                  <a:gs pos="0">
                    <a:srgbClr val="D59ED7"/>
                  </a:gs>
                  <a:gs pos="68000">
                    <a:srgbClr val="8DC8E8"/>
                  </a:gs>
                </a:gsLst>
                <a:lin ang="10800000" scaled="1"/>
              </a:gradFill>
              <a:ea typeface="+mn-lt"/>
              <a:cs typeface="+mn-lt"/>
            </a:endParaRPr>
          </a:p>
        </p:txBody>
      </p:sp>
    </p:spTree>
    <p:extLst>
      <p:ext uri="{BB962C8B-B14F-4D97-AF65-F5344CB8AC3E}">
        <p14:creationId xmlns:p14="http://schemas.microsoft.com/office/powerpoint/2010/main" val="391095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00"/>
                                  </p:stCondLst>
                                  <p:childTnLst>
                                    <p:animMotion origin="layout" path="M 1.45833E-6 2.22222E-6 L 1.45833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300"/>
                                  </p:stCondLst>
                                  <p:childTnLst>
                                    <p:animMotion origin="layout" path="M 0 -2.96296E-6 L 0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6.25E-7 2.22222E-6 L -6.25E-7 0.03541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300"/>
                                  </p:stCondLst>
                                  <p:childTnLst>
                                    <p:animMotion origin="layout" path="M -2.08333E-6 3.7037E-6 L -2.08333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300"/>
                                  </p:stCondLst>
                                  <p:childTnLst>
                                    <p:animMotion origin="layout" path="M -2.08333E-7 -2.22222E-6 L -2.08333E-7 0.03542 " pathEditMode="relative" rAng="0" ptsTypes="AA">
                                      <p:cBhvr>
                                        <p:cTn id="29" dur="700" spd="-100000" fill="hold"/>
                                        <p:tgtEl>
                                          <p:spTgt spid="13"/>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300"/>
                                  </p:stCondLst>
                                  <p:childTnLst>
                                    <p:animMotion origin="layout" path="M -4.79167E-6 -2.22222E-6 L -4.79167E-6 0.03542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grpId="1" nodeType="withEffect">
                                  <p:stCondLst>
                                    <p:cond delay="300"/>
                                  </p:stCondLst>
                                  <p:childTnLst>
                                    <p:animMotion origin="layout" path="M 0 -2.59259E-6 L 0 0.03542 " pathEditMode="relative" rAng="0" ptsTypes="AA">
                                      <p:cBhvr>
                                        <p:cTn id="39" dur="700" spd="-100000" fill="hold"/>
                                        <p:tgtEl>
                                          <p:spTgt spid="16"/>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42" presetClass="path" presetSubtype="0" decel="100000" fill="hold" grpId="1" nodeType="withEffect">
                                  <p:stCondLst>
                                    <p:cond delay="300"/>
                                  </p:stCondLst>
                                  <p:childTnLst>
                                    <p:animMotion origin="layout" path="M -2.08333E-6 -2.22222E-6 L -2.08333E-6 0.03542 " pathEditMode="relative" rAng="0" ptsTypes="AA">
                                      <p:cBhvr>
                                        <p:cTn id="44" dur="700" spd="-100000" fill="hold"/>
                                        <p:tgtEl>
                                          <p:spTgt spid="17"/>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100000" fill="hold" grpId="1" nodeType="withEffect">
                                  <p:stCondLst>
                                    <p:cond delay="300"/>
                                  </p:stCondLst>
                                  <p:childTnLst>
                                    <p:animMotion origin="layout" path="M -2.08333E-6 -3.33333E-6 L -2.08333E-6 0.03542 " pathEditMode="relative" rAng="0" ptsTypes="AA">
                                      <p:cBhvr>
                                        <p:cTn id="49" dur="700" spd="-100000" fill="hold"/>
                                        <p:tgtEl>
                                          <p:spTgt spid="19"/>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grpId="1" nodeType="withEffect">
                                  <p:stCondLst>
                                    <p:cond delay="300"/>
                                  </p:stCondLst>
                                  <p:childTnLst>
                                    <p:animMotion origin="layout" path="M -2.08333E-6 -3.33333E-6 L -2.08333E-6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200"/>
                                  </p:stCondLst>
                                  <p:childTnLst>
                                    <p:animMotion origin="layout" path="M 3.75E-6 2.22222E-6 L 3.75E-6 0.03541 " pathEditMode="relative" rAng="0" ptsTypes="AA">
                                      <p:cBhvr>
                                        <p:cTn id="59" dur="700" spd="-100000" fill="hold"/>
                                        <p:tgtEl>
                                          <p:spTgt spid="11"/>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42" presetClass="path" presetSubtype="0" decel="100000" fill="hold" grpId="1" nodeType="withEffect">
                                  <p:stCondLst>
                                    <p:cond delay="300"/>
                                  </p:stCondLst>
                                  <p:childTnLst>
                                    <p:animMotion origin="layout" path="M 2.29167E-6 1.85185E-6 L 2.29167E-6 0.03541 " pathEditMode="relative" rAng="0" ptsTypes="AA">
                                      <p:cBhvr>
                                        <p:cTn id="64" dur="700" spd="-100000" fill="hold"/>
                                        <p:tgtEl>
                                          <p:spTgt spid="8"/>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42" presetClass="path" presetSubtype="0" decel="100000" fill="hold" grpId="1" nodeType="withEffect">
                                  <p:stCondLst>
                                    <p:cond delay="200"/>
                                  </p:stCondLst>
                                  <p:childTnLst>
                                    <p:animMotion origin="layout" path="M 4.58333E-6 -2.22222E-6 L 4.58333E-6 0.03542 " pathEditMode="relative" rAng="0" ptsTypes="AA">
                                      <p:cBhvr>
                                        <p:cTn id="69" dur="700" spd="-100000" fill="hold"/>
                                        <p:tgtEl>
                                          <p:spTgt spid="21"/>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42" presetClass="path" presetSubtype="0" decel="100000" fill="hold" grpId="1" nodeType="withEffect">
                                  <p:stCondLst>
                                    <p:cond delay="300"/>
                                  </p:stCondLst>
                                  <p:childTnLst>
                                    <p:animMotion origin="layout" path="M 2.29167E-6 2.59259E-6 L 2.29167E-6 0.03541 " pathEditMode="relative" rAng="0" ptsTypes="AA">
                                      <p:cBhvr>
                                        <p:cTn id="74" dur="700" spd="-100000" fill="hold"/>
                                        <p:tgtEl>
                                          <p:spTgt spid="22"/>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42" presetClass="path" presetSubtype="0" decel="100000" fill="hold" grpId="1" nodeType="withEffect">
                                  <p:stCondLst>
                                    <p:cond delay="300"/>
                                  </p:stCondLst>
                                  <p:childTnLst>
                                    <p:animMotion origin="layout" path="M 2.08333E-7 -4.07407E-6 L 2.08333E-7 0.03542 " pathEditMode="relative" rAng="0" ptsTypes="AA">
                                      <p:cBhvr>
                                        <p:cTn id="7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P spid="9" grpId="0"/>
      <p:bldP spid="9" grpId="1"/>
      <p:bldP spid="10" grpId="0" animBg="1"/>
      <p:bldP spid="10" grpId="1" animBg="1"/>
      <p:bldP spid="13" grpId="0" animBg="1"/>
      <p:bldP spid="13" grpId="1" animBg="1"/>
      <p:bldP spid="14" grpId="0" animBg="1"/>
      <p:bldP spid="14" grpId="1" animBg="1"/>
      <p:bldP spid="16" grpId="0"/>
      <p:bldP spid="16" grpId="1"/>
      <p:bldP spid="17" grpId="0"/>
      <p:bldP spid="17" grpId="1"/>
      <p:bldP spid="19" grpId="0"/>
      <p:bldP spid="19" grpId="1"/>
      <p:bldP spid="5" grpId="0"/>
      <p:bldP spid="5" grpId="1"/>
      <p:bldP spid="8" grpId="0"/>
      <p:bldP spid="8" grpId="1"/>
      <p:bldP spid="11" grpId="0" animBg="1"/>
      <p:bldP spid="11" grpId="1" animBg="1"/>
      <p:bldP spid="21" grpId="0" animBg="1"/>
      <p:bldP spid="21" grpId="1" animBg="1"/>
      <p:bldP spid="22" grpId="0"/>
      <p:bldP spid="22" grpId="1"/>
      <p:bldP spid="23" grpId="0"/>
      <p:bldP spid="23" grpId="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225098-EEE6-61B5-8F6C-A365A2219D2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085" y="-1452276"/>
            <a:ext cx="12967018" cy="976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67164"/>
      </p:ext>
    </p:extLst>
  </p:cSld>
  <p:clrMapOvr>
    <a:masterClrMapping/>
  </p:clrMapOvr>
  <p:transition>
    <p:fade/>
  </p:transition>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A8AFC57-7B49-C1BC-2D9E-7174D5E157DA}"/>
              </a:ext>
            </a:extLst>
          </p:cNvPr>
          <p:cNvSpPr/>
          <p:nvPr/>
        </p:nvSpPr>
        <p:spPr bwMode="auto">
          <a:xfrm>
            <a:off x="0" y="0"/>
            <a:ext cx="12192000" cy="6858000"/>
          </a:xfrm>
          <a:prstGeom prst="rect">
            <a:avLst/>
          </a:prstGeom>
          <a:solidFill>
            <a:srgbClr val="010302"/>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pic>
        <p:nvPicPr>
          <p:cNvPr id="6" name="Picture 5" descr="A black and red sign with white text&#10;&#10;Description automatically generated">
            <a:extLst>
              <a:ext uri="{FF2B5EF4-FFF2-40B4-BE49-F238E27FC236}">
                <a16:creationId xmlns:a16="http://schemas.microsoft.com/office/drawing/2014/main" id="{4E734F8B-20AF-FB13-5522-A97E1F489008}"/>
              </a:ext>
            </a:extLst>
          </p:cNvPr>
          <p:cNvPicPr>
            <a:picLocks noChangeAspect="1"/>
          </p:cNvPicPr>
          <p:nvPr/>
        </p:nvPicPr>
        <p:blipFill>
          <a:blip r:embed="rId2"/>
          <a:stretch>
            <a:fillRect/>
          </a:stretch>
        </p:blipFill>
        <p:spPr>
          <a:xfrm>
            <a:off x="8541844" y="2301877"/>
            <a:ext cx="2866290" cy="3806791"/>
          </a:xfrm>
          <a:prstGeom prst="rect">
            <a:avLst/>
          </a:prstGeom>
        </p:spPr>
      </p:pic>
      <p:sp>
        <p:nvSpPr>
          <p:cNvPr id="7" name="TextBox 6">
            <a:extLst>
              <a:ext uri="{FF2B5EF4-FFF2-40B4-BE49-F238E27FC236}">
                <a16:creationId xmlns:a16="http://schemas.microsoft.com/office/drawing/2014/main" id="{3C52A9B3-6277-5E56-C63C-D8DE395BA4BC}"/>
              </a:ext>
            </a:extLst>
          </p:cNvPr>
          <p:cNvSpPr txBox="1"/>
          <p:nvPr/>
        </p:nvSpPr>
        <p:spPr>
          <a:xfrm>
            <a:off x="507064" y="135164"/>
            <a:ext cx="1413755" cy="369332"/>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chemeClr val="tx1"/>
                    </a:gs>
                    <a:gs pos="20280">
                      <a:schemeClr val="tx1"/>
                    </a:gs>
                  </a:gsLst>
                  <a:lin ang="0" scaled="0"/>
                </a:gradFill>
              </a:rPr>
              <a:t>//garage</a:t>
            </a:r>
          </a:p>
        </p:txBody>
      </p:sp>
      <p:sp>
        <p:nvSpPr>
          <p:cNvPr id="8" name="TextBox 7">
            <a:extLst>
              <a:ext uri="{FF2B5EF4-FFF2-40B4-BE49-F238E27FC236}">
                <a16:creationId xmlns:a16="http://schemas.microsoft.com/office/drawing/2014/main" id="{2E7CBB84-6B7F-FA6B-C48A-E2275DC982AB}"/>
              </a:ext>
            </a:extLst>
          </p:cNvPr>
          <p:cNvSpPr txBox="1"/>
          <p:nvPr/>
        </p:nvSpPr>
        <p:spPr>
          <a:xfrm>
            <a:off x="405419" y="401346"/>
            <a:ext cx="4002952" cy="642227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3800" b="1" dirty="0">
                <a:gradFill>
                  <a:gsLst>
                    <a:gs pos="6993">
                      <a:schemeClr val="tx1"/>
                    </a:gs>
                    <a:gs pos="20280">
                      <a:schemeClr val="tx1"/>
                    </a:gs>
                  </a:gsLst>
                  <a:lin ang="0" scaled="0"/>
                </a:gradFill>
              </a:rPr>
              <a:t>Do</a:t>
            </a:r>
          </a:p>
          <a:p>
            <a:pPr lvl="0" algn="l">
              <a:defRPr/>
            </a:pPr>
            <a:r>
              <a:rPr lang="en-US" sz="13800" b="1" dirty="0">
                <a:gradFill>
                  <a:gsLst>
                    <a:gs pos="6993">
                      <a:schemeClr val="tx1"/>
                    </a:gs>
                    <a:gs pos="20280">
                      <a:schemeClr val="tx1"/>
                    </a:gs>
                  </a:gsLst>
                  <a:lin ang="0" scaled="0"/>
                </a:gradFill>
              </a:rPr>
              <a:t>Epic</a:t>
            </a:r>
          </a:p>
          <a:p>
            <a:pPr lvl="0" algn="l">
              <a:defRPr/>
            </a:pPr>
            <a:r>
              <a:rPr lang="en-US" sz="13800" b="1" dirty="0">
                <a:gradFill>
                  <a:gsLst>
                    <a:gs pos="6993">
                      <a:schemeClr val="tx1"/>
                    </a:gs>
                    <a:gs pos="20280">
                      <a:schemeClr val="tx1"/>
                    </a:gs>
                  </a:gsLst>
                  <a:lin ang="0" scaled="0"/>
                </a:gradFill>
              </a:rPr>
              <a:t>Shit.</a:t>
            </a:r>
            <a:endParaRPr lang="en-US" sz="11500" b="1" dirty="0">
              <a:gradFill>
                <a:gsLst>
                  <a:gs pos="6993">
                    <a:schemeClr val="tx1"/>
                  </a:gs>
                  <a:gs pos="20280">
                    <a:schemeClr val="tx1"/>
                  </a:gs>
                </a:gsLst>
                <a:lin ang="0" scaled="0"/>
              </a:gradFill>
            </a:endParaRPr>
          </a:p>
        </p:txBody>
      </p:sp>
      <p:sp>
        <p:nvSpPr>
          <p:cNvPr id="9" name="Rectangle 8">
            <a:extLst>
              <a:ext uri="{FF2B5EF4-FFF2-40B4-BE49-F238E27FC236}">
                <a16:creationId xmlns:a16="http://schemas.microsoft.com/office/drawing/2014/main" id="{1A97FA7B-0A73-71DD-353E-9CEF89A8D3C1}"/>
              </a:ext>
            </a:extLst>
          </p:cNvPr>
          <p:cNvSpPr/>
          <p:nvPr/>
        </p:nvSpPr>
        <p:spPr bwMode="auto">
          <a:xfrm>
            <a:off x="5255392" y="0"/>
            <a:ext cx="2714325" cy="2406316"/>
          </a:xfrm>
          <a:prstGeom prst="rect">
            <a:avLst/>
          </a:prstGeom>
          <a:solidFill>
            <a:srgbClr val="D30E1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pic>
        <p:nvPicPr>
          <p:cNvPr id="10" name="Picture 9" descr="A red and white logo&#10;&#10;Description automatically generated">
            <a:extLst>
              <a:ext uri="{FF2B5EF4-FFF2-40B4-BE49-F238E27FC236}">
                <a16:creationId xmlns:a16="http://schemas.microsoft.com/office/drawing/2014/main" id="{6B0A593E-91AD-79DD-6ABD-574E183B7055}"/>
              </a:ext>
            </a:extLst>
          </p:cNvPr>
          <p:cNvPicPr>
            <a:picLocks noChangeAspect="1"/>
          </p:cNvPicPr>
          <p:nvPr/>
        </p:nvPicPr>
        <p:blipFill>
          <a:blip r:embed="rId3"/>
          <a:stretch>
            <a:fillRect/>
          </a:stretch>
        </p:blipFill>
        <p:spPr>
          <a:xfrm>
            <a:off x="5535387" y="203991"/>
            <a:ext cx="2222591" cy="2202325"/>
          </a:xfrm>
          <a:prstGeom prst="rect">
            <a:avLst/>
          </a:prstGeom>
        </p:spPr>
      </p:pic>
    </p:spTree>
    <p:extLst>
      <p:ext uri="{BB962C8B-B14F-4D97-AF65-F5344CB8AC3E}">
        <p14:creationId xmlns:p14="http://schemas.microsoft.com/office/powerpoint/2010/main" val="4073795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3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300"/>
                                  </p:stCondLst>
                                  <p:childTnLst>
                                    <p:animMotion origin="layout" path="M 8.33333E-7 2.22222E-6 L 8.33333E-7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300"/>
                                  </p:stCondLst>
                                  <p:childTnLst>
                                    <p:animMotion origin="layout" path="M 4.16667E-6 -3.7037E-7 L 4.16667E-6 0.03542 " pathEditMode="relative" rAng="0" ptsTypes="AA">
                                      <p:cBhvr>
                                        <p:cTn id="14"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846358" y="394189"/>
            <a:ext cx="5476884" cy="567619"/>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Importance in modern cloud architecture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3" name="Folded Corner 3">
            <a:extLst>
              <a:ext uri="{FF2B5EF4-FFF2-40B4-BE49-F238E27FC236}">
                <a16:creationId xmlns:a16="http://schemas.microsoft.com/office/drawing/2014/main" id="{FD53EFF2-F79E-461D-2D47-FC5BA54DF1C4}"/>
              </a:ext>
            </a:extLst>
          </p:cNvPr>
          <p:cNvSpPr/>
          <p:nvPr/>
        </p:nvSpPr>
        <p:spPr>
          <a:xfrm>
            <a:off x="8094357" y="3972206"/>
            <a:ext cx="1832460" cy="183246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4" name="Folded Corner 4">
            <a:extLst>
              <a:ext uri="{FF2B5EF4-FFF2-40B4-BE49-F238E27FC236}">
                <a16:creationId xmlns:a16="http://schemas.microsoft.com/office/drawing/2014/main" id="{623FC60D-30D5-6CF4-2A7E-163BABCAB189}"/>
              </a:ext>
            </a:extLst>
          </p:cNvPr>
          <p:cNvSpPr/>
          <p:nvPr/>
        </p:nvSpPr>
        <p:spPr>
          <a:xfrm rot="21446390">
            <a:off x="5538384" y="4012218"/>
            <a:ext cx="1832460" cy="183246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5" name="Folded Corner 7">
            <a:extLst>
              <a:ext uri="{FF2B5EF4-FFF2-40B4-BE49-F238E27FC236}">
                <a16:creationId xmlns:a16="http://schemas.microsoft.com/office/drawing/2014/main" id="{8E85ED8F-1E27-2157-03BC-3202FCE05F7F}"/>
              </a:ext>
            </a:extLst>
          </p:cNvPr>
          <p:cNvSpPr/>
          <p:nvPr/>
        </p:nvSpPr>
        <p:spPr>
          <a:xfrm>
            <a:off x="2291567" y="3972206"/>
            <a:ext cx="1832460" cy="1832460"/>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Folded Corner 8">
            <a:extLst>
              <a:ext uri="{FF2B5EF4-FFF2-40B4-BE49-F238E27FC236}">
                <a16:creationId xmlns:a16="http://schemas.microsoft.com/office/drawing/2014/main" id="{1626CF8C-170C-16C4-7499-19D6C59FFD6B}"/>
              </a:ext>
            </a:extLst>
          </p:cNvPr>
          <p:cNvSpPr/>
          <p:nvPr/>
        </p:nvSpPr>
        <p:spPr>
          <a:xfrm>
            <a:off x="5192962" y="1834336"/>
            <a:ext cx="1832460" cy="183246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Group 2</a:t>
            </a:r>
          </a:p>
        </p:txBody>
      </p:sp>
      <p:sp>
        <p:nvSpPr>
          <p:cNvPr id="27" name="Folded Corner 9">
            <a:extLst>
              <a:ext uri="{FF2B5EF4-FFF2-40B4-BE49-F238E27FC236}">
                <a16:creationId xmlns:a16="http://schemas.microsoft.com/office/drawing/2014/main" id="{DDDB3FE4-624A-5683-BF90-D5366DC6B042}"/>
              </a:ext>
            </a:extLst>
          </p:cNvPr>
          <p:cNvSpPr/>
          <p:nvPr/>
        </p:nvSpPr>
        <p:spPr>
          <a:xfrm>
            <a:off x="2596977" y="1834336"/>
            <a:ext cx="1832460" cy="1832460"/>
          </a:xfrm>
          <a:prstGeom prst="foldedCorner">
            <a:avLst/>
          </a:prstGeom>
        </p:spPr>
        <p:style>
          <a:lnRef idx="0">
            <a:schemeClr val="accent2"/>
          </a:lnRef>
          <a:fillRef idx="3">
            <a:schemeClr val="accent2"/>
          </a:fillRef>
          <a:effectRef idx="3">
            <a:schemeClr val="accent2"/>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Group 1</a:t>
            </a:r>
          </a:p>
        </p:txBody>
      </p:sp>
      <p:sp>
        <p:nvSpPr>
          <p:cNvPr id="28" name="Folded Corner 10">
            <a:extLst>
              <a:ext uri="{FF2B5EF4-FFF2-40B4-BE49-F238E27FC236}">
                <a16:creationId xmlns:a16="http://schemas.microsoft.com/office/drawing/2014/main" id="{9EAB6BA9-6FCF-8422-38FF-288F59A55A28}"/>
              </a:ext>
            </a:extLst>
          </p:cNvPr>
          <p:cNvSpPr/>
          <p:nvPr/>
        </p:nvSpPr>
        <p:spPr>
          <a:xfrm>
            <a:off x="7941652" y="1681631"/>
            <a:ext cx="1832460" cy="1832460"/>
          </a:xfrm>
          <a:prstGeom prst="foldedCorner">
            <a:avLst/>
          </a:prstGeom>
          <a:ln/>
        </p:spPr>
        <p:style>
          <a:lnRef idx="0">
            <a:schemeClr val="accent3"/>
          </a:lnRef>
          <a:fillRef idx="3">
            <a:schemeClr val="accent3"/>
          </a:fillRef>
          <a:effectRef idx="3">
            <a:schemeClr val="accent3"/>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t>Group 4</a:t>
            </a:r>
          </a:p>
        </p:txBody>
      </p:sp>
    </p:spTree>
    <p:extLst>
      <p:ext uri="{BB962C8B-B14F-4D97-AF65-F5344CB8AC3E}">
        <p14:creationId xmlns:p14="http://schemas.microsoft.com/office/powerpoint/2010/main" val="33660380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707554" y="222352"/>
            <a:ext cx="144654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7" name="TextBox 2">
            <a:extLst>
              <a:ext uri="{FF2B5EF4-FFF2-40B4-BE49-F238E27FC236}">
                <a16:creationId xmlns:a16="http://schemas.microsoft.com/office/drawing/2014/main" id="{138A266B-BE3D-A51A-7F16-C3AD954D66FE}"/>
              </a:ext>
            </a:extLst>
          </p:cNvPr>
          <p:cNvSpPr txBox="1"/>
          <p:nvPr/>
        </p:nvSpPr>
        <p:spPr>
          <a:xfrm>
            <a:off x="1091325" y="907060"/>
            <a:ext cx="10506427" cy="2293705"/>
          </a:xfrm>
          <a:prstGeom prst="rect">
            <a:avLst/>
          </a:prstGeom>
        </p:spPr>
        <p:txBody>
          <a:bodyPr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Code-and design-first approaches to building APIs</a:t>
            </a:r>
          </a:p>
          <a:p>
            <a:pPr algn="l">
              <a:lnSpc>
                <a:spcPts val="4104"/>
              </a:lnSpc>
            </a:pPr>
            <a:r>
              <a:rPr lang="en-US" sz="2800" spc="-39" dirty="0">
                <a:latin typeface="IBM Plex Sans"/>
                <a:ea typeface="IBM Plex Sans"/>
                <a:cs typeface="IBM Plex Sans"/>
                <a:sym typeface="IBM Plex Sans"/>
              </a:rPr>
              <a:t>API Management supports both approaches to building APIs: </a:t>
            </a:r>
            <a:r>
              <a:rPr lang="en-US" sz="2800" spc="-39" dirty="0">
                <a:latin typeface="IBM Plex Sans Bold"/>
                <a:ea typeface="IBM Plex Sans Bold"/>
                <a:cs typeface="IBM Plex Sans Bold"/>
                <a:sym typeface="IBM Plex Sans Bold"/>
              </a:rPr>
              <a:t>Code-first approach</a:t>
            </a:r>
          </a:p>
        </p:txBody>
      </p:sp>
      <p:sp>
        <p:nvSpPr>
          <p:cNvPr id="9" name="TextBox 3">
            <a:extLst>
              <a:ext uri="{FF2B5EF4-FFF2-40B4-BE49-F238E27FC236}">
                <a16:creationId xmlns:a16="http://schemas.microsoft.com/office/drawing/2014/main" id="{14CB7579-8153-05DB-9B9E-A53AA6AB8A84}"/>
              </a:ext>
            </a:extLst>
          </p:cNvPr>
          <p:cNvSpPr txBox="1"/>
          <p:nvPr/>
        </p:nvSpPr>
        <p:spPr>
          <a:xfrm>
            <a:off x="1091325" y="4532955"/>
            <a:ext cx="3569379" cy="466281"/>
          </a:xfrm>
          <a:prstGeom prst="rect">
            <a:avLst/>
          </a:prstGeom>
        </p:spPr>
        <p:txBody>
          <a:bodyPr lIns="0" tIns="0" rIns="0" bIns="0" rtlCol="0" anchor="t">
            <a:spAutoFit/>
          </a:bodyPr>
          <a:lstStyle/>
          <a:p>
            <a:pPr algn="l">
              <a:lnSpc>
                <a:spcPts val="3920"/>
              </a:lnSpc>
            </a:pPr>
            <a:r>
              <a:rPr lang="en-US" sz="2800" spc="-39">
                <a:latin typeface="IBM Plex Sans Bold"/>
                <a:ea typeface="IBM Plex Sans Bold"/>
                <a:cs typeface="IBM Plex Sans Bold"/>
                <a:sym typeface="IBM Plex Sans Bold"/>
              </a:rPr>
              <a:t>Design-first approach</a:t>
            </a:r>
          </a:p>
        </p:txBody>
      </p:sp>
      <p:sp>
        <p:nvSpPr>
          <p:cNvPr id="10" name="TextBox 4">
            <a:extLst>
              <a:ext uri="{FF2B5EF4-FFF2-40B4-BE49-F238E27FC236}">
                <a16:creationId xmlns:a16="http://schemas.microsoft.com/office/drawing/2014/main" id="{41B1E457-8BAA-A12E-7143-92772A3599FA}"/>
              </a:ext>
            </a:extLst>
          </p:cNvPr>
          <p:cNvSpPr txBox="1"/>
          <p:nvPr/>
        </p:nvSpPr>
        <p:spPr>
          <a:xfrm>
            <a:off x="1091325" y="5028025"/>
            <a:ext cx="8948518" cy="1098299"/>
          </a:xfrm>
          <a:prstGeom prst="rect">
            <a:avLst/>
          </a:prstGeom>
        </p:spPr>
        <p:txBody>
          <a:bodyPr lIns="0" tIns="0" rIns="0" bIns="0" rtlCol="0" anchor="t">
            <a:spAutoFit/>
          </a:bodyPr>
          <a:lstStyle/>
          <a:p>
            <a:pPr algn="l">
              <a:lnSpc>
                <a:spcPts val="2903"/>
              </a:lnSpc>
            </a:pPr>
            <a:r>
              <a:rPr lang="en-US" sz="1999" spc="-27" dirty="0">
                <a:latin typeface="IBM Plex Sans"/>
                <a:ea typeface="IBM Plex Sans"/>
                <a:cs typeface="IBM Plex Sans"/>
                <a:sym typeface="IBM Plex Sans"/>
              </a:rPr>
              <a:t>Create an API specification, review it with stakeholders, and implement the API Kickstart development by scaffolding the code from the API specification Benefits: </a:t>
            </a:r>
          </a:p>
        </p:txBody>
      </p:sp>
      <p:sp>
        <p:nvSpPr>
          <p:cNvPr id="11" name="TextBox 5">
            <a:extLst>
              <a:ext uri="{FF2B5EF4-FFF2-40B4-BE49-F238E27FC236}">
                <a16:creationId xmlns:a16="http://schemas.microsoft.com/office/drawing/2014/main" id="{20206F13-7EBF-E761-9F28-DB929371A7D7}"/>
              </a:ext>
            </a:extLst>
          </p:cNvPr>
          <p:cNvSpPr txBox="1"/>
          <p:nvPr/>
        </p:nvSpPr>
        <p:spPr>
          <a:xfrm>
            <a:off x="1091325" y="3199225"/>
            <a:ext cx="10933500" cy="729491"/>
          </a:xfrm>
          <a:prstGeom prst="rect">
            <a:avLst/>
          </a:prstGeom>
        </p:spPr>
        <p:txBody>
          <a:bodyPr lIns="0" tIns="0" rIns="0" bIns="0" rtlCol="0" anchor="t">
            <a:spAutoFit/>
          </a:bodyPr>
          <a:lstStyle/>
          <a:p>
            <a:pPr algn="l">
              <a:lnSpc>
                <a:spcPts val="2903"/>
              </a:lnSpc>
            </a:pPr>
            <a:r>
              <a:rPr lang="en-US" sz="1999" spc="-25" dirty="0">
                <a:latin typeface="IBM Plex Sans"/>
                <a:ea typeface="IBM Plex Sans"/>
                <a:cs typeface="IBM Plex Sans"/>
                <a:sym typeface="IBM Plex Sans"/>
              </a:rPr>
              <a:t>Implement the API and generate the API specification as an afterthought (i.e. with </a:t>
            </a:r>
            <a:r>
              <a:rPr lang="en-US" sz="1999" spc="-25" dirty="0" err="1">
                <a:latin typeface="IBM Plex Sans"/>
                <a:ea typeface="IBM Plex Sans"/>
                <a:cs typeface="IBM Plex Sans"/>
                <a:sym typeface="IBM Plex Sans"/>
              </a:rPr>
              <a:t>Swashbuckle</a:t>
            </a:r>
            <a:r>
              <a:rPr lang="en-US" sz="1999" spc="-25" dirty="0">
                <a:latin typeface="IBM Plex Sans"/>
                <a:ea typeface="IBM Plex Sans"/>
                <a:cs typeface="IBM Plex Sans"/>
                <a:sym typeface="IBM Plex Sans"/>
              </a:rPr>
              <a:t>) Benefits: </a:t>
            </a:r>
          </a:p>
        </p:txBody>
      </p:sp>
      <p:sp>
        <p:nvSpPr>
          <p:cNvPr id="12" name="TextBox 6">
            <a:extLst>
              <a:ext uri="{FF2B5EF4-FFF2-40B4-BE49-F238E27FC236}">
                <a16:creationId xmlns:a16="http://schemas.microsoft.com/office/drawing/2014/main" id="{70CC7B9D-56CE-D0BE-344B-92A17C607E42}"/>
              </a:ext>
            </a:extLst>
          </p:cNvPr>
          <p:cNvSpPr txBox="1"/>
          <p:nvPr/>
        </p:nvSpPr>
        <p:spPr>
          <a:xfrm>
            <a:off x="1319925" y="3926573"/>
            <a:ext cx="3277714" cy="581158"/>
          </a:xfrm>
          <a:prstGeom prst="rect">
            <a:avLst/>
          </a:prstGeom>
        </p:spPr>
        <p:txBody>
          <a:bodyPr lIns="0" tIns="0" rIns="0" bIns="0" rtlCol="0" anchor="t">
            <a:spAutoFit/>
          </a:bodyPr>
          <a:lstStyle/>
          <a:p>
            <a:pPr algn="l">
              <a:lnSpc>
                <a:spcPts val="2303"/>
              </a:lnSpc>
            </a:pPr>
            <a:r>
              <a:rPr lang="en-US" sz="1599" spc="-22">
                <a:latin typeface="IBM Plex Sans"/>
                <a:ea typeface="IBM Plex Sans"/>
                <a:cs typeface="IBM Plex Sans"/>
                <a:sym typeface="IBM Plex Sans"/>
              </a:rPr>
              <a:t>More convenient for API developers The only option for existing APIs</a:t>
            </a:r>
          </a:p>
        </p:txBody>
      </p:sp>
      <p:sp>
        <p:nvSpPr>
          <p:cNvPr id="13" name="TextBox 7">
            <a:extLst>
              <a:ext uri="{FF2B5EF4-FFF2-40B4-BE49-F238E27FC236}">
                <a16:creationId xmlns:a16="http://schemas.microsoft.com/office/drawing/2014/main" id="{FDD2F6CB-0C42-9CB7-AF13-7C2CA804FEC0}"/>
              </a:ext>
            </a:extLst>
          </p:cNvPr>
          <p:cNvSpPr txBox="1"/>
          <p:nvPr/>
        </p:nvSpPr>
        <p:spPr>
          <a:xfrm>
            <a:off x="1094387" y="6098545"/>
            <a:ext cx="6155846" cy="568585"/>
          </a:xfrm>
          <a:prstGeom prst="rect">
            <a:avLst/>
          </a:prstGeom>
        </p:spPr>
        <p:txBody>
          <a:bodyPr lIns="0" tIns="0" rIns="0" bIns="0" rtlCol="0" anchor="t">
            <a:spAutoFit/>
          </a:bodyPr>
          <a:lstStyle/>
          <a:p>
            <a:pPr algn="l">
              <a:lnSpc>
                <a:spcPts val="2279"/>
              </a:lnSpc>
            </a:pPr>
            <a:r>
              <a:rPr lang="en-US" sz="1599" spc="-22" dirty="0">
                <a:latin typeface="IBM Plex Sans"/>
                <a:ea typeface="IBM Plex Sans"/>
                <a:cs typeface="IBM Plex Sans"/>
                <a:sym typeface="IBM Plex Sans"/>
              </a:rPr>
              <a:t>Better API consumer experience thanks to the deliberate API design Reduced risk thanks to the API review processes</a:t>
            </a:r>
          </a:p>
        </p:txBody>
      </p:sp>
    </p:spTree>
    <p:extLst>
      <p:ext uri="{BB962C8B-B14F-4D97-AF65-F5344CB8AC3E}">
        <p14:creationId xmlns:p14="http://schemas.microsoft.com/office/powerpoint/2010/main" val="2612445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707554" y="222352"/>
            <a:ext cx="144654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 name="Freeform 2">
            <a:extLst>
              <a:ext uri="{FF2B5EF4-FFF2-40B4-BE49-F238E27FC236}">
                <a16:creationId xmlns:a16="http://schemas.microsoft.com/office/drawing/2014/main" id="{5C48AD0C-F323-2B90-915B-34BF9AD3210F}"/>
              </a:ext>
            </a:extLst>
          </p:cNvPr>
          <p:cNvSpPr/>
          <p:nvPr/>
        </p:nvSpPr>
        <p:spPr>
          <a:xfrm>
            <a:off x="6056913" y="864390"/>
            <a:ext cx="6135087" cy="5838414"/>
          </a:xfrm>
          <a:custGeom>
            <a:avLst/>
            <a:gdLst/>
            <a:ahLst/>
            <a:cxnLst/>
            <a:rect l="l" t="t" r="r" b="b"/>
            <a:pathLst>
              <a:path w="6712296" h="6674196">
                <a:moveTo>
                  <a:pt x="0" y="0"/>
                </a:moveTo>
                <a:lnTo>
                  <a:pt x="6712296" y="0"/>
                </a:lnTo>
                <a:lnTo>
                  <a:pt x="6712296" y="6674196"/>
                </a:lnTo>
                <a:lnTo>
                  <a:pt x="0" y="6674196"/>
                </a:lnTo>
                <a:lnTo>
                  <a:pt x="0" y="0"/>
                </a:lnTo>
                <a:close/>
              </a:path>
            </a:pathLst>
          </a:custGeom>
          <a:blipFill>
            <a:blip r:embed="rId4"/>
            <a:stretch>
              <a:fillRect/>
            </a:stretch>
          </a:blipFill>
        </p:spPr>
        <p:txBody>
          <a:bodyPr/>
          <a:lstStyle/>
          <a:p>
            <a:endParaRPr lang="en-NZ"/>
          </a:p>
        </p:txBody>
      </p:sp>
      <p:sp>
        <p:nvSpPr>
          <p:cNvPr id="5" name="TextBox 3">
            <a:extLst>
              <a:ext uri="{FF2B5EF4-FFF2-40B4-BE49-F238E27FC236}">
                <a16:creationId xmlns:a16="http://schemas.microsoft.com/office/drawing/2014/main" id="{F3694BAD-10BC-6B0C-C82F-9638F964EFAC}"/>
              </a:ext>
            </a:extLst>
          </p:cNvPr>
          <p:cNvSpPr txBox="1"/>
          <p:nvPr/>
        </p:nvSpPr>
        <p:spPr>
          <a:xfrm>
            <a:off x="890266" y="1244585"/>
            <a:ext cx="4125411" cy="598112"/>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Create an API</a:t>
            </a:r>
          </a:p>
        </p:txBody>
      </p:sp>
      <p:sp>
        <p:nvSpPr>
          <p:cNvPr id="14" name="TextBox 4">
            <a:extLst>
              <a:ext uri="{FF2B5EF4-FFF2-40B4-BE49-F238E27FC236}">
                <a16:creationId xmlns:a16="http://schemas.microsoft.com/office/drawing/2014/main" id="{0C516711-D78A-1E90-7FBA-264EAFE39F6B}"/>
              </a:ext>
            </a:extLst>
          </p:cNvPr>
          <p:cNvSpPr txBox="1"/>
          <p:nvPr/>
        </p:nvSpPr>
        <p:spPr>
          <a:xfrm>
            <a:off x="890265" y="2482008"/>
            <a:ext cx="5014145" cy="3511602"/>
          </a:xfrm>
          <a:prstGeom prst="rect">
            <a:avLst/>
          </a:prstGeom>
        </p:spPr>
        <p:txBody>
          <a:bodyPr wrap="square" lIns="0" tIns="0" rIns="0" bIns="0" rtlCol="0" anchor="t">
            <a:spAutoFit/>
          </a:bodyPr>
          <a:lstStyle/>
          <a:p>
            <a:pPr algn="l">
              <a:lnSpc>
                <a:spcPts val="2712"/>
              </a:lnSpc>
            </a:pPr>
            <a:r>
              <a:rPr lang="en-US" sz="2199" spc="-30" dirty="0">
                <a:latin typeface="IBM Plex Sans"/>
                <a:ea typeface="IBM Plex Sans"/>
                <a:cs typeface="IBM Plex Sans"/>
                <a:sym typeface="IBM Plex Sans"/>
              </a:rPr>
              <a:t>Support for SOAP, REST, WebSocket and </a:t>
            </a:r>
            <a:r>
              <a:rPr lang="en-US" sz="2199" spc="-30" dirty="0" err="1">
                <a:latin typeface="IBM Plex Sans"/>
                <a:ea typeface="IBM Plex Sans"/>
                <a:cs typeface="IBM Plex Sans"/>
                <a:sym typeface="IBM Plex Sans"/>
              </a:rPr>
              <a:t>GraphQLAPIs</a:t>
            </a:r>
            <a:endParaRPr lang="en-US" sz="2199" spc="-30" dirty="0">
              <a:latin typeface="IBM Plex Sans"/>
              <a:ea typeface="IBM Plex Sans"/>
              <a:cs typeface="IBM Plex Sans"/>
              <a:sym typeface="IBM Plex Sans"/>
            </a:endParaRPr>
          </a:p>
          <a:p>
            <a:pPr algn="l">
              <a:lnSpc>
                <a:spcPts val="5499"/>
              </a:lnSpc>
            </a:pPr>
            <a:r>
              <a:rPr lang="en-US" sz="2199" spc="-30" dirty="0">
                <a:latin typeface="IBM Plex Sans"/>
                <a:ea typeface="IBM Plex Sans"/>
                <a:cs typeface="IBM Plex Sans"/>
                <a:sym typeface="IBM Plex Sans"/>
              </a:rPr>
              <a:t>Import an API from </a:t>
            </a:r>
            <a:r>
              <a:rPr lang="en-US" sz="2199" spc="-30" dirty="0" err="1">
                <a:latin typeface="IBM Plex Sans"/>
                <a:ea typeface="IBM Plex Sans"/>
                <a:cs typeface="IBM Plex Sans"/>
                <a:sym typeface="IBM Plex Sans"/>
              </a:rPr>
              <a:t>OpenAPI</a:t>
            </a:r>
            <a:r>
              <a:rPr lang="en-US" sz="2199" spc="-30" dirty="0">
                <a:latin typeface="IBM Plex Sans"/>
                <a:ea typeface="IBM Plex Sans"/>
                <a:cs typeface="IBM Plex Sans"/>
                <a:sym typeface="IBM Plex Sans"/>
              </a:rPr>
              <a:t>(1, </a:t>
            </a:r>
          </a:p>
          <a:p>
            <a:pPr algn="l">
              <a:lnSpc>
                <a:spcPts val="1099"/>
              </a:lnSpc>
            </a:pPr>
            <a:r>
              <a:rPr lang="en-US" sz="2199" spc="-30" dirty="0">
                <a:latin typeface="IBM Plex Sans"/>
                <a:ea typeface="IBM Plex Sans"/>
                <a:cs typeface="IBM Plex Sans"/>
                <a:sym typeface="IBM Plex Sans"/>
              </a:rPr>
              <a:t>2, or 3), WADL, or WSDL files</a:t>
            </a:r>
          </a:p>
          <a:p>
            <a:pPr algn="l">
              <a:lnSpc>
                <a:spcPts val="5499"/>
              </a:lnSpc>
            </a:pPr>
            <a:r>
              <a:rPr lang="en-US" sz="2199" spc="-26" dirty="0">
                <a:latin typeface="IBM Plex Sans"/>
                <a:ea typeface="IBM Plex Sans"/>
                <a:cs typeface="IBM Plex Sans"/>
                <a:sym typeface="IBM Plex Sans"/>
              </a:rPr>
              <a:t>Import an API from App Service, </a:t>
            </a:r>
          </a:p>
          <a:p>
            <a:pPr algn="l">
              <a:lnSpc>
                <a:spcPts val="1099"/>
              </a:lnSpc>
            </a:pPr>
            <a:r>
              <a:rPr lang="en-US" sz="2199" spc="-30" dirty="0">
                <a:latin typeface="IBM Plex Sans"/>
                <a:ea typeface="IBM Plex Sans"/>
                <a:cs typeface="IBM Plex Sans"/>
                <a:sym typeface="IBM Plex Sans"/>
              </a:rPr>
              <a:t>Logic App, Function App, or </a:t>
            </a:r>
          </a:p>
          <a:p>
            <a:pPr algn="l">
              <a:lnSpc>
                <a:spcPts val="4083"/>
              </a:lnSpc>
            </a:pPr>
            <a:r>
              <a:rPr lang="en-US" sz="2199" spc="-28" dirty="0">
                <a:latin typeface="IBM Plex Sans"/>
                <a:ea typeface="IBM Plex Sans"/>
                <a:cs typeface="IBM Plex Sans"/>
                <a:sym typeface="IBM Plex Sans"/>
              </a:rPr>
              <a:t>Container App</a:t>
            </a:r>
          </a:p>
          <a:p>
            <a:pPr algn="l">
              <a:lnSpc>
                <a:spcPts val="5499"/>
              </a:lnSpc>
            </a:pPr>
            <a:r>
              <a:rPr lang="en-US" sz="2199" spc="-30" dirty="0">
                <a:latin typeface="IBM Plex Sans"/>
                <a:ea typeface="IBM Plex Sans"/>
                <a:cs typeface="IBM Plex Sans"/>
                <a:sym typeface="IBM Plex Sans"/>
              </a:rPr>
              <a:t>Create a blank API</a:t>
            </a:r>
          </a:p>
        </p:txBody>
      </p:sp>
    </p:spTree>
    <p:extLst>
      <p:ext uri="{BB962C8B-B14F-4D97-AF65-F5344CB8AC3E}">
        <p14:creationId xmlns:p14="http://schemas.microsoft.com/office/powerpoint/2010/main" val="1198492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707554" y="222352"/>
            <a:ext cx="144654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7" name="TextBox 3">
            <a:extLst>
              <a:ext uri="{FF2B5EF4-FFF2-40B4-BE49-F238E27FC236}">
                <a16:creationId xmlns:a16="http://schemas.microsoft.com/office/drawing/2014/main" id="{01F24195-0C09-1391-94C7-44B0902AEE88}"/>
              </a:ext>
            </a:extLst>
          </p:cNvPr>
          <p:cNvSpPr txBox="1"/>
          <p:nvPr/>
        </p:nvSpPr>
        <p:spPr>
          <a:xfrm>
            <a:off x="772363" y="931546"/>
            <a:ext cx="10647274" cy="1107483"/>
          </a:xfrm>
          <a:prstGeom prst="rect">
            <a:avLst/>
          </a:prstGeom>
        </p:spPr>
        <p:txBody>
          <a:bodyPr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Code-first approach –use the wildcard proxy mode </a:t>
            </a:r>
          </a:p>
          <a:p>
            <a:pPr algn="l">
              <a:lnSpc>
                <a:spcPts val="3920"/>
              </a:lnSpc>
            </a:pPr>
            <a:r>
              <a:rPr lang="en-US" sz="2800" spc="-39" dirty="0">
                <a:latin typeface="IBM Plex Sans"/>
                <a:ea typeface="IBM Plex Sans"/>
                <a:cs typeface="IBM Plex Sans"/>
                <a:sym typeface="IBM Plex Sans"/>
              </a:rPr>
              <a:t>Wildcard “*” proxy mode</a:t>
            </a:r>
          </a:p>
        </p:txBody>
      </p:sp>
      <p:sp>
        <p:nvSpPr>
          <p:cNvPr id="9" name="TextBox 4">
            <a:extLst>
              <a:ext uri="{FF2B5EF4-FFF2-40B4-BE49-F238E27FC236}">
                <a16:creationId xmlns:a16="http://schemas.microsoft.com/office/drawing/2014/main" id="{64737FAE-7E08-369E-EE1E-C087BF9BC085}"/>
              </a:ext>
            </a:extLst>
          </p:cNvPr>
          <p:cNvSpPr txBox="1"/>
          <p:nvPr/>
        </p:nvSpPr>
        <p:spPr>
          <a:xfrm>
            <a:off x="1000963" y="2397615"/>
            <a:ext cx="10876436" cy="729491"/>
          </a:xfrm>
          <a:prstGeom prst="rect">
            <a:avLst/>
          </a:prstGeom>
        </p:spPr>
        <p:txBody>
          <a:bodyPr lIns="0" tIns="0" rIns="0" bIns="0" rtlCol="0" anchor="t">
            <a:spAutoFit/>
          </a:bodyPr>
          <a:lstStyle/>
          <a:p>
            <a:pPr algn="l">
              <a:lnSpc>
                <a:spcPts val="2903"/>
              </a:lnSpc>
            </a:pPr>
            <a:r>
              <a:rPr lang="en-US" sz="1999" spc="-27">
                <a:latin typeface="IBM Plex Sans"/>
                <a:ea typeface="IBM Plex Sans"/>
                <a:cs typeface="IBM Plex Sans"/>
                <a:sym typeface="IBM Plex Sans"/>
              </a:rPr>
              <a:t>Use to route all requests through API Management if an accurate API specification doesn’t exist Use built-in API design features to improve the specification</a:t>
            </a:r>
          </a:p>
        </p:txBody>
      </p:sp>
      <p:sp>
        <p:nvSpPr>
          <p:cNvPr id="10" name="Freeform 2">
            <a:extLst>
              <a:ext uri="{FF2B5EF4-FFF2-40B4-BE49-F238E27FC236}">
                <a16:creationId xmlns:a16="http://schemas.microsoft.com/office/drawing/2014/main" id="{F031D4CE-D56C-E6F5-F1FD-3CC568A4CEA8}"/>
              </a:ext>
            </a:extLst>
          </p:cNvPr>
          <p:cNvSpPr/>
          <p:nvPr/>
        </p:nvSpPr>
        <p:spPr>
          <a:xfrm>
            <a:off x="611554" y="3647025"/>
            <a:ext cx="11003820" cy="3210975"/>
          </a:xfrm>
          <a:custGeom>
            <a:avLst/>
            <a:gdLst/>
            <a:ahLst/>
            <a:cxnLst/>
            <a:rect l="l" t="t" r="r" b="b"/>
            <a:pathLst>
              <a:path w="12192000" h="4026913">
                <a:moveTo>
                  <a:pt x="0" y="0"/>
                </a:moveTo>
                <a:lnTo>
                  <a:pt x="12192000" y="0"/>
                </a:lnTo>
                <a:lnTo>
                  <a:pt x="12192000" y="4026913"/>
                </a:lnTo>
                <a:lnTo>
                  <a:pt x="0" y="4026913"/>
                </a:lnTo>
                <a:lnTo>
                  <a:pt x="0" y="0"/>
                </a:lnTo>
                <a:close/>
              </a:path>
            </a:pathLst>
          </a:custGeom>
          <a:blipFill>
            <a:blip r:embed="rId4"/>
            <a:stretch>
              <a:fillRect b="-17466"/>
            </a:stretch>
          </a:blipFill>
        </p:spPr>
        <p:txBody>
          <a:bodyPr/>
          <a:lstStyle/>
          <a:p>
            <a:endParaRPr lang="en-NZ"/>
          </a:p>
        </p:txBody>
      </p:sp>
    </p:spTree>
    <p:extLst>
      <p:ext uri="{BB962C8B-B14F-4D97-AF65-F5344CB8AC3E}">
        <p14:creationId xmlns:p14="http://schemas.microsoft.com/office/powerpoint/2010/main" val="24154876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707554" y="222352"/>
            <a:ext cx="144654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 name="TextBox 3">
            <a:extLst>
              <a:ext uri="{FF2B5EF4-FFF2-40B4-BE49-F238E27FC236}">
                <a16:creationId xmlns:a16="http://schemas.microsoft.com/office/drawing/2014/main" id="{B609E31C-AE3A-03C2-A459-92C89C739EA2}"/>
              </a:ext>
            </a:extLst>
          </p:cNvPr>
          <p:cNvSpPr txBox="1"/>
          <p:nvPr/>
        </p:nvSpPr>
        <p:spPr>
          <a:xfrm>
            <a:off x="995258" y="3214522"/>
            <a:ext cx="5027190" cy="1017975"/>
          </a:xfrm>
          <a:prstGeom prst="rect">
            <a:avLst/>
          </a:prstGeom>
        </p:spPr>
        <p:txBody>
          <a:bodyPr lIns="0" tIns="0" rIns="0" bIns="0" rtlCol="0" anchor="t">
            <a:spAutoFit/>
          </a:bodyPr>
          <a:lstStyle/>
          <a:p>
            <a:pPr algn="l">
              <a:lnSpc>
                <a:spcPts val="2639"/>
              </a:lnSpc>
            </a:pPr>
            <a:r>
              <a:rPr lang="en-US" sz="2199" spc="-30">
                <a:latin typeface="IBM Plex Sans"/>
                <a:ea typeface="IBM Plex Sans"/>
                <a:cs typeface="IBM Plex Sans"/>
                <a:sym typeface="IBM Plex Sans"/>
              </a:rPr>
              <a:t>Define the API with form-based or text- based editors in the Azure portal or the Visual Studio Code extension</a:t>
            </a:r>
          </a:p>
        </p:txBody>
      </p:sp>
      <p:sp>
        <p:nvSpPr>
          <p:cNvPr id="5" name="TextBox 4">
            <a:extLst>
              <a:ext uri="{FF2B5EF4-FFF2-40B4-BE49-F238E27FC236}">
                <a16:creationId xmlns:a16="http://schemas.microsoft.com/office/drawing/2014/main" id="{53CA79A4-DC96-DBB7-D095-A9CEA1B25937}"/>
              </a:ext>
            </a:extLst>
          </p:cNvPr>
          <p:cNvSpPr txBox="1"/>
          <p:nvPr/>
        </p:nvSpPr>
        <p:spPr>
          <a:xfrm>
            <a:off x="995258" y="4432198"/>
            <a:ext cx="5260362" cy="882678"/>
          </a:xfrm>
          <a:prstGeom prst="rect">
            <a:avLst/>
          </a:prstGeom>
        </p:spPr>
        <p:txBody>
          <a:bodyPr lIns="0" tIns="0" rIns="0" bIns="0" rtlCol="0" anchor="t">
            <a:spAutoFit/>
          </a:bodyPr>
          <a:lstStyle/>
          <a:p>
            <a:pPr algn="l">
              <a:lnSpc>
                <a:spcPts val="5499"/>
              </a:lnSpc>
            </a:pPr>
            <a:r>
              <a:rPr lang="en-US" sz="2199" spc="-30">
                <a:latin typeface="IBM Plex Sans"/>
                <a:ea typeface="IBM Plex Sans"/>
                <a:cs typeface="IBM Plex Sans"/>
                <a:sym typeface="IBM Plex Sans"/>
              </a:rPr>
              <a:t>Test the API in the Azure portal and </a:t>
            </a:r>
          </a:p>
          <a:p>
            <a:pPr algn="l">
              <a:lnSpc>
                <a:spcPts val="1099"/>
              </a:lnSpc>
            </a:pPr>
            <a:r>
              <a:rPr lang="en-US" sz="2199" spc="-30">
                <a:latin typeface="IBM Plex Sans"/>
                <a:ea typeface="IBM Plex Sans"/>
                <a:cs typeface="IBM Plex Sans"/>
                <a:sym typeface="IBM Plex Sans"/>
              </a:rPr>
              <a:t>generate schemas from the API responses</a:t>
            </a:r>
          </a:p>
        </p:txBody>
      </p:sp>
      <p:sp>
        <p:nvSpPr>
          <p:cNvPr id="11" name="TextBox 5">
            <a:extLst>
              <a:ext uri="{FF2B5EF4-FFF2-40B4-BE49-F238E27FC236}">
                <a16:creationId xmlns:a16="http://schemas.microsoft.com/office/drawing/2014/main" id="{FBA24056-EDA1-EE8A-F6EB-F51467B5A41C}"/>
              </a:ext>
            </a:extLst>
          </p:cNvPr>
          <p:cNvSpPr txBox="1"/>
          <p:nvPr/>
        </p:nvSpPr>
        <p:spPr>
          <a:xfrm>
            <a:off x="999325" y="1573584"/>
            <a:ext cx="3757233" cy="598112"/>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Design the API</a:t>
            </a:r>
          </a:p>
        </p:txBody>
      </p:sp>
      <p:sp>
        <p:nvSpPr>
          <p:cNvPr id="12" name="Freeform 2">
            <a:extLst>
              <a:ext uri="{FF2B5EF4-FFF2-40B4-BE49-F238E27FC236}">
                <a16:creationId xmlns:a16="http://schemas.microsoft.com/office/drawing/2014/main" id="{F8952882-7D0F-30B8-4706-283796724B86}"/>
              </a:ext>
            </a:extLst>
          </p:cNvPr>
          <p:cNvSpPr/>
          <p:nvPr/>
        </p:nvSpPr>
        <p:spPr>
          <a:xfrm>
            <a:off x="6803472" y="864390"/>
            <a:ext cx="5388528" cy="5838414"/>
          </a:xfrm>
          <a:custGeom>
            <a:avLst/>
            <a:gdLst/>
            <a:ahLst/>
            <a:cxnLst/>
            <a:rect l="l" t="t" r="r" b="b"/>
            <a:pathLst>
              <a:path w="6154617" h="6845446">
                <a:moveTo>
                  <a:pt x="0" y="0"/>
                </a:moveTo>
                <a:lnTo>
                  <a:pt x="6154617" y="0"/>
                </a:lnTo>
                <a:lnTo>
                  <a:pt x="6154617" y="6845446"/>
                </a:lnTo>
                <a:lnTo>
                  <a:pt x="0" y="6845446"/>
                </a:lnTo>
                <a:lnTo>
                  <a:pt x="0" y="0"/>
                </a:lnTo>
                <a:close/>
              </a:path>
            </a:pathLst>
          </a:custGeom>
          <a:blipFill>
            <a:blip r:embed="rId4"/>
            <a:stretch>
              <a:fillRect t="-183"/>
            </a:stretch>
          </a:blipFill>
        </p:spPr>
        <p:txBody>
          <a:bodyPr/>
          <a:lstStyle/>
          <a:p>
            <a:endParaRPr lang="en-NZ"/>
          </a:p>
        </p:txBody>
      </p:sp>
    </p:spTree>
    <p:extLst>
      <p:ext uri="{BB962C8B-B14F-4D97-AF65-F5344CB8AC3E}">
        <p14:creationId xmlns:p14="http://schemas.microsoft.com/office/powerpoint/2010/main" val="950136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707554" y="222352"/>
            <a:ext cx="144654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7" name="TextBox 11">
            <a:extLst>
              <a:ext uri="{FF2B5EF4-FFF2-40B4-BE49-F238E27FC236}">
                <a16:creationId xmlns:a16="http://schemas.microsoft.com/office/drawing/2014/main" id="{0472A81A-292F-C05F-FDD8-68AC8ADA012A}"/>
              </a:ext>
            </a:extLst>
          </p:cNvPr>
          <p:cNvSpPr txBox="1"/>
          <p:nvPr/>
        </p:nvSpPr>
        <p:spPr>
          <a:xfrm>
            <a:off x="2138351" y="1047822"/>
            <a:ext cx="8271434" cy="2143023"/>
          </a:xfrm>
          <a:prstGeom prst="rect">
            <a:avLst/>
          </a:prstGeom>
        </p:spPr>
        <p:txBody>
          <a:bodyPr lIns="0" tIns="0" rIns="0" bIns="0" rtlCol="0" anchor="t">
            <a:spAutoFit/>
          </a:bodyPr>
          <a:lstStyle/>
          <a:p>
            <a:pPr algn="ctr">
              <a:lnSpc>
                <a:spcPts val="5040"/>
              </a:lnSpc>
            </a:pPr>
            <a:r>
              <a:rPr lang="en-US" sz="3600" spc="-50" dirty="0">
                <a:latin typeface="IBM Plex Sans Bold"/>
                <a:ea typeface="IBM Plex Sans Bold"/>
                <a:cs typeface="IBM Plex Sans Bold"/>
                <a:sym typeface="IBM Plex Sans Bold"/>
              </a:rPr>
              <a:t>Design-first approach –mock the API</a:t>
            </a:r>
          </a:p>
          <a:p>
            <a:pPr algn="ctr">
              <a:lnSpc>
                <a:spcPts val="4040"/>
              </a:lnSpc>
            </a:pPr>
            <a:r>
              <a:rPr lang="en-US" sz="2800" spc="-39" dirty="0">
                <a:latin typeface="IBM Plex Sans"/>
                <a:ea typeface="IBM Plex Sans"/>
                <a:cs typeface="IBM Plex Sans"/>
                <a:sym typeface="IBM Plex Sans"/>
              </a:rPr>
              <a:t>Unblock front-end teams by mocking API responses Use an example defined in the API definition Configure with a single-line policy</a:t>
            </a:r>
          </a:p>
        </p:txBody>
      </p:sp>
      <p:grpSp>
        <p:nvGrpSpPr>
          <p:cNvPr id="25" name="Group 2">
            <a:extLst>
              <a:ext uri="{FF2B5EF4-FFF2-40B4-BE49-F238E27FC236}">
                <a16:creationId xmlns:a16="http://schemas.microsoft.com/office/drawing/2014/main" id="{FCDD06CE-00FB-B9BC-5DBB-808CE0A1A90C}"/>
              </a:ext>
            </a:extLst>
          </p:cNvPr>
          <p:cNvGrpSpPr>
            <a:grpSpLocks noChangeAspect="1"/>
          </p:cNvGrpSpPr>
          <p:nvPr/>
        </p:nvGrpSpPr>
        <p:grpSpPr>
          <a:xfrm>
            <a:off x="2857070" y="4672750"/>
            <a:ext cx="4901432" cy="973112"/>
            <a:chOff x="0" y="0"/>
            <a:chExt cx="4901425" cy="973112"/>
          </a:xfrm>
        </p:grpSpPr>
        <p:sp>
          <p:nvSpPr>
            <p:cNvPr id="26" name="Freeform 3">
              <a:extLst>
                <a:ext uri="{FF2B5EF4-FFF2-40B4-BE49-F238E27FC236}">
                  <a16:creationId xmlns:a16="http://schemas.microsoft.com/office/drawing/2014/main" id="{44BE2D49-51B0-D398-82E0-D79816943470}"/>
                </a:ext>
              </a:extLst>
            </p:cNvPr>
            <p:cNvSpPr/>
            <p:nvPr/>
          </p:nvSpPr>
          <p:spPr>
            <a:xfrm>
              <a:off x="2062861" y="63500"/>
              <a:ext cx="846201" cy="846074"/>
            </a:xfrm>
            <a:custGeom>
              <a:avLst/>
              <a:gdLst/>
              <a:ahLst/>
              <a:cxnLst/>
              <a:rect l="l" t="t" r="r" b="b"/>
              <a:pathLst>
                <a:path w="846201" h="846074">
                  <a:moveTo>
                    <a:pt x="0" y="423037"/>
                  </a:moveTo>
                  <a:cubicBezTo>
                    <a:pt x="0" y="189357"/>
                    <a:pt x="189484" y="0"/>
                    <a:pt x="423164" y="0"/>
                  </a:cubicBezTo>
                  <a:lnTo>
                    <a:pt x="423164" y="6350"/>
                  </a:lnTo>
                  <a:lnTo>
                    <a:pt x="423164" y="0"/>
                  </a:lnTo>
                  <a:cubicBezTo>
                    <a:pt x="656844" y="0"/>
                    <a:pt x="846201" y="189357"/>
                    <a:pt x="846201" y="423037"/>
                  </a:cubicBezTo>
                  <a:lnTo>
                    <a:pt x="839851" y="423037"/>
                  </a:lnTo>
                  <a:lnTo>
                    <a:pt x="846201" y="423037"/>
                  </a:lnTo>
                  <a:cubicBezTo>
                    <a:pt x="846201" y="656717"/>
                    <a:pt x="656844" y="846074"/>
                    <a:pt x="423164" y="846074"/>
                  </a:cubicBezTo>
                  <a:cubicBezTo>
                    <a:pt x="189484" y="846074"/>
                    <a:pt x="127" y="656717"/>
                    <a:pt x="127" y="423037"/>
                  </a:cubicBezTo>
                  <a:lnTo>
                    <a:pt x="6477" y="423037"/>
                  </a:lnTo>
                  <a:lnTo>
                    <a:pt x="127" y="423037"/>
                  </a:lnTo>
                  <a:moveTo>
                    <a:pt x="12827" y="423037"/>
                  </a:moveTo>
                  <a:cubicBezTo>
                    <a:pt x="12827" y="649732"/>
                    <a:pt x="196596" y="833374"/>
                    <a:pt x="423164" y="833374"/>
                  </a:cubicBezTo>
                  <a:cubicBezTo>
                    <a:pt x="649732" y="833374"/>
                    <a:pt x="833501" y="649605"/>
                    <a:pt x="833501" y="423037"/>
                  </a:cubicBezTo>
                  <a:cubicBezTo>
                    <a:pt x="833501" y="196469"/>
                    <a:pt x="649732" y="12700"/>
                    <a:pt x="423164" y="12700"/>
                  </a:cubicBezTo>
                  <a:cubicBezTo>
                    <a:pt x="196596" y="12700"/>
                    <a:pt x="12827" y="196469"/>
                    <a:pt x="12827" y="423037"/>
                  </a:cubicBezTo>
                  <a:close/>
                </a:path>
              </a:pathLst>
            </a:custGeom>
            <a:solidFill>
              <a:srgbClr val="0070C0"/>
            </a:solidFill>
          </p:spPr>
          <p:txBody>
            <a:bodyPr/>
            <a:lstStyle/>
            <a:p>
              <a:endParaRPr lang="en-NZ"/>
            </a:p>
          </p:txBody>
        </p:sp>
        <p:sp>
          <p:nvSpPr>
            <p:cNvPr id="27" name="Freeform 4">
              <a:extLst>
                <a:ext uri="{FF2B5EF4-FFF2-40B4-BE49-F238E27FC236}">
                  <a16:creationId xmlns:a16="http://schemas.microsoft.com/office/drawing/2014/main" id="{114CB26F-9CA2-D161-E57A-D1F05A8D1171}"/>
                </a:ext>
              </a:extLst>
            </p:cNvPr>
            <p:cNvSpPr/>
            <p:nvPr/>
          </p:nvSpPr>
          <p:spPr>
            <a:xfrm>
              <a:off x="63500" y="233172"/>
              <a:ext cx="454660" cy="506857"/>
            </a:xfrm>
            <a:custGeom>
              <a:avLst/>
              <a:gdLst/>
              <a:ahLst/>
              <a:cxnLst/>
              <a:rect l="l" t="t" r="r" b="b"/>
              <a:pathLst>
                <a:path w="454660" h="506857">
                  <a:moveTo>
                    <a:pt x="86233" y="142875"/>
                  </a:moveTo>
                  <a:cubicBezTo>
                    <a:pt x="86233" y="63881"/>
                    <a:pt x="150114" y="0"/>
                    <a:pt x="229108" y="0"/>
                  </a:cubicBezTo>
                  <a:lnTo>
                    <a:pt x="229108" y="6350"/>
                  </a:lnTo>
                  <a:lnTo>
                    <a:pt x="229108" y="0"/>
                  </a:lnTo>
                  <a:cubicBezTo>
                    <a:pt x="307975" y="0"/>
                    <a:pt x="373888" y="63881"/>
                    <a:pt x="373888" y="142875"/>
                  </a:cubicBezTo>
                  <a:lnTo>
                    <a:pt x="367538" y="142875"/>
                  </a:lnTo>
                  <a:lnTo>
                    <a:pt x="373888" y="142875"/>
                  </a:lnTo>
                  <a:cubicBezTo>
                    <a:pt x="373888" y="221996"/>
                    <a:pt x="308102" y="285750"/>
                    <a:pt x="229108" y="285750"/>
                  </a:cubicBezTo>
                  <a:cubicBezTo>
                    <a:pt x="150114" y="285750"/>
                    <a:pt x="86233" y="221869"/>
                    <a:pt x="86233" y="142875"/>
                  </a:cubicBezTo>
                  <a:lnTo>
                    <a:pt x="92583" y="142875"/>
                  </a:lnTo>
                  <a:lnTo>
                    <a:pt x="86233" y="142875"/>
                  </a:lnTo>
                  <a:moveTo>
                    <a:pt x="98933" y="142875"/>
                  </a:moveTo>
                  <a:cubicBezTo>
                    <a:pt x="98933" y="214884"/>
                    <a:pt x="157226" y="273050"/>
                    <a:pt x="229108" y="273050"/>
                  </a:cubicBezTo>
                  <a:cubicBezTo>
                    <a:pt x="300990" y="273050"/>
                    <a:pt x="361188" y="214630"/>
                    <a:pt x="361188" y="142875"/>
                  </a:cubicBezTo>
                  <a:cubicBezTo>
                    <a:pt x="361188" y="71120"/>
                    <a:pt x="301244" y="12700"/>
                    <a:pt x="229108" y="12700"/>
                  </a:cubicBezTo>
                  <a:cubicBezTo>
                    <a:pt x="156972" y="12700"/>
                    <a:pt x="98933" y="70993"/>
                    <a:pt x="98933" y="142875"/>
                  </a:cubicBezTo>
                  <a:close/>
                  <a:moveTo>
                    <a:pt x="442087" y="500507"/>
                  </a:moveTo>
                  <a:cubicBezTo>
                    <a:pt x="442087" y="381762"/>
                    <a:pt x="346075" y="285750"/>
                    <a:pt x="227457" y="285750"/>
                  </a:cubicBezTo>
                  <a:cubicBezTo>
                    <a:pt x="108839" y="285750"/>
                    <a:pt x="12700" y="381762"/>
                    <a:pt x="12700" y="500507"/>
                  </a:cubicBezTo>
                  <a:lnTo>
                    <a:pt x="12700" y="506857"/>
                  </a:lnTo>
                  <a:lnTo>
                    <a:pt x="0" y="506857"/>
                  </a:lnTo>
                  <a:lnTo>
                    <a:pt x="0" y="500507"/>
                  </a:lnTo>
                  <a:cubicBezTo>
                    <a:pt x="0" y="374777"/>
                    <a:pt x="101727" y="273050"/>
                    <a:pt x="227330" y="273050"/>
                  </a:cubicBezTo>
                  <a:cubicBezTo>
                    <a:pt x="352933" y="273050"/>
                    <a:pt x="454660" y="374777"/>
                    <a:pt x="454660" y="500507"/>
                  </a:cubicBezTo>
                  <a:lnTo>
                    <a:pt x="454660" y="506857"/>
                  </a:lnTo>
                  <a:lnTo>
                    <a:pt x="441960" y="506857"/>
                  </a:lnTo>
                  <a:close/>
                </a:path>
              </a:pathLst>
            </a:custGeom>
            <a:solidFill>
              <a:srgbClr val="0078D4"/>
            </a:solidFill>
          </p:spPr>
          <p:txBody>
            <a:bodyPr/>
            <a:lstStyle/>
            <a:p>
              <a:endParaRPr lang="en-NZ"/>
            </a:p>
          </p:txBody>
        </p:sp>
        <p:sp>
          <p:nvSpPr>
            <p:cNvPr id="28" name="Freeform 5">
              <a:extLst>
                <a:ext uri="{FF2B5EF4-FFF2-40B4-BE49-F238E27FC236}">
                  <a16:creationId xmlns:a16="http://schemas.microsoft.com/office/drawing/2014/main" id="{5932AB59-3210-5CAA-F92D-9EB4C89CC1F8}"/>
                </a:ext>
              </a:extLst>
            </p:cNvPr>
            <p:cNvSpPr/>
            <p:nvPr/>
          </p:nvSpPr>
          <p:spPr>
            <a:xfrm>
              <a:off x="519811" y="346837"/>
              <a:ext cx="1459865" cy="99568"/>
            </a:xfrm>
            <a:custGeom>
              <a:avLst/>
              <a:gdLst/>
              <a:ahLst/>
              <a:cxnLst/>
              <a:rect l="l" t="t" r="r" b="b"/>
              <a:pathLst>
                <a:path w="1459865" h="99568">
                  <a:moveTo>
                    <a:pt x="0" y="45085"/>
                  </a:moveTo>
                  <a:lnTo>
                    <a:pt x="1450340" y="45085"/>
                  </a:lnTo>
                  <a:lnTo>
                    <a:pt x="1450340" y="54610"/>
                  </a:lnTo>
                  <a:lnTo>
                    <a:pt x="0" y="54610"/>
                  </a:lnTo>
                  <a:close/>
                  <a:moveTo>
                    <a:pt x="1376553" y="1270"/>
                  </a:moveTo>
                  <a:lnTo>
                    <a:pt x="1459865" y="49784"/>
                  </a:lnTo>
                  <a:lnTo>
                    <a:pt x="1376553" y="98298"/>
                  </a:lnTo>
                  <a:cubicBezTo>
                    <a:pt x="1374267" y="99568"/>
                    <a:pt x="1371346" y="98806"/>
                    <a:pt x="1370076" y="96647"/>
                  </a:cubicBezTo>
                  <a:lnTo>
                    <a:pt x="1369568" y="91440"/>
                  </a:lnTo>
                  <a:lnTo>
                    <a:pt x="1448054" y="45720"/>
                  </a:lnTo>
                  <a:lnTo>
                    <a:pt x="1448054" y="53975"/>
                  </a:lnTo>
                  <a:lnTo>
                    <a:pt x="1371854" y="9525"/>
                  </a:lnTo>
                  <a:cubicBezTo>
                    <a:pt x="1369568" y="8255"/>
                    <a:pt x="1368806" y="5334"/>
                    <a:pt x="1370203" y="3048"/>
                  </a:cubicBezTo>
                  <a:lnTo>
                    <a:pt x="1374394" y="0"/>
                  </a:lnTo>
                  <a:close/>
                </a:path>
              </a:pathLst>
            </a:custGeom>
            <a:solidFill>
              <a:srgbClr val="000000"/>
            </a:solidFill>
          </p:spPr>
          <p:txBody>
            <a:bodyPr/>
            <a:lstStyle/>
            <a:p>
              <a:endParaRPr lang="en-NZ"/>
            </a:p>
          </p:txBody>
        </p:sp>
        <p:sp>
          <p:nvSpPr>
            <p:cNvPr id="29" name="Freeform 6">
              <a:extLst>
                <a:ext uri="{FF2B5EF4-FFF2-40B4-BE49-F238E27FC236}">
                  <a16:creationId xmlns:a16="http://schemas.microsoft.com/office/drawing/2014/main" id="{76DEE08A-0122-E5FD-7A6E-85F350F57628}"/>
                </a:ext>
              </a:extLst>
            </p:cNvPr>
            <p:cNvSpPr/>
            <p:nvPr/>
          </p:nvSpPr>
          <p:spPr>
            <a:xfrm>
              <a:off x="4532249" y="200533"/>
              <a:ext cx="305689" cy="572008"/>
            </a:xfrm>
            <a:custGeom>
              <a:avLst/>
              <a:gdLst/>
              <a:ahLst/>
              <a:cxnLst/>
              <a:rect l="l" t="t" r="r" b="b"/>
              <a:pathLst>
                <a:path w="305689" h="572008">
                  <a:moveTo>
                    <a:pt x="305689" y="268351"/>
                  </a:moveTo>
                  <a:lnTo>
                    <a:pt x="305689" y="572008"/>
                  </a:lnTo>
                  <a:lnTo>
                    <a:pt x="0" y="572008"/>
                  </a:lnTo>
                  <a:lnTo>
                    <a:pt x="0" y="0"/>
                  </a:lnTo>
                  <a:lnTo>
                    <a:pt x="305689" y="0"/>
                  </a:lnTo>
                  <a:lnTo>
                    <a:pt x="305689" y="273050"/>
                  </a:lnTo>
                  <a:lnTo>
                    <a:pt x="296164" y="273050"/>
                  </a:lnTo>
                  <a:lnTo>
                    <a:pt x="296164" y="4826"/>
                  </a:lnTo>
                  <a:lnTo>
                    <a:pt x="300990" y="4826"/>
                  </a:lnTo>
                  <a:lnTo>
                    <a:pt x="300990" y="9652"/>
                  </a:lnTo>
                  <a:lnTo>
                    <a:pt x="4826" y="9652"/>
                  </a:lnTo>
                  <a:lnTo>
                    <a:pt x="4826" y="4826"/>
                  </a:lnTo>
                  <a:lnTo>
                    <a:pt x="9652" y="4826"/>
                  </a:lnTo>
                  <a:lnTo>
                    <a:pt x="9652" y="567309"/>
                  </a:lnTo>
                  <a:lnTo>
                    <a:pt x="4826" y="567309"/>
                  </a:lnTo>
                  <a:lnTo>
                    <a:pt x="4826" y="562483"/>
                  </a:lnTo>
                  <a:lnTo>
                    <a:pt x="300990" y="562483"/>
                  </a:lnTo>
                  <a:lnTo>
                    <a:pt x="300990" y="567309"/>
                  </a:lnTo>
                  <a:lnTo>
                    <a:pt x="296164" y="567309"/>
                  </a:lnTo>
                  <a:lnTo>
                    <a:pt x="296164" y="263525"/>
                  </a:lnTo>
                  <a:lnTo>
                    <a:pt x="305689" y="263525"/>
                  </a:lnTo>
                  <a:close/>
                  <a:moveTo>
                    <a:pt x="67183" y="90297"/>
                  </a:moveTo>
                  <a:lnTo>
                    <a:pt x="241427" y="90297"/>
                  </a:lnTo>
                  <a:lnTo>
                    <a:pt x="241427" y="99822"/>
                  </a:lnTo>
                  <a:lnTo>
                    <a:pt x="62357" y="99822"/>
                  </a:lnTo>
                  <a:lnTo>
                    <a:pt x="62357" y="90297"/>
                  </a:lnTo>
                  <a:close/>
                  <a:moveTo>
                    <a:pt x="67183" y="385445"/>
                  </a:moveTo>
                  <a:lnTo>
                    <a:pt x="241427" y="385445"/>
                  </a:lnTo>
                  <a:lnTo>
                    <a:pt x="241427" y="394970"/>
                  </a:lnTo>
                  <a:lnTo>
                    <a:pt x="62357" y="394970"/>
                  </a:lnTo>
                  <a:lnTo>
                    <a:pt x="62357" y="385445"/>
                  </a:lnTo>
                  <a:close/>
                  <a:moveTo>
                    <a:pt x="67183" y="469265"/>
                  </a:moveTo>
                  <a:lnTo>
                    <a:pt x="241427" y="469265"/>
                  </a:lnTo>
                  <a:lnTo>
                    <a:pt x="241427" y="478790"/>
                  </a:lnTo>
                  <a:lnTo>
                    <a:pt x="62357" y="478790"/>
                  </a:lnTo>
                  <a:lnTo>
                    <a:pt x="62357" y="469265"/>
                  </a:lnTo>
                  <a:close/>
                </a:path>
              </a:pathLst>
            </a:custGeom>
            <a:solidFill>
              <a:srgbClr val="000000"/>
            </a:solidFill>
          </p:spPr>
          <p:txBody>
            <a:bodyPr/>
            <a:lstStyle/>
            <a:p>
              <a:endParaRPr lang="en-NZ"/>
            </a:p>
          </p:txBody>
        </p:sp>
        <p:sp>
          <p:nvSpPr>
            <p:cNvPr id="30" name="Freeform 7">
              <a:extLst>
                <a:ext uri="{FF2B5EF4-FFF2-40B4-BE49-F238E27FC236}">
                  <a16:creationId xmlns:a16="http://schemas.microsoft.com/office/drawing/2014/main" id="{5FAEB58F-7F8C-EE87-B8A6-B54CBF924974}"/>
                </a:ext>
              </a:extLst>
            </p:cNvPr>
            <p:cNvSpPr/>
            <p:nvPr/>
          </p:nvSpPr>
          <p:spPr>
            <a:xfrm>
              <a:off x="2989961" y="344297"/>
              <a:ext cx="1459865" cy="99568"/>
            </a:xfrm>
            <a:custGeom>
              <a:avLst/>
              <a:gdLst/>
              <a:ahLst/>
              <a:cxnLst/>
              <a:rect l="l" t="t" r="r" b="b"/>
              <a:pathLst>
                <a:path w="1459865" h="99568">
                  <a:moveTo>
                    <a:pt x="0" y="45085"/>
                  </a:moveTo>
                  <a:lnTo>
                    <a:pt x="1450340" y="45085"/>
                  </a:lnTo>
                  <a:lnTo>
                    <a:pt x="1450340" y="54610"/>
                  </a:lnTo>
                  <a:lnTo>
                    <a:pt x="0" y="54610"/>
                  </a:lnTo>
                  <a:close/>
                  <a:moveTo>
                    <a:pt x="1376553" y="1270"/>
                  </a:moveTo>
                  <a:lnTo>
                    <a:pt x="1459865" y="49784"/>
                  </a:lnTo>
                  <a:lnTo>
                    <a:pt x="1376553" y="98298"/>
                  </a:lnTo>
                  <a:cubicBezTo>
                    <a:pt x="1374267" y="99568"/>
                    <a:pt x="1371346" y="98806"/>
                    <a:pt x="1370076" y="96647"/>
                  </a:cubicBezTo>
                  <a:lnTo>
                    <a:pt x="1369568" y="91440"/>
                  </a:lnTo>
                  <a:lnTo>
                    <a:pt x="1448054" y="45720"/>
                  </a:lnTo>
                  <a:lnTo>
                    <a:pt x="1448054" y="53975"/>
                  </a:lnTo>
                  <a:lnTo>
                    <a:pt x="1371854" y="9525"/>
                  </a:lnTo>
                  <a:cubicBezTo>
                    <a:pt x="1369568" y="8255"/>
                    <a:pt x="1368806" y="5334"/>
                    <a:pt x="1370076" y="3048"/>
                  </a:cubicBezTo>
                  <a:lnTo>
                    <a:pt x="1374266" y="0"/>
                  </a:lnTo>
                  <a:close/>
                </a:path>
              </a:pathLst>
            </a:custGeom>
            <a:solidFill>
              <a:srgbClr val="7F7F7F"/>
            </a:solidFill>
          </p:spPr>
          <p:txBody>
            <a:bodyPr/>
            <a:lstStyle/>
            <a:p>
              <a:endParaRPr lang="en-NZ"/>
            </a:p>
          </p:txBody>
        </p:sp>
        <p:sp>
          <p:nvSpPr>
            <p:cNvPr id="31" name="Freeform 8">
              <a:extLst>
                <a:ext uri="{FF2B5EF4-FFF2-40B4-BE49-F238E27FC236}">
                  <a16:creationId xmlns:a16="http://schemas.microsoft.com/office/drawing/2014/main" id="{C10F1EF9-DE01-29EE-2C2A-38BC86E9DA7D}"/>
                </a:ext>
              </a:extLst>
            </p:cNvPr>
            <p:cNvSpPr/>
            <p:nvPr/>
          </p:nvSpPr>
          <p:spPr>
            <a:xfrm>
              <a:off x="519684" y="573278"/>
              <a:ext cx="1459865" cy="99568"/>
            </a:xfrm>
            <a:custGeom>
              <a:avLst/>
              <a:gdLst/>
              <a:ahLst/>
              <a:cxnLst/>
              <a:rect l="l" t="t" r="r" b="b"/>
              <a:pathLst>
                <a:path w="1459865" h="99568">
                  <a:moveTo>
                    <a:pt x="9525" y="44958"/>
                  </a:moveTo>
                  <a:lnTo>
                    <a:pt x="1459865" y="44958"/>
                  </a:lnTo>
                  <a:lnTo>
                    <a:pt x="1459865" y="54483"/>
                  </a:lnTo>
                  <a:lnTo>
                    <a:pt x="9525" y="54483"/>
                  </a:lnTo>
                  <a:close/>
                  <a:moveTo>
                    <a:pt x="83312" y="98298"/>
                  </a:moveTo>
                  <a:lnTo>
                    <a:pt x="0" y="49784"/>
                  </a:lnTo>
                  <a:lnTo>
                    <a:pt x="83312" y="1270"/>
                  </a:lnTo>
                  <a:cubicBezTo>
                    <a:pt x="85598" y="0"/>
                    <a:pt x="88519" y="762"/>
                    <a:pt x="89789" y="2921"/>
                  </a:cubicBezTo>
                  <a:lnTo>
                    <a:pt x="90297" y="8128"/>
                  </a:lnTo>
                  <a:lnTo>
                    <a:pt x="11811" y="53848"/>
                  </a:lnTo>
                  <a:lnTo>
                    <a:pt x="11811" y="45593"/>
                  </a:lnTo>
                  <a:lnTo>
                    <a:pt x="88011" y="90043"/>
                  </a:lnTo>
                  <a:cubicBezTo>
                    <a:pt x="90297" y="91313"/>
                    <a:pt x="91059" y="94234"/>
                    <a:pt x="89662" y="96520"/>
                  </a:cubicBezTo>
                  <a:lnTo>
                    <a:pt x="85471" y="99568"/>
                  </a:lnTo>
                  <a:close/>
                </a:path>
              </a:pathLst>
            </a:custGeom>
            <a:solidFill>
              <a:srgbClr val="00B050"/>
            </a:solidFill>
          </p:spPr>
          <p:txBody>
            <a:bodyPr/>
            <a:lstStyle/>
            <a:p>
              <a:endParaRPr lang="en-NZ"/>
            </a:p>
          </p:txBody>
        </p:sp>
      </p:grpSp>
      <p:sp>
        <p:nvSpPr>
          <p:cNvPr id="32" name="Freeform 9">
            <a:extLst>
              <a:ext uri="{FF2B5EF4-FFF2-40B4-BE49-F238E27FC236}">
                <a16:creationId xmlns:a16="http://schemas.microsoft.com/office/drawing/2014/main" id="{9B69C4BE-B6E1-EE63-9D38-2C986604FC34}"/>
              </a:ext>
            </a:extLst>
          </p:cNvPr>
          <p:cNvSpPr/>
          <p:nvPr/>
        </p:nvSpPr>
        <p:spPr>
          <a:xfrm>
            <a:off x="6305977" y="4811177"/>
            <a:ext cx="515112" cy="512064"/>
          </a:xfrm>
          <a:custGeom>
            <a:avLst/>
            <a:gdLst/>
            <a:ahLst/>
            <a:cxnLst/>
            <a:rect l="l" t="t" r="r" b="b"/>
            <a:pathLst>
              <a:path w="515112" h="512064">
                <a:moveTo>
                  <a:pt x="0" y="0"/>
                </a:moveTo>
                <a:lnTo>
                  <a:pt x="515112" y="0"/>
                </a:lnTo>
                <a:lnTo>
                  <a:pt x="515112" y="512064"/>
                </a:lnTo>
                <a:lnTo>
                  <a:pt x="0" y="512064"/>
                </a:lnTo>
                <a:lnTo>
                  <a:pt x="0" y="0"/>
                </a:lnTo>
                <a:close/>
              </a:path>
            </a:pathLst>
          </a:custGeom>
          <a:blipFill>
            <a:blip r:embed="rId4"/>
            <a:stretch>
              <a:fillRect/>
            </a:stretch>
          </a:blipFill>
        </p:spPr>
        <p:txBody>
          <a:bodyPr/>
          <a:lstStyle/>
          <a:p>
            <a:endParaRPr lang="en-NZ"/>
          </a:p>
        </p:txBody>
      </p:sp>
      <p:sp>
        <p:nvSpPr>
          <p:cNvPr id="33" name="Freeform 10">
            <a:extLst>
              <a:ext uri="{FF2B5EF4-FFF2-40B4-BE49-F238E27FC236}">
                <a16:creationId xmlns:a16="http://schemas.microsoft.com/office/drawing/2014/main" id="{9AFBFEC2-6E1A-C8F0-439A-8F235A5A6FD2}"/>
              </a:ext>
            </a:extLst>
          </p:cNvPr>
          <p:cNvSpPr/>
          <p:nvPr/>
        </p:nvSpPr>
        <p:spPr>
          <a:xfrm>
            <a:off x="2926917" y="3626610"/>
            <a:ext cx="6848475" cy="857250"/>
          </a:xfrm>
          <a:custGeom>
            <a:avLst/>
            <a:gdLst/>
            <a:ahLst/>
            <a:cxnLst/>
            <a:rect l="l" t="t" r="r" b="b"/>
            <a:pathLst>
              <a:path w="6848475" h="857250">
                <a:moveTo>
                  <a:pt x="0" y="0"/>
                </a:moveTo>
                <a:lnTo>
                  <a:pt x="6848475" y="0"/>
                </a:lnTo>
                <a:lnTo>
                  <a:pt x="6848475" y="857250"/>
                </a:lnTo>
                <a:lnTo>
                  <a:pt x="0" y="857250"/>
                </a:lnTo>
                <a:lnTo>
                  <a:pt x="0" y="0"/>
                </a:lnTo>
                <a:close/>
              </a:path>
            </a:pathLst>
          </a:custGeom>
          <a:blipFill>
            <a:blip r:embed="rId5"/>
            <a:stretch>
              <a:fillRect/>
            </a:stretch>
          </a:blipFill>
        </p:spPr>
        <p:txBody>
          <a:bodyPr/>
          <a:lstStyle/>
          <a:p>
            <a:endParaRPr lang="en-NZ"/>
          </a:p>
        </p:txBody>
      </p:sp>
      <p:sp>
        <p:nvSpPr>
          <p:cNvPr id="34" name="TextBox 12">
            <a:extLst>
              <a:ext uri="{FF2B5EF4-FFF2-40B4-BE49-F238E27FC236}">
                <a16:creationId xmlns:a16="http://schemas.microsoft.com/office/drawing/2014/main" id="{58CD723A-5417-8041-C647-46AC6A6040D0}"/>
              </a:ext>
            </a:extLst>
          </p:cNvPr>
          <p:cNvSpPr txBox="1"/>
          <p:nvPr/>
        </p:nvSpPr>
        <p:spPr>
          <a:xfrm>
            <a:off x="5230319" y="5067923"/>
            <a:ext cx="350730" cy="202556"/>
          </a:xfrm>
          <a:prstGeom prst="rect">
            <a:avLst/>
          </a:prstGeom>
        </p:spPr>
        <p:txBody>
          <a:bodyPr wrap="square" lIns="0" tIns="0" rIns="0" bIns="0" rtlCol="0" anchor="t">
            <a:spAutoFit/>
          </a:bodyPr>
          <a:lstStyle/>
          <a:p>
            <a:pPr algn="l">
              <a:lnSpc>
                <a:spcPts val="1679"/>
              </a:lnSpc>
            </a:pPr>
            <a:r>
              <a:rPr lang="en-US" sz="1200" spc="-14" dirty="0">
                <a:latin typeface="IBM Plex Sans"/>
                <a:ea typeface="IBM Plex Sans"/>
                <a:cs typeface="IBM Plex Sans"/>
                <a:sym typeface="IBM Plex Sans"/>
              </a:rPr>
              <a:t>API</a:t>
            </a:r>
          </a:p>
        </p:txBody>
      </p:sp>
      <p:sp>
        <p:nvSpPr>
          <p:cNvPr id="35" name="TextBox 13">
            <a:extLst>
              <a:ext uri="{FF2B5EF4-FFF2-40B4-BE49-F238E27FC236}">
                <a16:creationId xmlns:a16="http://schemas.microsoft.com/office/drawing/2014/main" id="{0D7487E2-1FC0-91B9-45B5-FB2E6148AB3B}"/>
              </a:ext>
            </a:extLst>
          </p:cNvPr>
          <p:cNvSpPr txBox="1"/>
          <p:nvPr/>
        </p:nvSpPr>
        <p:spPr>
          <a:xfrm>
            <a:off x="3376878" y="5278769"/>
            <a:ext cx="601742" cy="373179"/>
          </a:xfrm>
          <a:prstGeom prst="rect">
            <a:avLst/>
          </a:prstGeom>
        </p:spPr>
        <p:txBody>
          <a:bodyPr lIns="0" tIns="0" rIns="0" bIns="0" rtlCol="0" anchor="t">
            <a:spAutoFit/>
          </a:bodyPr>
          <a:lstStyle/>
          <a:p>
            <a:pPr algn="l">
              <a:lnSpc>
                <a:spcPts val="3383"/>
              </a:lnSpc>
            </a:pPr>
            <a:r>
              <a:rPr lang="en-US" sz="1399" spc="5">
                <a:latin typeface="Consolas"/>
                <a:ea typeface="Consolas"/>
                <a:cs typeface="Consolas"/>
                <a:sym typeface="Consolas"/>
              </a:rPr>
              <a:t>200 OK</a:t>
            </a:r>
          </a:p>
        </p:txBody>
      </p:sp>
      <p:sp>
        <p:nvSpPr>
          <p:cNvPr id="36" name="TextBox 14">
            <a:extLst>
              <a:ext uri="{FF2B5EF4-FFF2-40B4-BE49-F238E27FC236}">
                <a16:creationId xmlns:a16="http://schemas.microsoft.com/office/drawing/2014/main" id="{77D840C5-5EBE-67E8-7BE7-47199929A167}"/>
              </a:ext>
            </a:extLst>
          </p:cNvPr>
          <p:cNvSpPr txBox="1"/>
          <p:nvPr/>
        </p:nvSpPr>
        <p:spPr>
          <a:xfrm>
            <a:off x="3376878" y="5708537"/>
            <a:ext cx="99746" cy="373179"/>
          </a:xfrm>
          <a:prstGeom prst="rect">
            <a:avLst/>
          </a:prstGeom>
        </p:spPr>
        <p:txBody>
          <a:bodyPr lIns="0" tIns="0" rIns="0" bIns="0" rtlCol="0" anchor="t">
            <a:spAutoFit/>
          </a:bodyPr>
          <a:lstStyle/>
          <a:p>
            <a:pPr algn="l">
              <a:lnSpc>
                <a:spcPts val="3383"/>
              </a:lnSpc>
            </a:pPr>
            <a:r>
              <a:rPr lang="en-US" sz="1399">
                <a:latin typeface="Consolas"/>
                <a:ea typeface="Consolas"/>
                <a:cs typeface="Consolas"/>
                <a:sym typeface="Consolas"/>
              </a:rPr>
              <a:t>{</a:t>
            </a:r>
          </a:p>
        </p:txBody>
      </p:sp>
      <p:sp>
        <p:nvSpPr>
          <p:cNvPr id="37" name="TextBox 15">
            <a:extLst>
              <a:ext uri="{FF2B5EF4-FFF2-40B4-BE49-F238E27FC236}">
                <a16:creationId xmlns:a16="http://schemas.microsoft.com/office/drawing/2014/main" id="{C302AF93-6044-9A6C-FED8-210C57403884}"/>
              </a:ext>
            </a:extLst>
          </p:cNvPr>
          <p:cNvSpPr txBox="1"/>
          <p:nvPr/>
        </p:nvSpPr>
        <p:spPr>
          <a:xfrm>
            <a:off x="3573731" y="6182120"/>
            <a:ext cx="2007318" cy="113493"/>
          </a:xfrm>
          <a:prstGeom prst="rect">
            <a:avLst/>
          </a:prstGeom>
        </p:spPr>
        <p:txBody>
          <a:bodyPr lIns="0" tIns="0" rIns="0" bIns="0" rtlCol="0" anchor="t">
            <a:spAutoFit/>
          </a:bodyPr>
          <a:lstStyle/>
          <a:p>
            <a:pPr algn="l">
              <a:lnSpc>
                <a:spcPts val="699"/>
              </a:lnSpc>
            </a:pPr>
            <a:r>
              <a:rPr lang="en-US" sz="1399" spc="5">
                <a:latin typeface="Consolas"/>
                <a:ea typeface="Consolas"/>
                <a:cs typeface="Consolas"/>
                <a:sym typeface="Consolas"/>
              </a:rPr>
              <a:t>“message”: “example”</a:t>
            </a:r>
          </a:p>
        </p:txBody>
      </p:sp>
      <p:sp>
        <p:nvSpPr>
          <p:cNvPr id="38" name="TextBox 16">
            <a:extLst>
              <a:ext uri="{FF2B5EF4-FFF2-40B4-BE49-F238E27FC236}">
                <a16:creationId xmlns:a16="http://schemas.microsoft.com/office/drawing/2014/main" id="{CFFC7FA8-8DA0-364D-61B1-CBE68AEC9CCE}"/>
              </a:ext>
            </a:extLst>
          </p:cNvPr>
          <p:cNvSpPr txBox="1"/>
          <p:nvPr/>
        </p:nvSpPr>
        <p:spPr>
          <a:xfrm>
            <a:off x="3376878" y="6205361"/>
            <a:ext cx="99746" cy="286617"/>
          </a:xfrm>
          <a:prstGeom prst="rect">
            <a:avLst/>
          </a:prstGeom>
        </p:spPr>
        <p:txBody>
          <a:bodyPr lIns="0" tIns="0" rIns="0" bIns="0" rtlCol="0" anchor="t">
            <a:spAutoFit/>
          </a:bodyPr>
          <a:lstStyle/>
          <a:p>
            <a:pPr algn="l">
              <a:lnSpc>
                <a:spcPts val="2515"/>
              </a:lnSpc>
            </a:pPr>
            <a:r>
              <a:rPr lang="en-US" sz="1399">
                <a:latin typeface="Consolas"/>
                <a:ea typeface="Consolas"/>
                <a:cs typeface="Consolas"/>
                <a:sym typeface="Consolas"/>
              </a:rPr>
              <a:t>}</a:t>
            </a:r>
          </a:p>
        </p:txBody>
      </p:sp>
    </p:spTree>
    <p:extLst>
      <p:ext uri="{BB962C8B-B14F-4D97-AF65-F5344CB8AC3E}">
        <p14:creationId xmlns:p14="http://schemas.microsoft.com/office/powerpoint/2010/main" val="38075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707554" y="222352"/>
            <a:ext cx="144654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4134" y="843506"/>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5" name="Freeform 3">
            <a:extLst>
              <a:ext uri="{FF2B5EF4-FFF2-40B4-BE49-F238E27FC236}">
                <a16:creationId xmlns:a16="http://schemas.microsoft.com/office/drawing/2014/main" id="{33058CF7-D9FD-393D-FCC5-687F950D3827}"/>
              </a:ext>
            </a:extLst>
          </p:cNvPr>
          <p:cNvSpPr/>
          <p:nvPr/>
        </p:nvSpPr>
        <p:spPr>
          <a:xfrm>
            <a:off x="1193528" y="1689093"/>
            <a:ext cx="6183754" cy="1732617"/>
          </a:xfrm>
          <a:custGeom>
            <a:avLst/>
            <a:gdLst/>
            <a:ahLst/>
            <a:cxnLst/>
            <a:rect l="l" t="t" r="r" b="b"/>
            <a:pathLst>
              <a:path w="6183754" h="1732617">
                <a:moveTo>
                  <a:pt x="0" y="0"/>
                </a:moveTo>
                <a:lnTo>
                  <a:pt x="6183754" y="0"/>
                </a:lnTo>
                <a:lnTo>
                  <a:pt x="6183754" y="1732616"/>
                </a:lnTo>
                <a:lnTo>
                  <a:pt x="0" y="173261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NZ" dirty="0"/>
          </a:p>
        </p:txBody>
      </p:sp>
      <p:sp>
        <p:nvSpPr>
          <p:cNvPr id="9" name="Freeform 4">
            <a:extLst>
              <a:ext uri="{FF2B5EF4-FFF2-40B4-BE49-F238E27FC236}">
                <a16:creationId xmlns:a16="http://schemas.microsoft.com/office/drawing/2014/main" id="{4D084305-15CE-B062-2008-CD4D0A328843}"/>
              </a:ext>
            </a:extLst>
          </p:cNvPr>
          <p:cNvSpPr/>
          <p:nvPr/>
        </p:nvSpPr>
        <p:spPr>
          <a:xfrm>
            <a:off x="6803630" y="2383513"/>
            <a:ext cx="499139" cy="499139"/>
          </a:xfrm>
          <a:custGeom>
            <a:avLst/>
            <a:gdLst/>
            <a:ahLst/>
            <a:cxnLst/>
            <a:rect l="l" t="t" r="r" b="b"/>
            <a:pathLst>
              <a:path w="499139" h="499139">
                <a:moveTo>
                  <a:pt x="0" y="0"/>
                </a:moveTo>
                <a:lnTo>
                  <a:pt x="499138" y="0"/>
                </a:lnTo>
                <a:lnTo>
                  <a:pt x="499138" y="499138"/>
                </a:lnTo>
                <a:lnTo>
                  <a:pt x="0" y="499138"/>
                </a:lnTo>
                <a:lnTo>
                  <a:pt x="0" y="0"/>
                </a:lnTo>
                <a:close/>
              </a:path>
            </a:pathLst>
          </a:custGeom>
          <a:blipFill>
            <a:blip r:embed="rId6"/>
            <a:stretch>
              <a:fillRect/>
            </a:stretch>
          </a:blipFill>
        </p:spPr>
        <p:txBody>
          <a:bodyPr/>
          <a:lstStyle/>
          <a:p>
            <a:endParaRPr lang="en-NZ"/>
          </a:p>
        </p:txBody>
      </p:sp>
      <p:sp>
        <p:nvSpPr>
          <p:cNvPr id="10" name="TextBox 5">
            <a:extLst>
              <a:ext uri="{FF2B5EF4-FFF2-40B4-BE49-F238E27FC236}">
                <a16:creationId xmlns:a16="http://schemas.microsoft.com/office/drawing/2014/main" id="{B57E5433-9D50-8F36-4379-0F3196271DBB}"/>
              </a:ext>
            </a:extLst>
          </p:cNvPr>
          <p:cNvSpPr txBox="1"/>
          <p:nvPr/>
        </p:nvSpPr>
        <p:spPr>
          <a:xfrm>
            <a:off x="1187089" y="1023825"/>
            <a:ext cx="6475266" cy="598112"/>
          </a:xfrm>
          <a:prstGeom prst="rect">
            <a:avLst/>
          </a:prstGeom>
        </p:spPr>
        <p:txBody>
          <a:bodyPr wrap="square" lIns="0" tIns="0" rIns="0" bIns="0" rtlCol="0" anchor="t">
            <a:spAutoFit/>
          </a:bodyPr>
          <a:lstStyle/>
          <a:p>
            <a:pPr algn="l">
              <a:lnSpc>
                <a:spcPts val="5040"/>
              </a:lnSpc>
            </a:pPr>
            <a:r>
              <a:rPr lang="en-US" sz="3600" spc="-50" dirty="0" err="1">
                <a:latin typeface="IBM Plex Sans Bold"/>
                <a:ea typeface="IBM Plex Sans Bold"/>
                <a:cs typeface="IBM Plex Sans Bold"/>
                <a:sym typeface="IBM Plex Sans Bold"/>
              </a:rPr>
              <a:t>WebSocketAPI</a:t>
            </a:r>
            <a:r>
              <a:rPr lang="en-US" sz="3600" spc="-50" dirty="0">
                <a:latin typeface="IBM Plex Sans Bold"/>
                <a:ea typeface="IBM Plex Sans Bold"/>
                <a:cs typeface="IBM Plex Sans Bold"/>
                <a:sym typeface="IBM Plex Sans Bold"/>
              </a:rPr>
              <a:t> support</a:t>
            </a:r>
          </a:p>
        </p:txBody>
      </p:sp>
      <p:sp>
        <p:nvSpPr>
          <p:cNvPr id="11" name="TextBox 6">
            <a:extLst>
              <a:ext uri="{FF2B5EF4-FFF2-40B4-BE49-F238E27FC236}">
                <a16:creationId xmlns:a16="http://schemas.microsoft.com/office/drawing/2014/main" id="{7F404148-9383-1881-540A-DA6AAA49D5B8}"/>
              </a:ext>
            </a:extLst>
          </p:cNvPr>
          <p:cNvSpPr txBox="1"/>
          <p:nvPr/>
        </p:nvSpPr>
        <p:spPr>
          <a:xfrm>
            <a:off x="1200463" y="4978847"/>
            <a:ext cx="961577" cy="693460"/>
          </a:xfrm>
          <a:prstGeom prst="rect">
            <a:avLst/>
          </a:prstGeom>
        </p:spPr>
        <p:txBody>
          <a:bodyPr lIns="0" tIns="0" rIns="0" bIns="0" rtlCol="0" anchor="t">
            <a:spAutoFit/>
          </a:bodyPr>
          <a:lstStyle/>
          <a:p>
            <a:pPr algn="l">
              <a:lnSpc>
                <a:spcPts val="2799"/>
              </a:lnSpc>
            </a:pPr>
            <a:r>
              <a:rPr lang="en-US" sz="1999" spc="-27" dirty="0">
                <a:latin typeface="IBM Plex Sans"/>
                <a:ea typeface="IBM Plex Sans"/>
                <a:cs typeface="IBM Plex Sans"/>
                <a:sym typeface="IBM Plex Sans"/>
              </a:rPr>
              <a:t>Features</a:t>
            </a:r>
          </a:p>
        </p:txBody>
      </p:sp>
      <p:sp>
        <p:nvSpPr>
          <p:cNvPr id="12" name="TextBox 7">
            <a:extLst>
              <a:ext uri="{FF2B5EF4-FFF2-40B4-BE49-F238E27FC236}">
                <a16:creationId xmlns:a16="http://schemas.microsoft.com/office/drawing/2014/main" id="{0E03E093-F49B-CAB6-0D98-3FAEDC11BA8D}"/>
              </a:ext>
            </a:extLst>
          </p:cNvPr>
          <p:cNvSpPr txBox="1"/>
          <p:nvPr/>
        </p:nvSpPr>
        <p:spPr>
          <a:xfrm>
            <a:off x="1200463" y="3582863"/>
            <a:ext cx="4691520" cy="341633"/>
          </a:xfrm>
          <a:prstGeom prst="rect">
            <a:avLst/>
          </a:prstGeom>
        </p:spPr>
        <p:txBody>
          <a:bodyPr lIns="0" tIns="0" rIns="0" bIns="0" rtlCol="0" anchor="t">
            <a:spAutoFit/>
          </a:bodyPr>
          <a:lstStyle/>
          <a:p>
            <a:pPr algn="l">
              <a:lnSpc>
                <a:spcPts val="2799"/>
              </a:lnSpc>
            </a:pPr>
            <a:r>
              <a:rPr lang="en-US" sz="1999" spc="-27">
                <a:latin typeface="IBM Plex Sans"/>
                <a:ea typeface="IBM Plex Sans"/>
                <a:cs typeface="IBM Plex Sans"/>
                <a:sym typeface="IBM Plex Sans"/>
              </a:rPr>
              <a:t>Passthrough support for WebSocket APIs</a:t>
            </a:r>
          </a:p>
        </p:txBody>
      </p:sp>
      <p:sp>
        <p:nvSpPr>
          <p:cNvPr id="13" name="TextBox 8">
            <a:extLst>
              <a:ext uri="{FF2B5EF4-FFF2-40B4-BE49-F238E27FC236}">
                <a16:creationId xmlns:a16="http://schemas.microsoft.com/office/drawing/2014/main" id="{BEC2EDF6-7DDD-4AFE-C12B-2C6FE41B0DF3}"/>
              </a:ext>
            </a:extLst>
          </p:cNvPr>
          <p:cNvSpPr txBox="1"/>
          <p:nvPr/>
        </p:nvSpPr>
        <p:spPr>
          <a:xfrm>
            <a:off x="1429062" y="5327862"/>
            <a:ext cx="9562475" cy="568232"/>
          </a:xfrm>
          <a:prstGeom prst="rect">
            <a:avLst/>
          </a:prstGeom>
        </p:spPr>
        <p:txBody>
          <a:bodyPr wrap="square" lIns="0" tIns="0" rIns="0" bIns="0" rtlCol="0" anchor="t">
            <a:spAutoFit/>
          </a:bodyPr>
          <a:lstStyle/>
          <a:p>
            <a:pPr algn="l">
              <a:lnSpc>
                <a:spcPts val="2294"/>
              </a:lnSpc>
            </a:pPr>
            <a:r>
              <a:rPr lang="en-US" sz="1599" spc="-22" dirty="0">
                <a:latin typeface="IBM Plex Sans"/>
                <a:ea typeface="IBM Plex Sans"/>
                <a:cs typeface="IBM Plex Sans"/>
                <a:sym typeface="IBM Plex Sans"/>
              </a:rPr>
              <a:t>CRUD WebSocket APIs Apply policies to handshake requests Browse WebSocket APIs in the Developer portal Test WebSocket APIs in the Azure and Developer portals Azure Monitor metrics and logs </a:t>
            </a:r>
          </a:p>
        </p:txBody>
      </p:sp>
      <p:sp>
        <p:nvSpPr>
          <p:cNvPr id="14" name="TextBox 9">
            <a:extLst>
              <a:ext uri="{FF2B5EF4-FFF2-40B4-BE49-F238E27FC236}">
                <a16:creationId xmlns:a16="http://schemas.microsoft.com/office/drawing/2014/main" id="{3DC648A0-9061-306C-D55A-36450B66073C}"/>
              </a:ext>
            </a:extLst>
          </p:cNvPr>
          <p:cNvSpPr txBox="1"/>
          <p:nvPr/>
        </p:nvSpPr>
        <p:spPr>
          <a:xfrm>
            <a:off x="1200463" y="3978420"/>
            <a:ext cx="10168689" cy="568232"/>
          </a:xfrm>
          <a:prstGeom prst="rect">
            <a:avLst/>
          </a:prstGeom>
        </p:spPr>
        <p:txBody>
          <a:bodyPr wrap="square" lIns="0" tIns="0" rIns="0" bIns="0" rtlCol="0" anchor="t">
            <a:spAutoFit/>
          </a:bodyPr>
          <a:lstStyle/>
          <a:p>
            <a:pPr algn="l">
              <a:lnSpc>
                <a:spcPts val="2287"/>
              </a:lnSpc>
            </a:pPr>
            <a:r>
              <a:rPr lang="en-US" sz="1599" spc="-22" dirty="0">
                <a:latin typeface="IBM Plex Sans"/>
                <a:ea typeface="IBM Plex Sans"/>
                <a:cs typeface="IBM Plex Sans"/>
                <a:sym typeface="IBM Plex Sans"/>
              </a:rPr>
              <a:t>Client applications establish WebSocket connections with APIM API Management establishes WebSocket connections with backend services API Management proxies WebSocket messages</a:t>
            </a:r>
          </a:p>
        </p:txBody>
      </p:sp>
      <p:sp>
        <p:nvSpPr>
          <p:cNvPr id="15" name="TextBox 10">
            <a:extLst>
              <a:ext uri="{FF2B5EF4-FFF2-40B4-BE49-F238E27FC236}">
                <a16:creationId xmlns:a16="http://schemas.microsoft.com/office/drawing/2014/main" id="{33E8993D-583D-AF29-7823-F7832C46BADE}"/>
              </a:ext>
            </a:extLst>
          </p:cNvPr>
          <p:cNvSpPr txBox="1"/>
          <p:nvPr/>
        </p:nvSpPr>
        <p:spPr>
          <a:xfrm>
            <a:off x="2949691" y="2680883"/>
            <a:ext cx="830871" cy="180049"/>
          </a:xfrm>
          <a:prstGeom prst="rect">
            <a:avLst/>
          </a:prstGeom>
        </p:spPr>
        <p:txBody>
          <a:bodyPr wrap="square" lIns="0" tIns="0" rIns="0" bIns="0" rtlCol="0" anchor="t">
            <a:spAutoFit/>
          </a:bodyPr>
          <a:lstStyle/>
          <a:p>
            <a:pPr algn="l">
              <a:lnSpc>
                <a:spcPts val="1539"/>
              </a:lnSpc>
            </a:pPr>
            <a:r>
              <a:rPr lang="en-US" sz="1099" spc="8" dirty="0">
                <a:latin typeface="IBM Plex Sans Condensed"/>
                <a:ea typeface="IBM Plex Sans Condensed"/>
                <a:cs typeface="IBM Plex Sans Condensed"/>
                <a:sym typeface="IBM Plex Sans Condensed"/>
              </a:rPr>
              <a:t>WebSocket</a:t>
            </a:r>
          </a:p>
        </p:txBody>
      </p:sp>
      <p:sp>
        <p:nvSpPr>
          <p:cNvPr id="16" name="TextBox 11">
            <a:extLst>
              <a:ext uri="{FF2B5EF4-FFF2-40B4-BE49-F238E27FC236}">
                <a16:creationId xmlns:a16="http://schemas.microsoft.com/office/drawing/2014/main" id="{CE2CB53D-2B24-8607-7B4C-C3AC91A0FD61}"/>
              </a:ext>
            </a:extLst>
          </p:cNvPr>
          <p:cNvSpPr txBox="1"/>
          <p:nvPr/>
        </p:nvSpPr>
        <p:spPr>
          <a:xfrm>
            <a:off x="4503027" y="2206672"/>
            <a:ext cx="701353" cy="180049"/>
          </a:xfrm>
          <a:prstGeom prst="rect">
            <a:avLst/>
          </a:prstGeom>
        </p:spPr>
        <p:txBody>
          <a:bodyPr wrap="square" lIns="0" tIns="0" rIns="0" bIns="0" rtlCol="0" anchor="t">
            <a:spAutoFit/>
          </a:bodyPr>
          <a:lstStyle/>
          <a:p>
            <a:pPr algn="l">
              <a:lnSpc>
                <a:spcPts val="1539"/>
              </a:lnSpc>
            </a:pPr>
            <a:r>
              <a:rPr lang="en-US" sz="1099" spc="-15" dirty="0">
                <a:latin typeface="IBM Plex Sans Bold"/>
                <a:ea typeface="IBM Plex Sans Bold"/>
                <a:cs typeface="IBM Plex Sans Bold"/>
                <a:sym typeface="IBM Plex Sans Bold"/>
              </a:rPr>
              <a:t>Gateway</a:t>
            </a:r>
          </a:p>
        </p:txBody>
      </p:sp>
      <p:sp>
        <p:nvSpPr>
          <p:cNvPr id="17" name="TextBox 12">
            <a:extLst>
              <a:ext uri="{FF2B5EF4-FFF2-40B4-BE49-F238E27FC236}">
                <a16:creationId xmlns:a16="http://schemas.microsoft.com/office/drawing/2014/main" id="{2EDEFD51-D782-8D9F-7F1F-04EE5056BBF0}"/>
              </a:ext>
            </a:extLst>
          </p:cNvPr>
          <p:cNvSpPr txBox="1"/>
          <p:nvPr/>
        </p:nvSpPr>
        <p:spPr>
          <a:xfrm>
            <a:off x="5729248" y="2668691"/>
            <a:ext cx="934817" cy="180049"/>
          </a:xfrm>
          <a:prstGeom prst="rect">
            <a:avLst/>
          </a:prstGeom>
        </p:spPr>
        <p:txBody>
          <a:bodyPr wrap="square" lIns="0" tIns="0" rIns="0" bIns="0" rtlCol="0" anchor="t">
            <a:spAutoFit/>
          </a:bodyPr>
          <a:lstStyle/>
          <a:p>
            <a:pPr algn="l">
              <a:lnSpc>
                <a:spcPts val="1539"/>
              </a:lnSpc>
            </a:pPr>
            <a:r>
              <a:rPr lang="en-US" sz="1099" spc="8" dirty="0">
                <a:latin typeface="IBM Plex Sans Condensed"/>
                <a:ea typeface="IBM Plex Sans Condensed"/>
                <a:cs typeface="IBM Plex Sans Condensed"/>
                <a:sym typeface="IBM Plex Sans Condensed"/>
              </a:rPr>
              <a:t>WebSocket</a:t>
            </a:r>
          </a:p>
        </p:txBody>
      </p:sp>
      <p:grpSp>
        <p:nvGrpSpPr>
          <p:cNvPr id="18" name="Group 17">
            <a:extLst>
              <a:ext uri="{FF2B5EF4-FFF2-40B4-BE49-F238E27FC236}">
                <a16:creationId xmlns:a16="http://schemas.microsoft.com/office/drawing/2014/main" id="{D9B2E258-A7A0-D9DD-C35A-74440434FD30}"/>
              </a:ext>
            </a:extLst>
          </p:cNvPr>
          <p:cNvGrpSpPr/>
          <p:nvPr/>
        </p:nvGrpSpPr>
        <p:grpSpPr>
          <a:xfrm>
            <a:off x="1295774" y="2113816"/>
            <a:ext cx="1034351" cy="920635"/>
            <a:chOff x="-1047815" y="-2678159"/>
            <a:chExt cx="1034351" cy="920635"/>
          </a:xfrm>
        </p:grpSpPr>
        <p:sp>
          <p:nvSpPr>
            <p:cNvPr id="22" name="car_3" title="Icon of a car with signal lines on top">
              <a:extLst>
                <a:ext uri="{FF2B5EF4-FFF2-40B4-BE49-F238E27FC236}">
                  <a16:creationId xmlns:a16="http://schemas.microsoft.com/office/drawing/2014/main" id="{BCE2ECBC-EF24-CA94-EDD7-6D8D8F6ADA12}"/>
                </a:ext>
              </a:extLst>
            </p:cNvPr>
            <p:cNvSpPr>
              <a:spLocks noChangeAspect="1" noEditPoints="1"/>
            </p:cNvSpPr>
            <p:nvPr/>
          </p:nvSpPr>
          <p:spPr bwMode="auto">
            <a:xfrm>
              <a:off x="-1047815" y="-2130317"/>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1A1A1A"/>
                </a:solidFill>
                <a:effectLst/>
                <a:uLnTx/>
                <a:uFillTx/>
                <a:latin typeface="Segoe UI"/>
                <a:ea typeface="+mn-ea"/>
                <a:cs typeface="+mn-cs"/>
              </a:endParaRPr>
            </a:p>
          </p:txBody>
        </p:sp>
        <p:sp>
          <p:nvSpPr>
            <p:cNvPr id="23" name="house" title="Icon of a house">
              <a:extLst>
                <a:ext uri="{FF2B5EF4-FFF2-40B4-BE49-F238E27FC236}">
                  <a16:creationId xmlns:a16="http://schemas.microsoft.com/office/drawing/2014/main" id="{239DD9FD-D874-723E-9327-84D6FDADBBB2}"/>
                </a:ext>
              </a:extLst>
            </p:cNvPr>
            <p:cNvSpPr>
              <a:spLocks noChangeAspect="1" noEditPoints="1"/>
            </p:cNvSpPr>
            <p:nvPr/>
          </p:nvSpPr>
          <p:spPr bwMode="auto">
            <a:xfrm>
              <a:off x="-425775" y="-2678159"/>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44" name="ShoppingCart_E7BF" title="Icon of a shopping cart">
              <a:extLst>
                <a:ext uri="{FF2B5EF4-FFF2-40B4-BE49-F238E27FC236}">
                  <a16:creationId xmlns:a16="http://schemas.microsoft.com/office/drawing/2014/main" id="{BAC54030-42A1-0271-33B2-6A952001D3A6}"/>
                </a:ext>
              </a:extLst>
            </p:cNvPr>
            <p:cNvSpPr>
              <a:spLocks noChangeAspect="1" noEditPoints="1"/>
            </p:cNvSpPr>
            <p:nvPr/>
          </p:nvSpPr>
          <p:spPr bwMode="auto">
            <a:xfrm>
              <a:off x="-465454" y="-2123284"/>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46" name="Freeform 13" title="Icon of a cloud">
            <a:extLst>
              <a:ext uri="{FF2B5EF4-FFF2-40B4-BE49-F238E27FC236}">
                <a16:creationId xmlns:a16="http://schemas.microsoft.com/office/drawing/2014/main" id="{74E6F1BE-F231-B1C9-F9FE-3E94B8B5ACB7}"/>
              </a:ext>
            </a:extLst>
          </p:cNvPr>
          <p:cNvSpPr>
            <a:spLocks noChangeAspect="1"/>
          </p:cNvSpPr>
          <p:nvPr/>
        </p:nvSpPr>
        <p:spPr bwMode="auto">
          <a:xfrm>
            <a:off x="6780481" y="3069850"/>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rgbClr val="0070C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nvGrpSpPr>
          <p:cNvPr id="47" name="Group 4">
            <a:extLst>
              <a:ext uri="{FF2B5EF4-FFF2-40B4-BE49-F238E27FC236}">
                <a16:creationId xmlns:a16="http://schemas.microsoft.com/office/drawing/2014/main" id="{062026AE-1C6B-BEB7-4C15-58260DE6611F}"/>
              </a:ext>
            </a:extLst>
          </p:cNvPr>
          <p:cNvGrpSpPr>
            <a:grpSpLocks noChangeAspect="1"/>
          </p:cNvGrpSpPr>
          <p:nvPr/>
        </p:nvGrpSpPr>
        <p:grpSpPr>
          <a:xfrm>
            <a:off x="4586413" y="2518943"/>
            <a:ext cx="343372" cy="479544"/>
            <a:chOff x="0" y="0"/>
            <a:chExt cx="504698" cy="704850"/>
          </a:xfrm>
        </p:grpSpPr>
        <p:sp>
          <p:nvSpPr>
            <p:cNvPr id="48" name="Freeform 5">
              <a:extLst>
                <a:ext uri="{FF2B5EF4-FFF2-40B4-BE49-F238E27FC236}">
                  <a16:creationId xmlns:a16="http://schemas.microsoft.com/office/drawing/2014/main" id="{1EB3E32E-AF59-BED9-7075-DCD3ACF140CC}"/>
                </a:ext>
              </a:extLst>
            </p:cNvPr>
            <p:cNvSpPr/>
            <p:nvPr/>
          </p:nvSpPr>
          <p:spPr>
            <a:xfrm>
              <a:off x="0" y="0"/>
              <a:ext cx="504698" cy="704850"/>
            </a:xfrm>
            <a:custGeom>
              <a:avLst/>
              <a:gdLst/>
              <a:ahLst/>
              <a:cxnLst/>
              <a:rect l="l" t="t" r="r" b="b"/>
              <a:pathLst>
                <a:path w="504698" h="704850">
                  <a:moveTo>
                    <a:pt x="495173" y="704850"/>
                  </a:moveTo>
                  <a:lnTo>
                    <a:pt x="0" y="704850"/>
                  </a:lnTo>
                  <a:lnTo>
                    <a:pt x="0" y="0"/>
                  </a:lnTo>
                  <a:lnTo>
                    <a:pt x="504698" y="0"/>
                  </a:lnTo>
                  <a:lnTo>
                    <a:pt x="504698" y="27178"/>
                  </a:lnTo>
                  <a:lnTo>
                    <a:pt x="495173" y="27178"/>
                  </a:lnTo>
                  <a:lnTo>
                    <a:pt x="504698" y="27178"/>
                  </a:lnTo>
                  <a:lnTo>
                    <a:pt x="504698" y="695325"/>
                  </a:lnTo>
                  <a:lnTo>
                    <a:pt x="495173" y="695325"/>
                  </a:lnTo>
                  <a:lnTo>
                    <a:pt x="495173" y="685800"/>
                  </a:lnTo>
                  <a:lnTo>
                    <a:pt x="495173" y="704850"/>
                  </a:lnTo>
                  <a:lnTo>
                    <a:pt x="485648" y="704850"/>
                  </a:lnTo>
                  <a:lnTo>
                    <a:pt x="485648" y="9525"/>
                  </a:lnTo>
                  <a:lnTo>
                    <a:pt x="495173" y="9525"/>
                  </a:lnTo>
                  <a:lnTo>
                    <a:pt x="495173" y="19050"/>
                  </a:lnTo>
                  <a:lnTo>
                    <a:pt x="9525" y="19050"/>
                  </a:lnTo>
                  <a:lnTo>
                    <a:pt x="9525" y="9525"/>
                  </a:lnTo>
                  <a:lnTo>
                    <a:pt x="19050" y="9525"/>
                  </a:lnTo>
                  <a:lnTo>
                    <a:pt x="19050" y="695325"/>
                  </a:lnTo>
                  <a:lnTo>
                    <a:pt x="9525" y="695325"/>
                  </a:lnTo>
                  <a:lnTo>
                    <a:pt x="9525" y="685800"/>
                  </a:lnTo>
                  <a:lnTo>
                    <a:pt x="495173" y="685800"/>
                  </a:lnTo>
                  <a:close/>
                  <a:moveTo>
                    <a:pt x="499999" y="17780"/>
                  </a:moveTo>
                  <a:lnTo>
                    <a:pt x="246888" y="164973"/>
                  </a:lnTo>
                  <a:lnTo>
                    <a:pt x="242062" y="156718"/>
                  </a:lnTo>
                  <a:lnTo>
                    <a:pt x="251587" y="156718"/>
                  </a:lnTo>
                  <a:lnTo>
                    <a:pt x="251587" y="548132"/>
                  </a:lnTo>
                  <a:lnTo>
                    <a:pt x="242062" y="548132"/>
                  </a:lnTo>
                  <a:lnTo>
                    <a:pt x="246888" y="539877"/>
                  </a:lnTo>
                  <a:lnTo>
                    <a:pt x="499999" y="687070"/>
                  </a:lnTo>
                  <a:lnTo>
                    <a:pt x="490474" y="703580"/>
                  </a:lnTo>
                  <a:lnTo>
                    <a:pt x="232664" y="553720"/>
                  </a:lnTo>
                  <a:lnTo>
                    <a:pt x="232664" y="151257"/>
                  </a:lnTo>
                  <a:lnTo>
                    <a:pt x="490347" y="1270"/>
                  </a:lnTo>
                  <a:close/>
                  <a:moveTo>
                    <a:pt x="277368" y="353187"/>
                  </a:moveTo>
                  <a:lnTo>
                    <a:pt x="327406" y="353187"/>
                  </a:lnTo>
                  <a:lnTo>
                    <a:pt x="327406" y="372237"/>
                  </a:lnTo>
                  <a:lnTo>
                    <a:pt x="277368" y="372237"/>
                  </a:lnTo>
                  <a:close/>
                </a:path>
              </a:pathLst>
            </a:custGeom>
            <a:solidFill>
              <a:srgbClr val="000000"/>
            </a:solidFill>
            <a:ln>
              <a:solidFill>
                <a:srgbClr val="0070C0"/>
              </a:solidFill>
            </a:ln>
          </p:spPr>
          <p:txBody>
            <a:bodyPr/>
            <a:lstStyle/>
            <a:p>
              <a:endParaRPr lang="en-NZ"/>
            </a:p>
          </p:txBody>
        </p:sp>
      </p:grpSp>
    </p:spTree>
    <p:extLst>
      <p:ext uri="{BB962C8B-B14F-4D97-AF65-F5344CB8AC3E}">
        <p14:creationId xmlns:p14="http://schemas.microsoft.com/office/powerpoint/2010/main" val="280614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DEMO</a:t>
            </a:r>
          </a:p>
        </p:txBody>
      </p:sp>
    </p:spTree>
    <p:extLst>
      <p:ext uri="{BB962C8B-B14F-4D97-AF65-F5344CB8AC3E}">
        <p14:creationId xmlns:p14="http://schemas.microsoft.com/office/powerpoint/2010/main" val="395952659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pic>
        <p:nvPicPr>
          <p:cNvPr id="3" name="Picture 2">
            <a:extLst>
              <a:ext uri="{FF2B5EF4-FFF2-40B4-BE49-F238E27FC236}">
                <a16:creationId xmlns:a16="http://schemas.microsoft.com/office/drawing/2014/main" id="{6CA45172-FEB2-37AF-0673-053074123185}"/>
              </a:ext>
            </a:extLst>
          </p:cNvPr>
          <p:cNvPicPr>
            <a:picLocks noChangeAspect="1"/>
          </p:cNvPicPr>
          <p:nvPr/>
        </p:nvPicPr>
        <p:blipFill>
          <a:blip r:embed="rId3">
            <a:alphaModFix amt="20000"/>
          </a:blip>
          <a:stretch>
            <a:fillRect/>
          </a:stretch>
        </p:blipFill>
        <p:spPr>
          <a:xfrm rot="11845735">
            <a:off x="-1545949" y="122849"/>
            <a:ext cx="7798855" cy="8068631"/>
          </a:xfrm>
          <a:prstGeom prst="rect">
            <a:avLst/>
          </a:prstGeom>
        </p:spPr>
      </p:pic>
      <p:sp>
        <p:nvSpPr>
          <p:cNvPr id="4" name="Rounded Rectangle 3_1">
            <a:extLst>
              <a:ext uri="{FF2B5EF4-FFF2-40B4-BE49-F238E27FC236}">
                <a16:creationId xmlns:a16="http://schemas.microsoft.com/office/drawing/2014/main" id="{FCEA1842-C101-B941-7704-DCA0463344BD}"/>
              </a:ext>
            </a:extLst>
          </p:cNvPr>
          <p:cNvSpPr/>
          <p:nvPr/>
        </p:nvSpPr>
        <p:spPr>
          <a:xfrm>
            <a:off x="478631" y="1761475"/>
            <a:ext cx="5969000" cy="3032449"/>
          </a:xfrm>
          <a:prstGeom prst="roundRect">
            <a:avLst>
              <a:gd name="adj" fmla="val 3632"/>
            </a:avLst>
          </a:prstGeom>
          <a:solidFill>
            <a:srgbClr val="FFFFFF"/>
          </a:solidFill>
          <a:ln w="10795" cap="flat" cmpd="sng" algn="ctr">
            <a:noFill/>
            <a:prstDash val="solid"/>
          </a:ln>
          <a:effectLst>
            <a:outerShdw blurRad="127000" dist="38100" dir="8100000" sx="101000" sy="101000" algn="tr" rotWithShape="0">
              <a:srgbClr val="CAC5B8">
                <a:alpha val="64000"/>
              </a:srgbClr>
            </a:outerShdw>
          </a:effectLst>
        </p:spPr>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mn-cs"/>
              </a:rPr>
              <a:t>Speaker: </a:t>
            </a:r>
            <a:r>
              <a:rPr kumimoji="0" lang="en-US" sz="2000" b="0" i="0" u="none" strike="noStrike" kern="0" cap="none" spc="0" normalizeH="0" baseline="0" noProof="0" dirty="0">
                <a:ln>
                  <a:noFill/>
                </a:ln>
                <a:solidFill>
                  <a:srgbClr val="000000"/>
                </a:solidFill>
                <a:effectLst/>
                <a:uLnTx/>
                <a:uFillTx/>
                <a:latin typeface="Segoe UI"/>
                <a:ea typeface="+mn-ea"/>
                <a:cs typeface="+mn-cs"/>
              </a:rPr>
              <a:t>Luke Murray</a:t>
            </a: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Microsoft Learn Expert and Microsoft Azure MVP, and Senior Consultant from Hamilton, New Zealand.</a:t>
            </a:r>
          </a:p>
        </p:txBody>
      </p:sp>
      <p:sp>
        <p:nvSpPr>
          <p:cNvPr id="5" name="Text Placeholder 7">
            <a:extLst>
              <a:ext uri="{FF2B5EF4-FFF2-40B4-BE49-F238E27FC236}">
                <a16:creationId xmlns:a16="http://schemas.microsoft.com/office/drawing/2014/main" id="{026256CE-8701-FE5E-5053-BF8A0D16D46B}"/>
              </a:ext>
            </a:extLst>
          </p:cNvPr>
          <p:cNvSpPr txBox="1">
            <a:spLocks/>
          </p:cNvSpPr>
          <p:nvPr/>
        </p:nvSpPr>
        <p:spPr>
          <a:xfrm>
            <a:off x="478632" y="5161772"/>
            <a:ext cx="5968999"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4"/>
              </a:rPr>
              <a:t>https://x.com/lukemurraynz</a:t>
            </a:r>
            <a:endPar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5"/>
              </a:rPr>
              <a:t>https://www.linkedin.com/in/ljmurray/</a:t>
            </a:r>
            <a:endPar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6"/>
              </a:rPr>
              <a:t>https://luke.geek.nz/</a:t>
            </a:r>
            <a:endPar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 name="Title 5">
            <a:extLst>
              <a:ext uri="{FF2B5EF4-FFF2-40B4-BE49-F238E27FC236}">
                <a16:creationId xmlns:a16="http://schemas.microsoft.com/office/drawing/2014/main" id="{946BAED8-B21E-AFC9-D36A-C02C5F9843C7}"/>
              </a:ext>
            </a:extLst>
          </p:cNvPr>
          <p:cNvSpPr txBox="1">
            <a:spLocks/>
          </p:cNvSpPr>
          <p:nvPr/>
        </p:nvSpPr>
        <p:spPr>
          <a:xfrm>
            <a:off x="430043" y="532594"/>
            <a:ext cx="5748337" cy="369332"/>
          </a:xfrm>
          <a:prstGeom prst="rect">
            <a:avLst/>
          </a:prstGeom>
        </p:spPr>
        <p:txBody>
          <a:bodyPr vert="horz" wrap="square" lIns="0" tIns="0" rIns="0" bIns="0" rtlCol="0" anchor="b" anchorCtr="0">
            <a:spAutoFit/>
          </a:bodyPr>
          <a:lstStyle>
            <a:lvl1pPr algn="l" defTabSz="759842" rtl="0" eaLnBrk="1" latinLnBrk="0" hangingPunct="1">
              <a:lnSpc>
                <a:spcPct val="100000"/>
              </a:lnSpc>
              <a:spcBef>
                <a:spcPct val="0"/>
              </a:spcBef>
              <a:buNone/>
              <a:defRPr lang="en-US" sz="3600" b="0" kern="1200" cap="none" spc="-41" baseline="0">
                <a:ln w="3175">
                  <a:noFill/>
                </a:ln>
                <a:solidFill>
                  <a:schemeClr val="bg1"/>
                </a:solidFill>
                <a:effectLst/>
                <a:latin typeface="+mj-lt"/>
                <a:ea typeface="+mn-ea"/>
                <a:cs typeface="Segoe UI" pitchFamily="34" charset="0"/>
              </a:defRPr>
            </a:lvl1pPr>
          </a:lstStyle>
          <a:p>
            <a:pPr marL="0" marR="0" lvl="0" indent="0" algn="l" defTabSz="759842" rtl="0" eaLnBrk="1" fontAlgn="auto" latinLnBrk="0" hangingPunct="1">
              <a:lnSpc>
                <a:spcPct val="100000"/>
              </a:lnSpc>
              <a:spcBef>
                <a:spcPct val="0"/>
              </a:spcBef>
              <a:spcAft>
                <a:spcPts val="0"/>
              </a:spcAft>
              <a:buClrTx/>
              <a:buSzTx/>
              <a:buFontTx/>
              <a:buNone/>
              <a:tabLst/>
              <a:defRPr/>
            </a:pPr>
            <a:r>
              <a:rPr kumimoji="0" lang="en-NZ" sz="2400" b="0" i="0" u="none" strike="noStrike" kern="1200" cap="none" spc="-41" normalizeH="0" baseline="0" noProof="0">
                <a:ln w="3175">
                  <a:noFill/>
                </a:ln>
                <a:solidFill>
                  <a:srgbClr val="FFFFFF"/>
                </a:solidFill>
                <a:effectLst/>
                <a:uLnTx/>
                <a:uFillTx/>
                <a:latin typeface="Segoe UI Semibold"/>
                <a:ea typeface="+mn-ea"/>
                <a:cs typeface="Segoe UI" pitchFamily="34" charset="0"/>
              </a:rPr>
              <a:t>Hello!</a:t>
            </a:r>
            <a:endParaRPr kumimoji="0" lang="en-NZ" sz="2400" b="0" i="0" u="none" strike="noStrike" kern="1200" cap="none" spc="-41" normalizeH="0" baseline="0" noProof="0" dirty="0">
              <a:ln w="3175">
                <a:noFill/>
              </a:ln>
              <a:solidFill>
                <a:srgbClr val="FFFFFF"/>
              </a:solidFill>
              <a:effectLst/>
              <a:uLnTx/>
              <a:uFillTx/>
              <a:latin typeface="Segoe UI Semibold"/>
              <a:ea typeface="+mn-ea"/>
              <a:cs typeface="Segoe UI" pitchFamily="34" charset="0"/>
            </a:endParaRPr>
          </a:p>
        </p:txBody>
      </p:sp>
      <p:sp>
        <p:nvSpPr>
          <p:cNvPr id="7" name="Text Placeholder 2">
            <a:extLst>
              <a:ext uri="{FF2B5EF4-FFF2-40B4-BE49-F238E27FC236}">
                <a16:creationId xmlns:a16="http://schemas.microsoft.com/office/drawing/2014/main" id="{B1ACD081-6C3F-908A-529E-A6E87E433829}"/>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Thank you for joining us today</a:t>
            </a:r>
          </a:p>
        </p:txBody>
      </p:sp>
      <p:pic>
        <p:nvPicPr>
          <p:cNvPr id="8" name="Picture 7">
            <a:extLst>
              <a:ext uri="{FF2B5EF4-FFF2-40B4-BE49-F238E27FC236}">
                <a16:creationId xmlns:a16="http://schemas.microsoft.com/office/drawing/2014/main" id="{A34256C3-7A4E-381A-1D03-910C01544AAE}"/>
              </a:ext>
            </a:extLst>
          </p:cNvPr>
          <p:cNvPicPr>
            <a:picLocks noChangeAspect="1"/>
          </p:cNvPicPr>
          <p:nvPr/>
        </p:nvPicPr>
        <p:blipFill>
          <a:blip r:embed="rId7"/>
          <a:stretch>
            <a:fillRect/>
          </a:stretch>
        </p:blipFill>
        <p:spPr>
          <a:xfrm>
            <a:off x="7282247" y="1158363"/>
            <a:ext cx="4431121" cy="4541273"/>
          </a:xfrm>
          <a:prstGeom prst="ellipse">
            <a:avLst/>
          </a:prstGeom>
          <a:ln w="6350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9B270FF-7122-15F8-DF00-BB66A1F8D445}"/>
              </a:ext>
            </a:extLst>
          </p:cNvPr>
          <p:cNvPicPr>
            <a:picLocks noChangeAspect="1"/>
          </p:cNvPicPr>
          <p:nvPr/>
        </p:nvPicPr>
        <p:blipFill>
          <a:blip r:embed="rId8">
            <a:alphaModFix amt="20000"/>
          </a:blip>
          <a:stretch>
            <a:fillRect/>
          </a:stretch>
        </p:blipFill>
        <p:spPr>
          <a:xfrm>
            <a:off x="478630" y="1751615"/>
            <a:ext cx="5969000" cy="3032449"/>
          </a:xfrm>
          <a:prstGeom prst="rect">
            <a:avLst/>
          </a:prstGeom>
        </p:spPr>
      </p:pic>
      <p:pic>
        <p:nvPicPr>
          <p:cNvPr id="23556" name="Picture 4" descr="Free High-Quality Datacom Logo for Creative Design">
            <a:extLst>
              <a:ext uri="{FF2B5EF4-FFF2-40B4-BE49-F238E27FC236}">
                <a16:creationId xmlns:a16="http://schemas.microsoft.com/office/drawing/2014/main" id="{07AA2958-E0D0-7C45-0A01-59A8B83E52E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8467" y="5707455"/>
            <a:ext cx="2995063" cy="920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0522949"/>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236295" y="203895"/>
            <a:ext cx="253982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Full API lifecycle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aphicFrame>
        <p:nvGraphicFramePr>
          <p:cNvPr id="168" name="Diagram 167">
            <a:extLst>
              <a:ext uri="{FF2B5EF4-FFF2-40B4-BE49-F238E27FC236}">
                <a16:creationId xmlns:a16="http://schemas.microsoft.com/office/drawing/2014/main" id="{5E24E20C-B250-A9AC-F206-F00C532F02D3}"/>
              </a:ext>
            </a:extLst>
          </p:cNvPr>
          <p:cNvGraphicFramePr/>
          <p:nvPr>
            <p:extLst>
              <p:ext uri="{D42A27DB-BD31-4B8C-83A1-F6EECF244321}">
                <p14:modId xmlns:p14="http://schemas.microsoft.com/office/powerpoint/2010/main" val="4277364553"/>
              </p:ext>
            </p:extLst>
          </p:nvPr>
        </p:nvGraphicFramePr>
        <p:xfrm>
          <a:off x="1382530" y="1040471"/>
          <a:ext cx="9426940" cy="5486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00519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295419" y="426476"/>
            <a:ext cx="457490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management solves API-related challenges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pSp>
        <p:nvGrpSpPr>
          <p:cNvPr id="99" name="Group 98">
            <a:extLst>
              <a:ext uri="{FF2B5EF4-FFF2-40B4-BE49-F238E27FC236}">
                <a16:creationId xmlns:a16="http://schemas.microsoft.com/office/drawing/2014/main" id="{5A17CEC6-03BD-B9B8-DED4-C50970B4943A}"/>
              </a:ext>
            </a:extLst>
          </p:cNvPr>
          <p:cNvGrpSpPr/>
          <p:nvPr/>
        </p:nvGrpSpPr>
        <p:grpSpPr>
          <a:xfrm>
            <a:off x="2563713" y="2529638"/>
            <a:ext cx="7043448" cy="2786196"/>
            <a:chOff x="2563713" y="2529638"/>
            <a:chExt cx="7043448" cy="2786196"/>
          </a:xfrm>
        </p:grpSpPr>
        <p:grpSp>
          <p:nvGrpSpPr>
            <p:cNvPr id="100" name="Group 99">
              <a:extLst>
                <a:ext uri="{FF2B5EF4-FFF2-40B4-BE49-F238E27FC236}">
                  <a16:creationId xmlns:a16="http://schemas.microsoft.com/office/drawing/2014/main" id="{05437F73-8BEB-0082-F654-CDF2B4E49A92}"/>
                </a:ext>
              </a:extLst>
            </p:cNvPr>
            <p:cNvGrpSpPr/>
            <p:nvPr/>
          </p:nvGrpSpPr>
          <p:grpSpPr>
            <a:xfrm>
              <a:off x="2563713" y="2529638"/>
              <a:ext cx="7043448" cy="553998"/>
              <a:chOff x="2563713" y="2529638"/>
              <a:chExt cx="7043448" cy="553998"/>
            </a:xfrm>
          </p:grpSpPr>
          <p:sp>
            <p:nvSpPr>
              <p:cNvPr id="107" name="Right Brace 106">
                <a:extLst>
                  <a:ext uri="{FF2B5EF4-FFF2-40B4-BE49-F238E27FC236}">
                    <a16:creationId xmlns:a16="http://schemas.microsoft.com/office/drawing/2014/main" id="{14C858E9-337D-7F56-B5C5-3C997DF302A9}"/>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8" name="Rectangle 19">
                <a:extLst>
                  <a:ext uri="{FF2B5EF4-FFF2-40B4-BE49-F238E27FC236}">
                    <a16:creationId xmlns:a16="http://schemas.microsoft.com/office/drawing/2014/main" id="{E3869F29-8FD2-0378-AF89-166004DA2F6D}"/>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101" name="Right Brace 100">
              <a:extLst>
                <a:ext uri="{FF2B5EF4-FFF2-40B4-BE49-F238E27FC236}">
                  <a16:creationId xmlns:a16="http://schemas.microsoft.com/office/drawing/2014/main" id="{982D3875-6EA4-6FED-7672-ABDE395E07DC}"/>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2" name="Rectangle 19">
              <a:extLst>
                <a:ext uri="{FF2B5EF4-FFF2-40B4-BE49-F238E27FC236}">
                  <a16:creationId xmlns:a16="http://schemas.microsoft.com/office/drawing/2014/main" id="{94E13A28-EA0B-4BF7-E66F-E53BC3EECA51}"/>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103" name="Oval 102">
              <a:extLst>
                <a:ext uri="{FF2B5EF4-FFF2-40B4-BE49-F238E27FC236}">
                  <a16:creationId xmlns:a16="http://schemas.microsoft.com/office/drawing/2014/main" id="{BC09A576-13E5-46B6-1C75-2AFF491F150A}"/>
                </a:ext>
              </a:extLst>
            </p:cNvPr>
            <p:cNvSpPr/>
            <p:nvPr/>
          </p:nvSpPr>
          <p:spPr bwMode="auto">
            <a:xfrm>
              <a:off x="5463136" y="3275730"/>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104" name="Group 103">
              <a:extLst>
                <a:ext uri="{FF2B5EF4-FFF2-40B4-BE49-F238E27FC236}">
                  <a16:creationId xmlns:a16="http://schemas.microsoft.com/office/drawing/2014/main" id="{AB470CB7-1056-5FB5-6826-5D35B0739E06}"/>
                </a:ext>
              </a:extLst>
            </p:cNvPr>
            <p:cNvGrpSpPr/>
            <p:nvPr/>
          </p:nvGrpSpPr>
          <p:grpSpPr>
            <a:xfrm>
              <a:off x="5875456" y="3559222"/>
              <a:ext cx="419963" cy="727029"/>
              <a:chOff x="5886019" y="3496979"/>
              <a:chExt cx="419963" cy="727029"/>
            </a:xfrm>
          </p:grpSpPr>
          <p:sp>
            <p:nvSpPr>
              <p:cNvPr id="105" name="TextBox 104">
                <a:extLst>
                  <a:ext uri="{FF2B5EF4-FFF2-40B4-BE49-F238E27FC236}">
                    <a16:creationId xmlns:a16="http://schemas.microsoft.com/office/drawing/2014/main" id="{F145463A-F8EC-1548-971F-B868F7ACB0F8}"/>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Segoe UI"/>
                    <a:ea typeface="+mn-ea"/>
                    <a:cs typeface="+mn-cs"/>
                  </a:rPr>
                  <a:t>APIs</a:t>
                </a:r>
              </a:p>
            </p:txBody>
          </p:sp>
          <p:sp>
            <p:nvSpPr>
              <p:cNvPr id="106" name="Processing_E9F5" title="Icon of two interlocked gears">
                <a:extLst>
                  <a:ext uri="{FF2B5EF4-FFF2-40B4-BE49-F238E27FC236}">
                    <a16:creationId xmlns:a16="http://schemas.microsoft.com/office/drawing/2014/main" id="{35F9131E-B18B-C25A-74BA-67D5E4129A58}"/>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grpSp>
        <p:nvGrpSpPr>
          <p:cNvPr id="109" name="Group 108">
            <a:extLst>
              <a:ext uri="{FF2B5EF4-FFF2-40B4-BE49-F238E27FC236}">
                <a16:creationId xmlns:a16="http://schemas.microsoft.com/office/drawing/2014/main" id="{B7CE1BE2-13E2-FC35-9D11-29F855B47B14}"/>
              </a:ext>
            </a:extLst>
          </p:cNvPr>
          <p:cNvGrpSpPr/>
          <p:nvPr/>
        </p:nvGrpSpPr>
        <p:grpSpPr>
          <a:xfrm>
            <a:off x="4716353" y="5807822"/>
            <a:ext cx="2738168" cy="447653"/>
            <a:chOff x="4661585" y="5904844"/>
            <a:chExt cx="2738168" cy="447653"/>
          </a:xfrm>
        </p:grpSpPr>
        <p:sp>
          <p:nvSpPr>
            <p:cNvPr id="110" name="Freeform 13" title="Icon of a cloud">
              <a:extLst>
                <a:ext uri="{FF2B5EF4-FFF2-40B4-BE49-F238E27FC236}">
                  <a16:creationId xmlns:a16="http://schemas.microsoft.com/office/drawing/2014/main" id="{7EBAD6CC-BD38-6142-165F-1C297B5FB12B}"/>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1" name="Data &amp; AI" title="Icon of several circles connected to eachother by lines">
              <a:extLst>
                <a:ext uri="{FF2B5EF4-FFF2-40B4-BE49-F238E27FC236}">
                  <a16:creationId xmlns:a16="http://schemas.microsoft.com/office/drawing/2014/main" id="{0C0F045A-F783-6D7F-3078-6A2932A39E1A}"/>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2" name="Database_EFC7" title="Icon of a cylinder">
              <a:extLst>
                <a:ext uri="{FF2B5EF4-FFF2-40B4-BE49-F238E27FC236}">
                  <a16:creationId xmlns:a16="http://schemas.microsoft.com/office/drawing/2014/main" id="{8DBEECF9-687E-69FA-2B45-E243C9BFC7B1}"/>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3" name="binary" title="Icon of binary code, ones and zeros">
              <a:extLst>
                <a:ext uri="{FF2B5EF4-FFF2-40B4-BE49-F238E27FC236}">
                  <a16:creationId xmlns:a16="http://schemas.microsoft.com/office/drawing/2014/main" id="{BD2356A6-48CE-106D-6B2E-0F48ACDC31F6}"/>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4" name="server" title="Icon of a server tower">
              <a:extLst>
                <a:ext uri="{FF2B5EF4-FFF2-40B4-BE49-F238E27FC236}">
                  <a16:creationId xmlns:a16="http://schemas.microsoft.com/office/drawing/2014/main" id="{D68724D2-AF84-6976-6588-01614CD04945}"/>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15" name="Group 114">
            <a:extLst>
              <a:ext uri="{FF2B5EF4-FFF2-40B4-BE49-F238E27FC236}">
                <a16:creationId xmlns:a16="http://schemas.microsoft.com/office/drawing/2014/main" id="{A3C55372-0420-7D92-666C-B540A90F9E7C}"/>
              </a:ext>
            </a:extLst>
          </p:cNvPr>
          <p:cNvGrpSpPr/>
          <p:nvPr/>
        </p:nvGrpSpPr>
        <p:grpSpPr>
          <a:xfrm>
            <a:off x="2731382" y="1652261"/>
            <a:ext cx="6721040" cy="367353"/>
            <a:chOff x="2586979" y="1476320"/>
            <a:chExt cx="6721040" cy="367353"/>
          </a:xfrm>
        </p:grpSpPr>
        <p:sp>
          <p:nvSpPr>
            <p:cNvPr id="116" name="Manufacturing_E99C" title="Icon of a robotic arm">
              <a:extLst>
                <a:ext uri="{FF2B5EF4-FFF2-40B4-BE49-F238E27FC236}">
                  <a16:creationId xmlns:a16="http://schemas.microsoft.com/office/drawing/2014/main" id="{F97A182C-F1E2-693C-2815-40EABCD777A6}"/>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7" name="money" title="Icon of a creditcard with signal lines on top">
              <a:extLst>
                <a:ext uri="{FF2B5EF4-FFF2-40B4-BE49-F238E27FC236}">
                  <a16:creationId xmlns:a16="http://schemas.microsoft.com/office/drawing/2014/main" id="{5F75F048-5944-439F-D807-8FAF86D95F28}"/>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18" name="UniversalApp_E8CC" title="Icon of a cellphone in front of a tablet">
              <a:extLst>
                <a:ext uri="{FF2B5EF4-FFF2-40B4-BE49-F238E27FC236}">
                  <a16:creationId xmlns:a16="http://schemas.microsoft.com/office/drawing/2014/main" id="{158888E1-3648-63B5-0346-E60D24EA23F7}"/>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19" name="car_3" title="Icon of a car with signal lines on top">
              <a:extLst>
                <a:ext uri="{FF2B5EF4-FFF2-40B4-BE49-F238E27FC236}">
                  <a16:creationId xmlns:a16="http://schemas.microsoft.com/office/drawing/2014/main" id="{D71A2186-B79A-6631-91F3-91F20C580DB3}"/>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0" name="house" title="Icon of a house">
              <a:extLst>
                <a:ext uri="{FF2B5EF4-FFF2-40B4-BE49-F238E27FC236}">
                  <a16:creationId xmlns:a16="http://schemas.microsoft.com/office/drawing/2014/main" id="{12A8C2A3-FD32-FC2D-80C8-C31A25D0ECF9}"/>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1" name="watch" title="Icon of a smart watch">
              <a:extLst>
                <a:ext uri="{FF2B5EF4-FFF2-40B4-BE49-F238E27FC236}">
                  <a16:creationId xmlns:a16="http://schemas.microsoft.com/office/drawing/2014/main" id="{55E97A47-7355-770C-75D9-EABA41538DA6}"/>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2" name="camera_4" title="Icon of a security camera">
              <a:extLst>
                <a:ext uri="{FF2B5EF4-FFF2-40B4-BE49-F238E27FC236}">
                  <a16:creationId xmlns:a16="http://schemas.microsoft.com/office/drawing/2014/main" id="{84828D60-A4FA-49B4-460D-8234C75B4090}"/>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3" name="Speakers_E7F5" title="Icon of a speaker">
              <a:extLst>
                <a:ext uri="{FF2B5EF4-FFF2-40B4-BE49-F238E27FC236}">
                  <a16:creationId xmlns:a16="http://schemas.microsoft.com/office/drawing/2014/main" id="{9B227A31-8D2C-C843-990D-C25E6527672C}"/>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4" name="HoloLens_EC94" title="Icon of Microsoft HoloLens">
              <a:extLst>
                <a:ext uri="{FF2B5EF4-FFF2-40B4-BE49-F238E27FC236}">
                  <a16:creationId xmlns:a16="http://schemas.microsoft.com/office/drawing/2014/main" id="{8EF6272C-1777-7671-E863-C157910DF571}"/>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5" name="Game_E7FC" title="Icon of a game controller">
              <a:extLst>
                <a:ext uri="{FF2B5EF4-FFF2-40B4-BE49-F238E27FC236}">
                  <a16:creationId xmlns:a16="http://schemas.microsoft.com/office/drawing/2014/main" id="{C626DCAF-B505-176B-6234-33376BC16B20}"/>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6" name="Touchscreen" title="Icon of a closed hand with one finger touching a screen">
              <a:extLst>
                <a:ext uri="{FF2B5EF4-FFF2-40B4-BE49-F238E27FC236}">
                  <a16:creationId xmlns:a16="http://schemas.microsoft.com/office/drawing/2014/main" id="{73C58B3B-274A-9E5A-AF58-F007D1949858}"/>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7" name="ShoppingCart_E7BF" title="Icon of a shopping cart">
              <a:extLst>
                <a:ext uri="{FF2B5EF4-FFF2-40B4-BE49-F238E27FC236}">
                  <a16:creationId xmlns:a16="http://schemas.microsoft.com/office/drawing/2014/main" id="{BB57EE77-4801-9A57-FD2C-B5606F4D8904}"/>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28" name="TextBox 127">
            <a:extLst>
              <a:ext uri="{FF2B5EF4-FFF2-40B4-BE49-F238E27FC236}">
                <a16:creationId xmlns:a16="http://schemas.microsoft.com/office/drawing/2014/main" id="{423BA3CC-1EB7-88DE-4125-AD233F3F7588}"/>
              </a:ext>
            </a:extLst>
          </p:cNvPr>
          <p:cNvSpPr txBox="1"/>
          <p:nvPr/>
        </p:nvSpPr>
        <p:spPr>
          <a:xfrm>
            <a:off x="5356011" y="6352791"/>
            <a:ext cx="158235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Services and data</a:t>
            </a:r>
          </a:p>
        </p:txBody>
      </p:sp>
      <p:grpSp>
        <p:nvGrpSpPr>
          <p:cNvPr id="129" name="Group 128">
            <a:extLst>
              <a:ext uri="{FF2B5EF4-FFF2-40B4-BE49-F238E27FC236}">
                <a16:creationId xmlns:a16="http://schemas.microsoft.com/office/drawing/2014/main" id="{003F303D-5C85-F5BD-1036-3B1861979339}"/>
              </a:ext>
            </a:extLst>
          </p:cNvPr>
          <p:cNvGrpSpPr/>
          <p:nvPr/>
        </p:nvGrpSpPr>
        <p:grpSpPr>
          <a:xfrm>
            <a:off x="623950" y="3392499"/>
            <a:ext cx="1595479" cy="1424099"/>
            <a:chOff x="609839" y="3686873"/>
            <a:chExt cx="2137149" cy="2063770"/>
          </a:xfrm>
        </p:grpSpPr>
        <p:sp>
          <p:nvSpPr>
            <p:cNvPr id="130" name="TextBox 129">
              <a:extLst>
                <a:ext uri="{FF2B5EF4-FFF2-40B4-BE49-F238E27FC236}">
                  <a16:creationId xmlns:a16="http://schemas.microsoft.com/office/drawing/2014/main" id="{32DC4FC5-A825-99B9-2705-4F87ED7968BE}"/>
                </a:ext>
              </a:extLst>
            </p:cNvPr>
            <p:cNvSpPr txBox="1"/>
            <p:nvPr/>
          </p:nvSpPr>
          <p:spPr>
            <a:xfrm flipH="1">
              <a:off x="609839" y="4689110"/>
              <a:ext cx="2137149" cy="106153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dirty="0">
                  <a:ln>
                    <a:noFill/>
                  </a:ln>
                  <a:solidFill>
                    <a:srgbClr val="D83B01"/>
                  </a:solidFill>
                  <a:effectLst/>
                  <a:uLnTx/>
                  <a:uFillTx/>
                  <a:latin typeface="Segoe UI"/>
                  <a:ea typeface="+mn-ea"/>
                  <a:cs typeface="+mn-cs"/>
                </a:rPr>
                <a:t>Developers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dirty="0">
                  <a:ln>
                    <a:noFill/>
                  </a:ln>
                  <a:solidFill>
                    <a:srgbClr val="D83B01"/>
                  </a:solidFill>
                  <a:effectLst/>
                  <a:uLnTx/>
                  <a:uFillTx/>
                  <a:latin typeface="Segoe UI"/>
                  <a:ea typeface="+mn-ea"/>
                  <a:cs typeface="+mn-cs"/>
                </a:rPr>
                <a:t>(use APIs)</a:t>
              </a:r>
            </a:p>
          </p:txBody>
        </p:sp>
        <p:sp>
          <p:nvSpPr>
            <p:cNvPr id="131" name="people_7" title="Icon of two people">
              <a:extLst>
                <a:ext uri="{FF2B5EF4-FFF2-40B4-BE49-F238E27FC236}">
                  <a16:creationId xmlns:a16="http://schemas.microsoft.com/office/drawing/2014/main" id="{2943EB34-F641-2536-EDFF-45ADB1CFA24A}"/>
                </a:ext>
              </a:extLst>
            </p:cNvPr>
            <p:cNvSpPr>
              <a:spLocks noChangeAspect="1" noEditPoints="1"/>
            </p:cNvSpPr>
            <p:nvPr/>
          </p:nvSpPr>
          <p:spPr bwMode="auto">
            <a:xfrm>
              <a:off x="1229001"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grpSp>
        <p:nvGrpSpPr>
          <p:cNvPr id="135" name="Group 134">
            <a:extLst>
              <a:ext uri="{FF2B5EF4-FFF2-40B4-BE49-F238E27FC236}">
                <a16:creationId xmlns:a16="http://schemas.microsoft.com/office/drawing/2014/main" id="{3255C765-058A-6750-898A-F520E4D93E11}"/>
              </a:ext>
            </a:extLst>
          </p:cNvPr>
          <p:cNvGrpSpPr/>
          <p:nvPr/>
        </p:nvGrpSpPr>
        <p:grpSpPr>
          <a:xfrm>
            <a:off x="10025265" y="3451090"/>
            <a:ext cx="1595479" cy="1424099"/>
            <a:chOff x="609839" y="3686873"/>
            <a:chExt cx="2137149" cy="2063770"/>
          </a:xfrm>
        </p:grpSpPr>
        <p:sp>
          <p:nvSpPr>
            <p:cNvPr id="136" name="TextBox 135">
              <a:extLst>
                <a:ext uri="{FF2B5EF4-FFF2-40B4-BE49-F238E27FC236}">
                  <a16:creationId xmlns:a16="http://schemas.microsoft.com/office/drawing/2014/main" id="{D72955D0-2542-24BB-6716-080FD076D039}"/>
                </a:ext>
              </a:extLst>
            </p:cNvPr>
            <p:cNvSpPr txBox="1"/>
            <p:nvPr/>
          </p:nvSpPr>
          <p:spPr>
            <a:xfrm flipH="1">
              <a:off x="609839" y="4689110"/>
              <a:ext cx="2137149" cy="1061533"/>
            </a:xfrm>
            <a:prstGeom prst="rect">
              <a:avLst/>
            </a:prstGeom>
            <a:noFill/>
          </p:spPr>
          <p:txBody>
            <a:bodyPr wrap="square" lIns="182880" tIns="146304" rIns="182880" bIns="146304"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78D4"/>
                  </a:solidFill>
                  <a:effectLst/>
                  <a:uLnTx/>
                  <a:uFillTx/>
                  <a:latin typeface="Segoe UI"/>
                  <a:ea typeface="+mn-ea"/>
                  <a:cs typeface="+mn-cs"/>
                </a:rPr>
                <a:t>Publishers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000" b="0" i="0" u="none" strike="noStrike" kern="1200" cap="none" spc="0" normalizeH="0" baseline="0" noProof="0">
                  <a:ln>
                    <a:noFill/>
                  </a:ln>
                  <a:solidFill>
                    <a:srgbClr val="0078D4"/>
                  </a:solidFill>
                  <a:effectLst/>
                  <a:uLnTx/>
                  <a:uFillTx/>
                  <a:latin typeface="Segoe UI"/>
                  <a:ea typeface="+mn-ea"/>
                  <a:cs typeface="+mn-cs"/>
                </a:rPr>
                <a:t>(provide APIs)</a:t>
              </a:r>
            </a:p>
          </p:txBody>
        </p:sp>
        <p:sp>
          <p:nvSpPr>
            <p:cNvPr id="137" name="people_7" title="Icon of two people">
              <a:extLst>
                <a:ext uri="{FF2B5EF4-FFF2-40B4-BE49-F238E27FC236}">
                  <a16:creationId xmlns:a16="http://schemas.microsoft.com/office/drawing/2014/main" id="{304F689C-11A4-E544-CD02-0E02251AC2D2}"/>
                </a:ext>
              </a:extLst>
            </p:cNvPr>
            <p:cNvSpPr>
              <a:spLocks noChangeAspect="1" noEditPoints="1"/>
            </p:cNvSpPr>
            <p:nvPr/>
          </p:nvSpPr>
          <p:spPr bwMode="auto">
            <a:xfrm flipH="1">
              <a:off x="1229002" y="3686873"/>
              <a:ext cx="898828" cy="981250"/>
            </a:xfrm>
            <a:custGeom>
              <a:avLst/>
              <a:gdLst>
                <a:gd name="T0" fmla="*/ 26 w 316"/>
                <a:gd name="T1" fmla="*/ 200 h 345"/>
                <a:gd name="T2" fmla="*/ 85 w 316"/>
                <a:gd name="T3" fmla="*/ 141 h 345"/>
                <a:gd name="T4" fmla="*/ 144 w 316"/>
                <a:gd name="T5" fmla="*/ 200 h 345"/>
                <a:gd name="T6" fmla="*/ 85 w 316"/>
                <a:gd name="T7" fmla="*/ 259 h 345"/>
                <a:gd name="T8" fmla="*/ 26 w 316"/>
                <a:gd name="T9" fmla="*/ 200 h 345"/>
                <a:gd name="T10" fmla="*/ 172 w 316"/>
                <a:gd name="T11" fmla="*/ 345 h 345"/>
                <a:gd name="T12" fmla="*/ 86 w 316"/>
                <a:gd name="T13" fmla="*/ 259 h 345"/>
                <a:gd name="T14" fmla="*/ 0 w 316"/>
                <a:gd name="T15" fmla="*/ 345 h 345"/>
                <a:gd name="T16" fmla="*/ 229 w 316"/>
                <a:gd name="T17" fmla="*/ 118 h 345"/>
                <a:gd name="T18" fmla="*/ 288 w 316"/>
                <a:gd name="T19" fmla="*/ 59 h 345"/>
                <a:gd name="T20" fmla="*/ 229 w 316"/>
                <a:gd name="T21" fmla="*/ 0 h 345"/>
                <a:gd name="T22" fmla="*/ 170 w 316"/>
                <a:gd name="T23" fmla="*/ 59 h 345"/>
                <a:gd name="T24" fmla="*/ 229 w 316"/>
                <a:gd name="T25" fmla="*/ 118 h 345"/>
                <a:gd name="T26" fmla="*/ 316 w 316"/>
                <a:gd name="T27" fmla="*/ 204 h 345"/>
                <a:gd name="T28" fmla="*/ 230 w 316"/>
                <a:gd name="T29" fmla="*/ 118 h 345"/>
                <a:gd name="T30" fmla="*/ 144 w 316"/>
                <a:gd name="T31" fmla="*/ 204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6" h="345">
                  <a:moveTo>
                    <a:pt x="26" y="200"/>
                  </a:moveTo>
                  <a:cubicBezTo>
                    <a:pt x="26" y="167"/>
                    <a:pt x="52" y="141"/>
                    <a:pt x="85" y="141"/>
                  </a:cubicBezTo>
                  <a:cubicBezTo>
                    <a:pt x="117" y="141"/>
                    <a:pt x="144" y="167"/>
                    <a:pt x="144" y="200"/>
                  </a:cubicBezTo>
                  <a:cubicBezTo>
                    <a:pt x="144" y="233"/>
                    <a:pt x="117" y="259"/>
                    <a:pt x="85" y="259"/>
                  </a:cubicBezTo>
                  <a:cubicBezTo>
                    <a:pt x="52" y="259"/>
                    <a:pt x="26" y="233"/>
                    <a:pt x="26" y="200"/>
                  </a:cubicBezTo>
                  <a:close/>
                  <a:moveTo>
                    <a:pt x="172" y="345"/>
                  </a:moveTo>
                  <a:cubicBezTo>
                    <a:pt x="172" y="298"/>
                    <a:pt x="133" y="259"/>
                    <a:pt x="86" y="259"/>
                  </a:cubicBezTo>
                  <a:cubicBezTo>
                    <a:pt x="38" y="259"/>
                    <a:pt x="0" y="298"/>
                    <a:pt x="0" y="345"/>
                  </a:cubicBezTo>
                  <a:moveTo>
                    <a:pt x="229" y="118"/>
                  </a:moveTo>
                  <a:cubicBezTo>
                    <a:pt x="261" y="118"/>
                    <a:pt x="288" y="92"/>
                    <a:pt x="288" y="59"/>
                  </a:cubicBezTo>
                  <a:cubicBezTo>
                    <a:pt x="288" y="26"/>
                    <a:pt x="261" y="0"/>
                    <a:pt x="229" y="0"/>
                  </a:cubicBezTo>
                  <a:cubicBezTo>
                    <a:pt x="196" y="0"/>
                    <a:pt x="170" y="26"/>
                    <a:pt x="170" y="59"/>
                  </a:cubicBezTo>
                  <a:cubicBezTo>
                    <a:pt x="170" y="92"/>
                    <a:pt x="196" y="118"/>
                    <a:pt x="229" y="118"/>
                  </a:cubicBezTo>
                  <a:close/>
                  <a:moveTo>
                    <a:pt x="316" y="204"/>
                  </a:moveTo>
                  <a:cubicBezTo>
                    <a:pt x="316" y="157"/>
                    <a:pt x="277" y="118"/>
                    <a:pt x="230" y="118"/>
                  </a:cubicBezTo>
                  <a:cubicBezTo>
                    <a:pt x="182" y="118"/>
                    <a:pt x="144" y="157"/>
                    <a:pt x="144" y="20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D83B01"/>
                </a:solidFill>
                <a:effectLst/>
                <a:uLnTx/>
                <a:uFillTx/>
                <a:latin typeface="Segoe UI"/>
                <a:ea typeface="+mn-ea"/>
                <a:cs typeface="+mn-cs"/>
              </a:endParaRPr>
            </a:p>
          </p:txBody>
        </p:sp>
      </p:grpSp>
      <p:sp>
        <p:nvSpPr>
          <p:cNvPr id="141" name="Down Arrow 69">
            <a:extLst>
              <a:ext uri="{FF2B5EF4-FFF2-40B4-BE49-F238E27FC236}">
                <a16:creationId xmlns:a16="http://schemas.microsoft.com/office/drawing/2014/main" id="{C9F152B5-E7B2-CD10-677D-1768D9017964}"/>
              </a:ext>
            </a:extLst>
          </p:cNvPr>
          <p:cNvSpPr/>
          <p:nvPr/>
        </p:nvSpPr>
        <p:spPr bwMode="auto">
          <a:xfrm rot="5400000">
            <a:off x="9868128" y="3881565"/>
            <a:ext cx="282346" cy="280804"/>
          </a:xfrm>
          <a:prstGeom prst="downArrow">
            <a:avLst/>
          </a:prstGeom>
          <a:solidFill>
            <a:srgbClr val="4885ED"/>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2" name="Down Arrow 70">
            <a:extLst>
              <a:ext uri="{FF2B5EF4-FFF2-40B4-BE49-F238E27FC236}">
                <a16:creationId xmlns:a16="http://schemas.microsoft.com/office/drawing/2014/main" id="{E7205D22-522F-009A-87CF-3E2D687F0B6D}"/>
              </a:ext>
            </a:extLst>
          </p:cNvPr>
          <p:cNvSpPr/>
          <p:nvPr/>
        </p:nvSpPr>
        <p:spPr bwMode="auto">
          <a:xfrm rot="16200000">
            <a:off x="2070078" y="3840311"/>
            <a:ext cx="346056" cy="243544"/>
          </a:xfrm>
          <a:prstGeom prst="downArrow">
            <a:avLst/>
          </a:prstGeom>
          <a:solidFill>
            <a:srgbClr val="DB473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3" name="Down Arrow 71">
            <a:extLst>
              <a:ext uri="{FF2B5EF4-FFF2-40B4-BE49-F238E27FC236}">
                <a16:creationId xmlns:a16="http://schemas.microsoft.com/office/drawing/2014/main" id="{52300800-7395-005E-724F-210567958EC2}"/>
              </a:ext>
            </a:extLst>
          </p:cNvPr>
          <p:cNvSpPr/>
          <p:nvPr/>
        </p:nvSpPr>
        <p:spPr bwMode="auto">
          <a:xfrm>
            <a:off x="5872136" y="2335047"/>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4" name="Down Arrow 72">
            <a:extLst>
              <a:ext uri="{FF2B5EF4-FFF2-40B4-BE49-F238E27FC236}">
                <a16:creationId xmlns:a16="http://schemas.microsoft.com/office/drawing/2014/main" id="{B98D1E8D-E90D-62EC-169B-CB04563FFD36}"/>
              </a:ext>
            </a:extLst>
          </p:cNvPr>
          <p:cNvSpPr/>
          <p:nvPr/>
        </p:nvSpPr>
        <p:spPr bwMode="auto">
          <a:xfrm>
            <a:off x="5912409" y="5342463"/>
            <a:ext cx="346056" cy="243544"/>
          </a:xfrm>
          <a:prstGeom prst="downArrow">
            <a:avLst/>
          </a:prstGeom>
          <a:solidFill>
            <a:srgbClr val="3CBA5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45" name="Group 144">
            <a:extLst>
              <a:ext uri="{FF2B5EF4-FFF2-40B4-BE49-F238E27FC236}">
                <a16:creationId xmlns:a16="http://schemas.microsoft.com/office/drawing/2014/main" id="{8271AB36-F951-A5F3-CAF1-B49448C6F5BC}"/>
              </a:ext>
            </a:extLst>
          </p:cNvPr>
          <p:cNvGrpSpPr/>
          <p:nvPr/>
        </p:nvGrpSpPr>
        <p:grpSpPr>
          <a:xfrm>
            <a:off x="2696406" y="2578591"/>
            <a:ext cx="6804631" cy="2462447"/>
            <a:chOff x="2063610" y="2424140"/>
            <a:chExt cx="8230316" cy="2978370"/>
          </a:xfrm>
        </p:grpSpPr>
        <p:grpSp>
          <p:nvGrpSpPr>
            <p:cNvPr id="146" name="Group 145">
              <a:extLst>
                <a:ext uri="{FF2B5EF4-FFF2-40B4-BE49-F238E27FC236}">
                  <a16:creationId xmlns:a16="http://schemas.microsoft.com/office/drawing/2014/main" id="{841B7AAE-75BD-82C3-114C-4C7EB72416F3}"/>
                </a:ext>
              </a:extLst>
            </p:cNvPr>
            <p:cNvGrpSpPr/>
            <p:nvPr/>
          </p:nvGrpSpPr>
          <p:grpSpPr>
            <a:xfrm>
              <a:off x="2063610" y="2424140"/>
              <a:ext cx="8230316" cy="2978370"/>
              <a:chOff x="1886186" y="2539750"/>
              <a:chExt cx="8230316" cy="2978370"/>
            </a:xfrm>
          </p:grpSpPr>
          <p:sp>
            <p:nvSpPr>
              <p:cNvPr id="156" name="Rectangle 155">
                <a:extLst>
                  <a:ext uri="{FF2B5EF4-FFF2-40B4-BE49-F238E27FC236}">
                    <a16:creationId xmlns:a16="http://schemas.microsoft.com/office/drawing/2014/main" id="{CA5F85E0-C3B6-06C3-F7BB-60F2EDC4D542}"/>
                  </a:ext>
                </a:extLst>
              </p:cNvPr>
              <p:cNvSpPr/>
              <p:nvPr/>
            </p:nvSpPr>
            <p:spPr bwMode="auto">
              <a:xfrm>
                <a:off x="1886186" y="2908092"/>
                <a:ext cx="8226805" cy="2610028"/>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157" name="Picture 156">
                <a:extLst>
                  <a:ext uri="{FF2B5EF4-FFF2-40B4-BE49-F238E27FC236}">
                    <a16:creationId xmlns:a16="http://schemas.microsoft.com/office/drawing/2014/main" id="{34E20A44-7986-4165-72E0-3926CDAB56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33987" y="2539750"/>
                <a:ext cx="582515" cy="582515"/>
              </a:xfrm>
              <a:prstGeom prst="rect">
                <a:avLst/>
              </a:prstGeom>
            </p:spPr>
          </p:pic>
        </p:grpSp>
        <p:sp>
          <p:nvSpPr>
            <p:cNvPr id="147" name="Rectangle 146">
              <a:extLst>
                <a:ext uri="{FF2B5EF4-FFF2-40B4-BE49-F238E27FC236}">
                  <a16:creationId xmlns:a16="http://schemas.microsoft.com/office/drawing/2014/main" id="{3CEC71BE-7B14-348A-FE54-894C6E867724}"/>
                </a:ext>
              </a:extLst>
            </p:cNvPr>
            <p:cNvSpPr/>
            <p:nvPr/>
          </p:nvSpPr>
          <p:spPr bwMode="auto">
            <a:xfrm>
              <a:off x="2312848" y="3038086"/>
              <a:ext cx="2479040" cy="20929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8" name="Rectangle 147">
              <a:extLst>
                <a:ext uri="{FF2B5EF4-FFF2-40B4-BE49-F238E27FC236}">
                  <a16:creationId xmlns:a16="http://schemas.microsoft.com/office/drawing/2014/main" id="{018CC848-C0D6-1205-F2D5-C69CE179BA19}"/>
                </a:ext>
              </a:extLst>
            </p:cNvPr>
            <p:cNvSpPr/>
            <p:nvPr/>
          </p:nvSpPr>
          <p:spPr bwMode="auto">
            <a:xfrm>
              <a:off x="4944288" y="3038086"/>
              <a:ext cx="2479040" cy="2092960"/>
            </a:xfrm>
            <a:prstGeom prst="rect">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49" name="Rectangle 148">
              <a:extLst>
                <a:ext uri="{FF2B5EF4-FFF2-40B4-BE49-F238E27FC236}">
                  <a16:creationId xmlns:a16="http://schemas.microsoft.com/office/drawing/2014/main" id="{6D231D2B-6ADD-BD22-63D8-C371010856A2}"/>
                </a:ext>
              </a:extLst>
            </p:cNvPr>
            <p:cNvSpPr/>
            <p:nvPr/>
          </p:nvSpPr>
          <p:spPr bwMode="auto">
            <a:xfrm>
              <a:off x="7575728" y="3038086"/>
              <a:ext cx="2479040" cy="2092960"/>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6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150" name="TextBox 149">
              <a:extLst>
                <a:ext uri="{FF2B5EF4-FFF2-40B4-BE49-F238E27FC236}">
                  <a16:creationId xmlns:a16="http://schemas.microsoft.com/office/drawing/2014/main" id="{3B670BFD-BE8B-DD79-631B-493BCEBC13AB}"/>
                </a:ext>
              </a:extLst>
            </p:cNvPr>
            <p:cNvSpPr txBox="1"/>
            <p:nvPr/>
          </p:nvSpPr>
          <p:spPr>
            <a:xfrm>
              <a:off x="2590306" y="3270522"/>
              <a:ext cx="1959023"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Consume</a:t>
              </a:r>
            </a:p>
          </p:txBody>
        </p:sp>
        <p:sp>
          <p:nvSpPr>
            <p:cNvPr id="151" name="TextBox 150">
              <a:extLst>
                <a:ext uri="{FF2B5EF4-FFF2-40B4-BE49-F238E27FC236}">
                  <a16:creationId xmlns:a16="http://schemas.microsoft.com/office/drawing/2014/main" id="{2ADE6107-A8F0-62C1-EC57-6A2793BE727D}"/>
                </a:ext>
              </a:extLst>
            </p:cNvPr>
            <p:cNvSpPr txBox="1"/>
            <p:nvPr/>
          </p:nvSpPr>
          <p:spPr>
            <a:xfrm>
              <a:off x="8015894" y="3264263"/>
              <a:ext cx="1586695" cy="759412"/>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Publish</a:t>
              </a:r>
            </a:p>
          </p:txBody>
        </p:sp>
        <p:sp>
          <p:nvSpPr>
            <p:cNvPr id="152" name="TextBox 151">
              <a:extLst>
                <a:ext uri="{FF2B5EF4-FFF2-40B4-BE49-F238E27FC236}">
                  <a16:creationId xmlns:a16="http://schemas.microsoft.com/office/drawing/2014/main" id="{FA85DDDA-99B6-0B88-9615-CF799C42AF11}"/>
                </a:ext>
              </a:extLst>
            </p:cNvPr>
            <p:cNvSpPr txBox="1"/>
            <p:nvPr/>
          </p:nvSpPr>
          <p:spPr>
            <a:xfrm>
              <a:off x="5390201" y="3263799"/>
              <a:ext cx="1750557" cy="759412"/>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light"/>
                  <a:ea typeface="+mn-ea"/>
                  <a:cs typeface="+mn-cs"/>
                </a:rPr>
                <a:t>Mediate</a:t>
              </a:r>
            </a:p>
          </p:txBody>
        </p:sp>
        <p:sp>
          <p:nvSpPr>
            <p:cNvPr id="153" name="TextBox 152">
              <a:extLst>
                <a:ext uri="{FF2B5EF4-FFF2-40B4-BE49-F238E27FC236}">
                  <a16:creationId xmlns:a16="http://schemas.microsoft.com/office/drawing/2014/main" id="{0806CFE7-598D-7A4F-CF13-136C847D81E9}"/>
                </a:ext>
              </a:extLst>
            </p:cNvPr>
            <p:cNvSpPr txBox="1"/>
            <p:nvPr/>
          </p:nvSpPr>
          <p:spPr>
            <a:xfrm flipH="1">
              <a:off x="8053248" y="4129139"/>
              <a:ext cx="1615440"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Azure portal</a:t>
              </a:r>
            </a:p>
          </p:txBody>
        </p:sp>
        <p:sp>
          <p:nvSpPr>
            <p:cNvPr id="154" name="TextBox 153">
              <a:extLst>
                <a:ext uri="{FF2B5EF4-FFF2-40B4-BE49-F238E27FC236}">
                  <a16:creationId xmlns:a16="http://schemas.microsoft.com/office/drawing/2014/main" id="{08717650-D83B-F065-6B98-994029DD3396}"/>
                </a:ext>
              </a:extLst>
            </p:cNvPr>
            <p:cNvSpPr txBox="1"/>
            <p:nvPr/>
          </p:nvSpPr>
          <p:spPr>
            <a:xfrm flipH="1">
              <a:off x="5585551" y="4129139"/>
              <a:ext cx="1322046"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Gateway</a:t>
              </a:r>
            </a:p>
          </p:txBody>
        </p:sp>
        <p:sp>
          <p:nvSpPr>
            <p:cNvPr id="155" name="TextBox 154">
              <a:extLst>
                <a:ext uri="{FF2B5EF4-FFF2-40B4-BE49-F238E27FC236}">
                  <a16:creationId xmlns:a16="http://schemas.microsoft.com/office/drawing/2014/main" id="{CB599061-9EC0-A27D-5779-1FF2ECED5374}"/>
                </a:ext>
              </a:extLst>
            </p:cNvPr>
            <p:cNvSpPr txBox="1"/>
            <p:nvPr/>
          </p:nvSpPr>
          <p:spPr>
            <a:xfrm flipH="1">
              <a:off x="2551609" y="4129139"/>
              <a:ext cx="2001519" cy="591895"/>
            </a:xfrm>
            <a:prstGeom prst="rect">
              <a:avLst/>
            </a:prstGeom>
            <a:noFill/>
          </p:spPr>
          <p:txBody>
            <a:bodyPr wrap="squar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Light"/>
                  <a:ea typeface="+mn-ea"/>
                  <a:cs typeface="+mn-cs"/>
                </a:rPr>
                <a:t>Developer portal</a:t>
              </a:r>
            </a:p>
          </p:txBody>
        </p:sp>
      </p:grpSp>
      <p:sp>
        <p:nvSpPr>
          <p:cNvPr id="158" name="TextBox 157">
            <a:extLst>
              <a:ext uri="{FF2B5EF4-FFF2-40B4-BE49-F238E27FC236}">
                <a16:creationId xmlns:a16="http://schemas.microsoft.com/office/drawing/2014/main" id="{5E10516E-8390-9008-3D7A-1961590F6D69}"/>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Connected experiences</a:t>
            </a:r>
          </a:p>
        </p:txBody>
      </p:sp>
    </p:spTree>
    <p:extLst>
      <p:ext uri="{BB962C8B-B14F-4D97-AF65-F5344CB8AC3E}">
        <p14:creationId xmlns:p14="http://schemas.microsoft.com/office/powerpoint/2010/main" val="2739373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35"/>
                                        </p:tgtEl>
                                        <p:attrNameLst>
                                          <p:attrName>style.visibility</p:attrName>
                                        </p:attrNameLst>
                                      </p:cBhvr>
                                      <p:to>
                                        <p:strVal val="visible"/>
                                      </p:to>
                                    </p:set>
                                    <p:animEffect transition="in" filter="dissolve">
                                      <p:cBhvr>
                                        <p:cTn id="7" dur="1000"/>
                                        <p:tgtEl>
                                          <p:spTgt spid="135"/>
                                        </p:tgtEl>
                                      </p:cBhvr>
                                    </p:animEffect>
                                  </p:childTnLst>
                                </p:cTn>
                              </p:par>
                              <p:par>
                                <p:cTn id="8" presetID="9" presetClass="entr" presetSubtype="0" fill="hold" nodeType="withEffect">
                                  <p:stCondLst>
                                    <p:cond delay="0"/>
                                  </p:stCondLst>
                                  <p:childTnLst>
                                    <p:set>
                                      <p:cBhvr>
                                        <p:cTn id="9" dur="1" fill="hold">
                                          <p:stCondLst>
                                            <p:cond delay="0"/>
                                          </p:stCondLst>
                                        </p:cTn>
                                        <p:tgtEl>
                                          <p:spTgt spid="129"/>
                                        </p:tgtEl>
                                        <p:attrNameLst>
                                          <p:attrName>style.visibility</p:attrName>
                                        </p:attrNameLst>
                                      </p:cBhvr>
                                      <p:to>
                                        <p:strVal val="visible"/>
                                      </p:to>
                                    </p:set>
                                    <p:animEffect transition="in" filter="dissolve">
                                      <p:cBhvr>
                                        <p:cTn id="10" dur="1000"/>
                                        <p:tgtEl>
                                          <p:spTgt spid="12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1000"/>
                                        <p:tgtEl>
                                          <p:spTgt spid="99"/>
                                        </p:tgtEl>
                                      </p:cBhvr>
                                    </p:animEffect>
                                    <p:set>
                                      <p:cBhvr>
                                        <p:cTn id="15" dur="1" fill="hold">
                                          <p:stCondLst>
                                            <p:cond delay="999"/>
                                          </p:stCondLst>
                                        </p:cTn>
                                        <p:tgtEl>
                                          <p:spTgt spid="99"/>
                                        </p:tgtEl>
                                        <p:attrNameLst>
                                          <p:attrName>style.visibility</p:attrName>
                                        </p:attrNameLst>
                                      </p:cBhvr>
                                      <p:to>
                                        <p:strVal val="hidden"/>
                                      </p:to>
                                    </p:set>
                                  </p:childTnLst>
                                </p:cTn>
                              </p:par>
                            </p:childTnLst>
                          </p:cTn>
                        </p:par>
                        <p:par>
                          <p:cTn id="16" fill="hold">
                            <p:stCondLst>
                              <p:cond delay="1000"/>
                            </p:stCondLst>
                            <p:childTnLst>
                              <p:par>
                                <p:cTn id="17" presetID="9" presetClass="entr" presetSubtype="0" fill="hold" nodeType="afterEffect">
                                  <p:stCondLst>
                                    <p:cond delay="0"/>
                                  </p:stCondLst>
                                  <p:childTnLst>
                                    <p:set>
                                      <p:cBhvr>
                                        <p:cTn id="18" dur="1" fill="hold">
                                          <p:stCondLst>
                                            <p:cond delay="0"/>
                                          </p:stCondLst>
                                        </p:cTn>
                                        <p:tgtEl>
                                          <p:spTgt spid="145"/>
                                        </p:tgtEl>
                                        <p:attrNameLst>
                                          <p:attrName>style.visibility</p:attrName>
                                        </p:attrNameLst>
                                      </p:cBhvr>
                                      <p:to>
                                        <p:strVal val="visible"/>
                                      </p:to>
                                    </p:set>
                                    <p:animEffect transition="in" filter="dissolve">
                                      <p:cBhvr>
                                        <p:cTn id="19" dur="1000"/>
                                        <p:tgtEl>
                                          <p:spTgt spid="145"/>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dissolve">
                                      <p:cBhvr>
                                        <p:cTn id="22" dur="1000"/>
                                        <p:tgtEl>
                                          <p:spTgt spid="14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43"/>
                                        </p:tgtEl>
                                        <p:attrNameLst>
                                          <p:attrName>style.visibility</p:attrName>
                                        </p:attrNameLst>
                                      </p:cBhvr>
                                      <p:to>
                                        <p:strVal val="visible"/>
                                      </p:to>
                                    </p:set>
                                    <p:animEffect transition="in" filter="dissolve">
                                      <p:cBhvr>
                                        <p:cTn id="25" dur="1000"/>
                                        <p:tgtEl>
                                          <p:spTgt spid="143"/>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41"/>
                                        </p:tgtEl>
                                        <p:attrNameLst>
                                          <p:attrName>style.visibility</p:attrName>
                                        </p:attrNameLst>
                                      </p:cBhvr>
                                      <p:to>
                                        <p:strVal val="visible"/>
                                      </p:to>
                                    </p:set>
                                    <p:animEffect transition="in" filter="dissolve">
                                      <p:cBhvr>
                                        <p:cTn id="28" dur="1000"/>
                                        <p:tgtEl>
                                          <p:spTgt spid="141"/>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144"/>
                                        </p:tgtEl>
                                        <p:attrNameLst>
                                          <p:attrName>style.visibility</p:attrName>
                                        </p:attrNameLst>
                                      </p:cBhvr>
                                      <p:to>
                                        <p:strVal val="visible"/>
                                      </p:to>
                                    </p:set>
                                    <p:animEffect transition="in" filter="dissolve">
                                      <p:cBhvr>
                                        <p:cTn id="31" dur="10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 grpId="0" animBg="1"/>
      <p:bldP spid="142" grpId="0" animBg="1"/>
      <p:bldP spid="143" grpId="0" animBg="1"/>
      <p:bldP spid="1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138" name="Rectangle 137">
            <a:extLst>
              <a:ext uri="{FF2B5EF4-FFF2-40B4-BE49-F238E27FC236}">
                <a16:creationId xmlns:a16="http://schemas.microsoft.com/office/drawing/2014/main" id="{C09CB2DB-D6F1-97FA-0D0F-CBB453BF61CE}"/>
              </a:ext>
            </a:extLst>
          </p:cNvPr>
          <p:cNvSpPr/>
          <p:nvPr/>
        </p:nvSpPr>
        <p:spPr>
          <a:xfrm>
            <a:off x="8451464" y="2884303"/>
            <a:ext cx="2619027" cy="3209502"/>
          </a:xfrm>
          <a:prstGeom prst="rect">
            <a:avLst/>
          </a:prstGeom>
          <a:solidFill>
            <a:srgbClr val="C6BCB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134" name="Rectangle 133">
            <a:extLst>
              <a:ext uri="{FF2B5EF4-FFF2-40B4-BE49-F238E27FC236}">
                <a16:creationId xmlns:a16="http://schemas.microsoft.com/office/drawing/2014/main" id="{FCA348E7-09F6-94B8-73F6-64BB1E706E3A}"/>
              </a:ext>
            </a:extLst>
          </p:cNvPr>
          <p:cNvSpPr/>
          <p:nvPr/>
        </p:nvSpPr>
        <p:spPr>
          <a:xfrm>
            <a:off x="1115437" y="2911798"/>
            <a:ext cx="7341734" cy="3182006"/>
          </a:xfrm>
          <a:prstGeom prst="rect">
            <a:avLst/>
          </a:prstGeom>
          <a:solidFill>
            <a:srgbClr val="D9EA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295419" y="426476"/>
            <a:ext cx="457490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management solves API-related challenges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84856" y="1498227"/>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128" name="TextBox 127">
            <a:extLst>
              <a:ext uri="{FF2B5EF4-FFF2-40B4-BE49-F238E27FC236}">
                <a16:creationId xmlns:a16="http://schemas.microsoft.com/office/drawing/2014/main" id="{423BA3CC-1EB7-88DE-4125-AD233F3F7588}"/>
              </a:ext>
            </a:extLst>
          </p:cNvPr>
          <p:cNvSpPr txBox="1"/>
          <p:nvPr/>
        </p:nvSpPr>
        <p:spPr>
          <a:xfrm>
            <a:off x="5356011" y="6352791"/>
            <a:ext cx="158235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Services and data</a:t>
            </a:r>
          </a:p>
        </p:txBody>
      </p:sp>
      <p:sp>
        <p:nvSpPr>
          <p:cNvPr id="158" name="TextBox 157">
            <a:extLst>
              <a:ext uri="{FF2B5EF4-FFF2-40B4-BE49-F238E27FC236}">
                <a16:creationId xmlns:a16="http://schemas.microsoft.com/office/drawing/2014/main" id="{5E10516E-8390-9008-3D7A-1961590F6D69}"/>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Connected experiences</a:t>
            </a:r>
          </a:p>
        </p:txBody>
      </p:sp>
      <p:sp>
        <p:nvSpPr>
          <p:cNvPr id="55" name="TextBox 54">
            <a:extLst>
              <a:ext uri="{FF2B5EF4-FFF2-40B4-BE49-F238E27FC236}">
                <a16:creationId xmlns:a16="http://schemas.microsoft.com/office/drawing/2014/main" id="{40F17743-E7F5-4837-F9BC-60424A67732E}"/>
              </a:ext>
            </a:extLst>
          </p:cNvPr>
          <p:cNvSpPr txBox="1"/>
          <p:nvPr/>
        </p:nvSpPr>
        <p:spPr>
          <a:xfrm>
            <a:off x="3172921" y="1741867"/>
            <a:ext cx="1247602" cy="400110"/>
          </a:xfrm>
          <a:prstGeom prst="rect">
            <a:avLst/>
          </a:prstGeom>
          <a:noFill/>
        </p:spPr>
        <p:txBody>
          <a:bodyPr wrap="square" rtlCol="0">
            <a:spAutoFit/>
          </a:bodyPr>
          <a:lstStyle/>
          <a:p>
            <a:pPr algn="ctr"/>
            <a:r>
              <a:rPr lang="en-US" sz="2000" dirty="0">
                <a:latin typeface="Helvetica Neue Light" charset="0"/>
                <a:ea typeface="Helvetica Neue Light" charset="0"/>
                <a:cs typeface="Helvetica Neue Light" charset="0"/>
              </a:rPr>
              <a:t>Product 2</a:t>
            </a:r>
          </a:p>
        </p:txBody>
      </p:sp>
      <p:sp>
        <p:nvSpPr>
          <p:cNvPr id="56" name="Rectangle 55">
            <a:extLst>
              <a:ext uri="{FF2B5EF4-FFF2-40B4-BE49-F238E27FC236}">
                <a16:creationId xmlns:a16="http://schemas.microsoft.com/office/drawing/2014/main" id="{53093C7F-85A9-BF4C-68AD-E8D0CBC54FE9}"/>
              </a:ext>
            </a:extLst>
          </p:cNvPr>
          <p:cNvSpPr/>
          <p:nvPr/>
        </p:nvSpPr>
        <p:spPr>
          <a:xfrm>
            <a:off x="3172921" y="2136812"/>
            <a:ext cx="1247603" cy="747997"/>
          </a:xfrm>
          <a:prstGeom prst="rect">
            <a:avLst/>
          </a:prstGeom>
          <a:solidFill>
            <a:srgbClr val="82BC00"/>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57" name="5-Point Star 63">
            <a:extLst>
              <a:ext uri="{FF2B5EF4-FFF2-40B4-BE49-F238E27FC236}">
                <a16:creationId xmlns:a16="http://schemas.microsoft.com/office/drawing/2014/main" id="{B82599D5-7F05-7C02-2F1C-E1BD2A36E13C}"/>
              </a:ext>
            </a:extLst>
          </p:cNvPr>
          <p:cNvSpPr/>
          <p:nvPr/>
        </p:nvSpPr>
        <p:spPr>
          <a:xfrm>
            <a:off x="3498574" y="2238712"/>
            <a:ext cx="305432" cy="298201"/>
          </a:xfrm>
          <a:prstGeom prst="star5">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58" name="TextBox 57">
            <a:extLst>
              <a:ext uri="{FF2B5EF4-FFF2-40B4-BE49-F238E27FC236}">
                <a16:creationId xmlns:a16="http://schemas.microsoft.com/office/drawing/2014/main" id="{888D0C6A-FE76-6E06-F40F-2F0B5ACBC9E6}"/>
              </a:ext>
            </a:extLst>
          </p:cNvPr>
          <p:cNvSpPr txBox="1"/>
          <p:nvPr/>
        </p:nvSpPr>
        <p:spPr>
          <a:xfrm>
            <a:off x="1195812" y="1723184"/>
            <a:ext cx="1247603" cy="400110"/>
          </a:xfrm>
          <a:prstGeom prst="rect">
            <a:avLst/>
          </a:prstGeom>
          <a:noFill/>
        </p:spPr>
        <p:txBody>
          <a:bodyPr wrap="square" rtlCol="0">
            <a:spAutoFit/>
          </a:bodyPr>
          <a:lstStyle/>
          <a:p>
            <a:pPr algn="ctr"/>
            <a:r>
              <a:rPr lang="en-US" sz="2000" dirty="0">
                <a:latin typeface="Helvetica Neue Light" charset="0"/>
                <a:ea typeface="Helvetica Neue Light" charset="0"/>
                <a:cs typeface="Helvetica Neue Light" charset="0"/>
              </a:rPr>
              <a:t>Product 1</a:t>
            </a:r>
          </a:p>
        </p:txBody>
      </p:sp>
      <p:sp>
        <p:nvSpPr>
          <p:cNvPr id="59" name="Rectangle 58">
            <a:extLst>
              <a:ext uri="{FF2B5EF4-FFF2-40B4-BE49-F238E27FC236}">
                <a16:creationId xmlns:a16="http://schemas.microsoft.com/office/drawing/2014/main" id="{B1EC6D62-3976-12D3-2C80-1974F643AA22}"/>
              </a:ext>
            </a:extLst>
          </p:cNvPr>
          <p:cNvSpPr/>
          <p:nvPr/>
        </p:nvSpPr>
        <p:spPr>
          <a:xfrm>
            <a:off x="1195812" y="2120458"/>
            <a:ext cx="1247603" cy="747997"/>
          </a:xfrm>
          <a:prstGeom prst="rect">
            <a:avLst/>
          </a:prstGeom>
          <a:solidFill>
            <a:srgbClr val="009BDE"/>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60" name="Cross 59">
            <a:extLst>
              <a:ext uri="{FF2B5EF4-FFF2-40B4-BE49-F238E27FC236}">
                <a16:creationId xmlns:a16="http://schemas.microsoft.com/office/drawing/2014/main" id="{C715B927-028B-70F7-CCDB-A764D83781BA}"/>
              </a:ext>
            </a:extLst>
          </p:cNvPr>
          <p:cNvSpPr/>
          <p:nvPr/>
        </p:nvSpPr>
        <p:spPr>
          <a:xfrm>
            <a:off x="2023420" y="2217404"/>
            <a:ext cx="249612" cy="249612"/>
          </a:xfrm>
          <a:prstGeom prst="plus">
            <a:avLst>
              <a:gd name="adj" fmla="val 32965"/>
            </a:avLst>
          </a:prstGeom>
          <a:solidFill>
            <a:schemeClr val="accent3">
              <a:lumMod val="5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61" name="Isosceles Triangle 20">
            <a:extLst>
              <a:ext uri="{FF2B5EF4-FFF2-40B4-BE49-F238E27FC236}">
                <a16:creationId xmlns:a16="http://schemas.microsoft.com/office/drawing/2014/main" id="{BFD55FE7-BEFC-8DCE-7A1A-6E9E704D7EC7}"/>
              </a:ext>
            </a:extLst>
          </p:cNvPr>
          <p:cNvSpPr/>
          <p:nvPr/>
        </p:nvSpPr>
        <p:spPr>
          <a:xfrm>
            <a:off x="1477083" y="2215925"/>
            <a:ext cx="249612" cy="249612"/>
          </a:xfrm>
          <a:prstGeom prst="triangl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62" name="Oval 61">
            <a:extLst>
              <a:ext uri="{FF2B5EF4-FFF2-40B4-BE49-F238E27FC236}">
                <a16:creationId xmlns:a16="http://schemas.microsoft.com/office/drawing/2014/main" id="{EB6F011A-0566-4468-DBCC-F965CA9579C7}"/>
              </a:ext>
            </a:extLst>
          </p:cNvPr>
          <p:cNvSpPr/>
          <p:nvPr/>
        </p:nvSpPr>
        <p:spPr>
          <a:xfrm>
            <a:off x="1309511" y="2549290"/>
            <a:ext cx="267800" cy="261459"/>
          </a:xfrm>
          <a:prstGeom prst="ellipse">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63" name="5-Point Star 69">
            <a:extLst>
              <a:ext uri="{FF2B5EF4-FFF2-40B4-BE49-F238E27FC236}">
                <a16:creationId xmlns:a16="http://schemas.microsoft.com/office/drawing/2014/main" id="{78DAC613-CB01-9E69-24CE-D235B7E09675}"/>
              </a:ext>
            </a:extLst>
          </p:cNvPr>
          <p:cNvSpPr/>
          <p:nvPr/>
        </p:nvSpPr>
        <p:spPr>
          <a:xfrm>
            <a:off x="1902964" y="2497592"/>
            <a:ext cx="305433" cy="298202"/>
          </a:xfrm>
          <a:prstGeom prst="star5">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64" name="TextBox 63">
            <a:extLst>
              <a:ext uri="{FF2B5EF4-FFF2-40B4-BE49-F238E27FC236}">
                <a16:creationId xmlns:a16="http://schemas.microsoft.com/office/drawing/2014/main" id="{63E18967-1BD4-6971-A67E-DD8FA0A7F716}"/>
              </a:ext>
            </a:extLst>
          </p:cNvPr>
          <p:cNvSpPr txBox="1"/>
          <p:nvPr/>
        </p:nvSpPr>
        <p:spPr>
          <a:xfrm>
            <a:off x="5391599" y="1741867"/>
            <a:ext cx="1247603" cy="400110"/>
          </a:xfrm>
          <a:prstGeom prst="rect">
            <a:avLst/>
          </a:prstGeom>
          <a:noFill/>
        </p:spPr>
        <p:txBody>
          <a:bodyPr wrap="square" rtlCol="0">
            <a:spAutoFit/>
          </a:bodyPr>
          <a:lstStyle/>
          <a:p>
            <a:pPr algn="ctr"/>
            <a:r>
              <a:rPr lang="en-US" sz="2000" dirty="0">
                <a:latin typeface="Helvetica Neue Light" charset="0"/>
                <a:ea typeface="Helvetica Neue Light" charset="0"/>
                <a:cs typeface="Helvetica Neue Light" charset="0"/>
              </a:rPr>
              <a:t>Product 3</a:t>
            </a:r>
          </a:p>
        </p:txBody>
      </p:sp>
      <p:sp>
        <p:nvSpPr>
          <p:cNvPr id="65" name="Rectangle 64">
            <a:extLst>
              <a:ext uri="{FF2B5EF4-FFF2-40B4-BE49-F238E27FC236}">
                <a16:creationId xmlns:a16="http://schemas.microsoft.com/office/drawing/2014/main" id="{933230B2-A43D-6C02-9530-6F6E7A0C8BA3}"/>
              </a:ext>
            </a:extLst>
          </p:cNvPr>
          <p:cNvSpPr/>
          <p:nvPr/>
        </p:nvSpPr>
        <p:spPr>
          <a:xfrm>
            <a:off x="5391600" y="2127646"/>
            <a:ext cx="1247603" cy="747997"/>
          </a:xfrm>
          <a:prstGeom prst="rect">
            <a:avLst/>
          </a:prstGeom>
          <a:solidFill>
            <a:srgbClr val="6E2597"/>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66" name="Isosceles Triangle 25">
            <a:extLst>
              <a:ext uri="{FF2B5EF4-FFF2-40B4-BE49-F238E27FC236}">
                <a16:creationId xmlns:a16="http://schemas.microsoft.com/office/drawing/2014/main" id="{A6D38070-6133-F4F2-B43A-959FCE7E7ED6}"/>
              </a:ext>
            </a:extLst>
          </p:cNvPr>
          <p:cNvSpPr/>
          <p:nvPr/>
        </p:nvSpPr>
        <p:spPr>
          <a:xfrm>
            <a:off x="5683216" y="2332386"/>
            <a:ext cx="249612" cy="249612"/>
          </a:xfrm>
          <a:prstGeom prst="triangl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67" name="Oval 66">
            <a:extLst>
              <a:ext uri="{FF2B5EF4-FFF2-40B4-BE49-F238E27FC236}">
                <a16:creationId xmlns:a16="http://schemas.microsoft.com/office/drawing/2014/main" id="{24A00E1E-DD64-DEF5-4C47-52483EC32991}"/>
              </a:ext>
            </a:extLst>
          </p:cNvPr>
          <p:cNvSpPr/>
          <p:nvPr/>
        </p:nvSpPr>
        <p:spPr>
          <a:xfrm>
            <a:off x="6197183" y="2332386"/>
            <a:ext cx="268333" cy="262093"/>
          </a:xfrm>
          <a:prstGeom prst="ellipse">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68" name="TextBox 67">
            <a:extLst>
              <a:ext uri="{FF2B5EF4-FFF2-40B4-BE49-F238E27FC236}">
                <a16:creationId xmlns:a16="http://schemas.microsoft.com/office/drawing/2014/main" id="{B2DD8818-04E7-498D-F96F-6B1709947FAE}"/>
              </a:ext>
            </a:extLst>
          </p:cNvPr>
          <p:cNvSpPr txBox="1"/>
          <p:nvPr/>
        </p:nvSpPr>
        <p:spPr>
          <a:xfrm>
            <a:off x="9569245" y="1726019"/>
            <a:ext cx="1247605" cy="400110"/>
          </a:xfrm>
          <a:prstGeom prst="rect">
            <a:avLst/>
          </a:prstGeom>
          <a:noFill/>
        </p:spPr>
        <p:txBody>
          <a:bodyPr wrap="square" rtlCol="0">
            <a:spAutoFit/>
          </a:bodyPr>
          <a:lstStyle/>
          <a:p>
            <a:pPr algn="ctr"/>
            <a:r>
              <a:rPr lang="en-US" sz="2000" dirty="0">
                <a:latin typeface="Helvetica Neue Light" charset="0"/>
                <a:ea typeface="Helvetica Neue Light" charset="0"/>
                <a:cs typeface="Helvetica Neue Light" charset="0"/>
              </a:rPr>
              <a:t>Product 5</a:t>
            </a:r>
          </a:p>
        </p:txBody>
      </p:sp>
      <p:sp>
        <p:nvSpPr>
          <p:cNvPr id="69" name="Rectangle 68">
            <a:extLst>
              <a:ext uri="{FF2B5EF4-FFF2-40B4-BE49-F238E27FC236}">
                <a16:creationId xmlns:a16="http://schemas.microsoft.com/office/drawing/2014/main" id="{44454E51-A03D-0168-1AED-77D553102C6B}"/>
              </a:ext>
            </a:extLst>
          </p:cNvPr>
          <p:cNvSpPr/>
          <p:nvPr/>
        </p:nvSpPr>
        <p:spPr>
          <a:xfrm>
            <a:off x="9569247" y="2120458"/>
            <a:ext cx="1247603" cy="747997"/>
          </a:xfrm>
          <a:prstGeom prst="rect">
            <a:avLst/>
          </a:prstGeom>
          <a:solidFill>
            <a:srgbClr val="EE1998"/>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70" name="Pentagon 76">
            <a:extLst>
              <a:ext uri="{FF2B5EF4-FFF2-40B4-BE49-F238E27FC236}">
                <a16:creationId xmlns:a16="http://schemas.microsoft.com/office/drawing/2014/main" id="{D0678AAE-B933-913F-050C-285064B5344D}"/>
              </a:ext>
            </a:extLst>
          </p:cNvPr>
          <p:cNvSpPr/>
          <p:nvPr/>
        </p:nvSpPr>
        <p:spPr>
          <a:xfrm>
            <a:off x="10415177" y="2227732"/>
            <a:ext cx="262092" cy="262092"/>
          </a:xfrm>
          <a:prstGeom prst="homePlate">
            <a:avLst/>
          </a:prstGeom>
          <a:solidFill>
            <a:srgbClr val="009BDE"/>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71" name="Teardrop 70">
            <a:extLst>
              <a:ext uri="{FF2B5EF4-FFF2-40B4-BE49-F238E27FC236}">
                <a16:creationId xmlns:a16="http://schemas.microsoft.com/office/drawing/2014/main" id="{F8E3D056-5BB8-EFDD-6619-84F855F5B6EA}"/>
              </a:ext>
            </a:extLst>
          </p:cNvPr>
          <p:cNvSpPr/>
          <p:nvPr/>
        </p:nvSpPr>
        <p:spPr>
          <a:xfrm>
            <a:off x="9786261" y="2260598"/>
            <a:ext cx="262092" cy="262092"/>
          </a:xfrm>
          <a:prstGeom prst="teardrop">
            <a:avLst/>
          </a:prstGeom>
          <a:solidFill>
            <a:srgbClr val="F68CCB"/>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72" name="TextBox 71">
            <a:extLst>
              <a:ext uri="{FF2B5EF4-FFF2-40B4-BE49-F238E27FC236}">
                <a16:creationId xmlns:a16="http://schemas.microsoft.com/office/drawing/2014/main" id="{E663C913-E714-AE4C-1606-04E590C06088}"/>
              </a:ext>
            </a:extLst>
          </p:cNvPr>
          <p:cNvSpPr txBox="1"/>
          <p:nvPr/>
        </p:nvSpPr>
        <p:spPr>
          <a:xfrm>
            <a:off x="7610278" y="1741867"/>
            <a:ext cx="1247604" cy="400110"/>
          </a:xfrm>
          <a:prstGeom prst="rect">
            <a:avLst/>
          </a:prstGeom>
          <a:noFill/>
        </p:spPr>
        <p:txBody>
          <a:bodyPr wrap="square" rtlCol="0">
            <a:spAutoFit/>
          </a:bodyPr>
          <a:lstStyle/>
          <a:p>
            <a:pPr algn="ctr"/>
            <a:r>
              <a:rPr lang="en-US" sz="2000" dirty="0">
                <a:latin typeface="Helvetica Neue Light" charset="0"/>
                <a:ea typeface="Helvetica Neue Light" charset="0"/>
                <a:cs typeface="Helvetica Neue Light" charset="0"/>
              </a:rPr>
              <a:t>Product 4</a:t>
            </a:r>
          </a:p>
        </p:txBody>
      </p:sp>
      <p:sp>
        <p:nvSpPr>
          <p:cNvPr id="73" name="Rectangle 72">
            <a:extLst>
              <a:ext uri="{FF2B5EF4-FFF2-40B4-BE49-F238E27FC236}">
                <a16:creationId xmlns:a16="http://schemas.microsoft.com/office/drawing/2014/main" id="{729C8434-B745-7048-EE1D-DD6CB9599802}"/>
              </a:ext>
            </a:extLst>
          </p:cNvPr>
          <p:cNvSpPr/>
          <p:nvPr/>
        </p:nvSpPr>
        <p:spPr>
          <a:xfrm>
            <a:off x="7610279" y="2133470"/>
            <a:ext cx="1247603" cy="747997"/>
          </a:xfrm>
          <a:prstGeom prst="rect">
            <a:avLst/>
          </a:prstGeom>
          <a:solidFill>
            <a:srgbClr val="E86934"/>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74" name="Teardrop 73">
            <a:extLst>
              <a:ext uri="{FF2B5EF4-FFF2-40B4-BE49-F238E27FC236}">
                <a16:creationId xmlns:a16="http://schemas.microsoft.com/office/drawing/2014/main" id="{51E5A904-3218-F607-5FD1-D35EC36D97B6}"/>
              </a:ext>
            </a:extLst>
          </p:cNvPr>
          <p:cNvSpPr/>
          <p:nvPr/>
        </p:nvSpPr>
        <p:spPr>
          <a:xfrm>
            <a:off x="7767215" y="2266898"/>
            <a:ext cx="262092" cy="262092"/>
          </a:xfrm>
          <a:prstGeom prst="teardrop">
            <a:avLst/>
          </a:prstGeom>
          <a:solidFill>
            <a:srgbClr val="F68CCB"/>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75" name="Double Wave 74">
            <a:extLst>
              <a:ext uri="{FF2B5EF4-FFF2-40B4-BE49-F238E27FC236}">
                <a16:creationId xmlns:a16="http://schemas.microsoft.com/office/drawing/2014/main" id="{237180CF-EED7-A09A-15D2-D2FFB341178C}"/>
              </a:ext>
            </a:extLst>
          </p:cNvPr>
          <p:cNvSpPr/>
          <p:nvPr/>
        </p:nvSpPr>
        <p:spPr>
          <a:xfrm>
            <a:off x="8480100" y="2204282"/>
            <a:ext cx="262092" cy="262092"/>
          </a:xfrm>
          <a:prstGeom prst="doubleWave">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76" name="5-Point Star 82">
            <a:extLst>
              <a:ext uri="{FF2B5EF4-FFF2-40B4-BE49-F238E27FC236}">
                <a16:creationId xmlns:a16="http://schemas.microsoft.com/office/drawing/2014/main" id="{5F9B7F6E-6299-AEF8-4768-09B3B4E97AF9}"/>
              </a:ext>
            </a:extLst>
          </p:cNvPr>
          <p:cNvSpPr/>
          <p:nvPr/>
        </p:nvSpPr>
        <p:spPr>
          <a:xfrm>
            <a:off x="8240716" y="2476041"/>
            <a:ext cx="305433" cy="298202"/>
          </a:xfrm>
          <a:prstGeom prst="star5">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77" name="Cross 76">
            <a:extLst>
              <a:ext uri="{FF2B5EF4-FFF2-40B4-BE49-F238E27FC236}">
                <a16:creationId xmlns:a16="http://schemas.microsoft.com/office/drawing/2014/main" id="{30C5FF14-7277-DEF2-D24F-0BBB79B8AC0F}"/>
              </a:ext>
            </a:extLst>
          </p:cNvPr>
          <p:cNvSpPr/>
          <p:nvPr/>
        </p:nvSpPr>
        <p:spPr>
          <a:xfrm>
            <a:off x="10049304" y="2540587"/>
            <a:ext cx="249612" cy="249612"/>
          </a:xfrm>
          <a:prstGeom prst="plus">
            <a:avLst>
              <a:gd name="adj" fmla="val 32965"/>
            </a:avLst>
          </a:prstGeom>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78" name="Double Wave 77">
            <a:extLst>
              <a:ext uri="{FF2B5EF4-FFF2-40B4-BE49-F238E27FC236}">
                <a16:creationId xmlns:a16="http://schemas.microsoft.com/office/drawing/2014/main" id="{35575671-178E-70FD-7001-8C471E094DC1}"/>
              </a:ext>
            </a:extLst>
          </p:cNvPr>
          <p:cNvSpPr/>
          <p:nvPr/>
        </p:nvSpPr>
        <p:spPr>
          <a:xfrm>
            <a:off x="10423723" y="2576136"/>
            <a:ext cx="262092" cy="262092"/>
          </a:xfrm>
          <a:prstGeom prst="doubleWave">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79" name="Oval 78">
            <a:extLst>
              <a:ext uri="{FF2B5EF4-FFF2-40B4-BE49-F238E27FC236}">
                <a16:creationId xmlns:a16="http://schemas.microsoft.com/office/drawing/2014/main" id="{DDF1A9AB-E4BD-E37E-EFB4-8F93C8418DA3}"/>
              </a:ext>
            </a:extLst>
          </p:cNvPr>
          <p:cNvSpPr/>
          <p:nvPr/>
        </p:nvSpPr>
        <p:spPr>
          <a:xfrm>
            <a:off x="3743912" y="2567973"/>
            <a:ext cx="267800" cy="261459"/>
          </a:xfrm>
          <a:prstGeom prst="ellipse">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80" name="Pentagon 86">
            <a:extLst>
              <a:ext uri="{FF2B5EF4-FFF2-40B4-BE49-F238E27FC236}">
                <a16:creationId xmlns:a16="http://schemas.microsoft.com/office/drawing/2014/main" id="{AB23E734-307E-E52B-0B4C-FBFE118BBC6F}"/>
              </a:ext>
            </a:extLst>
          </p:cNvPr>
          <p:cNvSpPr/>
          <p:nvPr/>
        </p:nvSpPr>
        <p:spPr>
          <a:xfrm>
            <a:off x="4018851" y="2243580"/>
            <a:ext cx="262092" cy="262092"/>
          </a:xfrm>
          <a:prstGeom prst="homePlate">
            <a:avLst/>
          </a:prstGeom>
          <a:solidFill>
            <a:schemeClr val="accent3"/>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81" name="Rectangle 80">
            <a:extLst>
              <a:ext uri="{FF2B5EF4-FFF2-40B4-BE49-F238E27FC236}">
                <a16:creationId xmlns:a16="http://schemas.microsoft.com/office/drawing/2014/main" id="{66D55EBD-D76A-DF4C-2DAA-7BE59B7CAD35}"/>
              </a:ext>
            </a:extLst>
          </p:cNvPr>
          <p:cNvSpPr/>
          <p:nvPr/>
        </p:nvSpPr>
        <p:spPr>
          <a:xfrm>
            <a:off x="1102955" y="2898231"/>
            <a:ext cx="9973608" cy="1752598"/>
          </a:xfrm>
          <a:prstGeom prst="rect">
            <a:avLst/>
          </a:prstGeom>
          <a:solidFill>
            <a:srgbClr val="C9CDD1">
              <a:alpha val="60000"/>
            </a:srgbClr>
          </a:solidFill>
          <a:ln w="12700">
            <a:solidFill>
              <a:srgbClr val="1E2C3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82" name="Cross 81">
            <a:extLst>
              <a:ext uri="{FF2B5EF4-FFF2-40B4-BE49-F238E27FC236}">
                <a16:creationId xmlns:a16="http://schemas.microsoft.com/office/drawing/2014/main" id="{7579466C-A998-FD94-6A90-ADF033CB3E01}"/>
              </a:ext>
            </a:extLst>
          </p:cNvPr>
          <p:cNvSpPr/>
          <p:nvPr/>
        </p:nvSpPr>
        <p:spPr>
          <a:xfrm>
            <a:off x="3081222" y="3867346"/>
            <a:ext cx="599261" cy="570306"/>
          </a:xfrm>
          <a:prstGeom prst="plus">
            <a:avLst>
              <a:gd name="adj" fmla="val 32965"/>
            </a:avLst>
          </a:prstGeom>
          <a:solidFill>
            <a:schemeClr val="accent3">
              <a:lumMod val="50000"/>
            </a:schemeClr>
          </a:solidFill>
        </p:spPr>
        <p:style>
          <a:lnRef idx="3">
            <a:schemeClr val="lt1"/>
          </a:lnRef>
          <a:fillRef idx="1">
            <a:schemeClr val="accent6"/>
          </a:fillRef>
          <a:effectRef idx="1">
            <a:schemeClr val="accent6"/>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83" name="Isosceles Triangle 82">
            <a:extLst>
              <a:ext uri="{FF2B5EF4-FFF2-40B4-BE49-F238E27FC236}">
                <a16:creationId xmlns:a16="http://schemas.microsoft.com/office/drawing/2014/main" id="{97233A76-63B7-5FC0-E48D-174247E7E9B1}"/>
              </a:ext>
            </a:extLst>
          </p:cNvPr>
          <p:cNvSpPr/>
          <p:nvPr/>
        </p:nvSpPr>
        <p:spPr>
          <a:xfrm>
            <a:off x="4538716" y="3853127"/>
            <a:ext cx="599261" cy="570306"/>
          </a:xfrm>
          <a:prstGeom prst="triangl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84" name="Oval 83">
            <a:extLst>
              <a:ext uri="{FF2B5EF4-FFF2-40B4-BE49-F238E27FC236}">
                <a16:creationId xmlns:a16="http://schemas.microsoft.com/office/drawing/2014/main" id="{822405C0-8D30-3657-32D8-D76BF65923BB}"/>
              </a:ext>
            </a:extLst>
          </p:cNvPr>
          <p:cNvSpPr/>
          <p:nvPr/>
        </p:nvSpPr>
        <p:spPr>
          <a:xfrm>
            <a:off x="5996210" y="3908903"/>
            <a:ext cx="599261" cy="570306"/>
          </a:xfrm>
          <a:prstGeom prst="ellipse">
            <a:avLst/>
          </a:prstGeom>
          <a:solidFill>
            <a:schemeClr val="tx2">
              <a:lumMod val="60000"/>
              <a:lumOff val="40000"/>
            </a:schemeClr>
          </a:solidFill>
        </p:spPr>
        <p:style>
          <a:lnRef idx="3">
            <a:schemeClr val="lt1"/>
          </a:lnRef>
          <a:fillRef idx="1">
            <a:schemeClr val="accent3"/>
          </a:fillRef>
          <a:effectRef idx="1">
            <a:schemeClr val="accent3"/>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85" name="5-Point Star 53">
            <a:extLst>
              <a:ext uri="{FF2B5EF4-FFF2-40B4-BE49-F238E27FC236}">
                <a16:creationId xmlns:a16="http://schemas.microsoft.com/office/drawing/2014/main" id="{94974247-BACA-8591-7EB0-38BF59FA141F}"/>
              </a:ext>
            </a:extLst>
          </p:cNvPr>
          <p:cNvSpPr/>
          <p:nvPr/>
        </p:nvSpPr>
        <p:spPr>
          <a:xfrm>
            <a:off x="1623728" y="3854152"/>
            <a:ext cx="599261" cy="570306"/>
          </a:xfrm>
          <a:prstGeom prst="star5">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86" name="Pentagon 54">
            <a:extLst>
              <a:ext uri="{FF2B5EF4-FFF2-40B4-BE49-F238E27FC236}">
                <a16:creationId xmlns:a16="http://schemas.microsoft.com/office/drawing/2014/main" id="{899EF6B3-F73C-9E86-70BB-D48D45AE1A4B}"/>
              </a:ext>
            </a:extLst>
          </p:cNvPr>
          <p:cNvSpPr/>
          <p:nvPr/>
        </p:nvSpPr>
        <p:spPr>
          <a:xfrm>
            <a:off x="7453704" y="3908903"/>
            <a:ext cx="599261" cy="570306"/>
          </a:xfrm>
          <a:prstGeom prst="homePlate">
            <a:avLst/>
          </a:prstGeom>
          <a:solidFill>
            <a:schemeClr val="accent3"/>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87" name="Teardrop 86">
            <a:extLst>
              <a:ext uri="{FF2B5EF4-FFF2-40B4-BE49-F238E27FC236}">
                <a16:creationId xmlns:a16="http://schemas.microsoft.com/office/drawing/2014/main" id="{09E2FD65-FEE5-992D-B625-61BE5DF32747}"/>
              </a:ext>
            </a:extLst>
          </p:cNvPr>
          <p:cNvSpPr/>
          <p:nvPr/>
        </p:nvSpPr>
        <p:spPr>
          <a:xfrm>
            <a:off x="10368691" y="3908903"/>
            <a:ext cx="599261" cy="570306"/>
          </a:xfrm>
          <a:prstGeom prst="teardrop">
            <a:avLst/>
          </a:prstGeom>
          <a:solidFill>
            <a:srgbClr val="F68CCB"/>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sp>
        <p:nvSpPr>
          <p:cNvPr id="88" name="Double Wave 87">
            <a:extLst>
              <a:ext uri="{FF2B5EF4-FFF2-40B4-BE49-F238E27FC236}">
                <a16:creationId xmlns:a16="http://schemas.microsoft.com/office/drawing/2014/main" id="{C8273C6E-DE14-B7F6-7E70-2B8AAACFE536}"/>
              </a:ext>
            </a:extLst>
          </p:cNvPr>
          <p:cNvSpPr/>
          <p:nvPr/>
        </p:nvSpPr>
        <p:spPr>
          <a:xfrm>
            <a:off x="8911198" y="3908903"/>
            <a:ext cx="599261" cy="570306"/>
          </a:xfrm>
          <a:prstGeom prst="doubleWave">
            <a:avLst/>
          </a:prstGeom>
          <a:solidFill>
            <a:schemeClr val="accent1">
              <a:lumMod val="75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en-US">
              <a:solidFill>
                <a:srgbClr val="FFFFFF"/>
              </a:solidFill>
              <a:latin typeface="Helvetica Neue Light" charset="0"/>
              <a:ea typeface="Helvetica Neue Light" charset="0"/>
              <a:cs typeface="Helvetica Neue Light" charset="0"/>
            </a:endParaRPr>
          </a:p>
        </p:txBody>
      </p:sp>
      <p:grpSp>
        <p:nvGrpSpPr>
          <p:cNvPr id="89" name="Group 88">
            <a:extLst>
              <a:ext uri="{FF2B5EF4-FFF2-40B4-BE49-F238E27FC236}">
                <a16:creationId xmlns:a16="http://schemas.microsoft.com/office/drawing/2014/main" id="{C9A90887-B732-2F18-0D7E-7B650CC59DD3}"/>
              </a:ext>
            </a:extLst>
          </p:cNvPr>
          <p:cNvGrpSpPr/>
          <p:nvPr/>
        </p:nvGrpSpPr>
        <p:grpSpPr>
          <a:xfrm>
            <a:off x="4212267" y="2974139"/>
            <a:ext cx="3918450" cy="749913"/>
            <a:chOff x="4198565" y="2848372"/>
            <a:chExt cx="4125567" cy="817614"/>
          </a:xfrm>
        </p:grpSpPr>
        <p:sp>
          <p:nvSpPr>
            <p:cNvPr id="90" name="TextBox 89">
              <a:extLst>
                <a:ext uri="{FF2B5EF4-FFF2-40B4-BE49-F238E27FC236}">
                  <a16:creationId xmlns:a16="http://schemas.microsoft.com/office/drawing/2014/main" id="{71B0D370-48DC-AE5A-7064-55C60C8C16CE}"/>
                </a:ext>
              </a:extLst>
            </p:cNvPr>
            <p:cNvSpPr txBox="1"/>
            <p:nvPr/>
          </p:nvSpPr>
          <p:spPr>
            <a:xfrm>
              <a:off x="5098569" y="3010958"/>
              <a:ext cx="3225563" cy="492443"/>
            </a:xfrm>
            <a:prstGeom prst="rect">
              <a:avLst/>
            </a:prstGeom>
            <a:noFill/>
            <a:ln w="38100">
              <a:noFill/>
            </a:ln>
          </p:spPr>
          <p:txBody>
            <a:bodyPr wrap="none" lIns="91440" tIns="0" rIns="91440" bIns="0" rtlCol="0">
              <a:spAutoFit/>
            </a:bodyPr>
            <a:lstStyle/>
            <a:p>
              <a:r>
                <a:rPr lang="en-US" sz="3200" dirty="0">
                  <a:solidFill>
                    <a:srgbClr val="1E2C38"/>
                  </a:solidFill>
                  <a:latin typeface="Helvetica Neue Light" charset="0"/>
                  <a:ea typeface="Helvetica Neue Light" charset="0"/>
                  <a:cs typeface="Helvetica Neue Light" charset="0"/>
                </a:rPr>
                <a:t>API Management</a:t>
              </a:r>
            </a:p>
          </p:txBody>
        </p:sp>
        <p:pic>
          <p:nvPicPr>
            <p:cNvPr id="91" name="Picture 90">
              <a:extLst>
                <a:ext uri="{FF2B5EF4-FFF2-40B4-BE49-F238E27FC236}">
                  <a16:creationId xmlns:a16="http://schemas.microsoft.com/office/drawing/2014/main" id="{F8630F44-A243-9347-F2A0-938FF935FF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98565" y="2848372"/>
              <a:ext cx="817614" cy="817614"/>
            </a:xfrm>
            <a:prstGeom prst="rect">
              <a:avLst/>
            </a:prstGeom>
          </p:spPr>
        </p:pic>
      </p:grpSp>
      <p:pic>
        <p:nvPicPr>
          <p:cNvPr id="92" name="Picture 91">
            <a:extLst>
              <a:ext uri="{FF2B5EF4-FFF2-40B4-BE49-F238E27FC236}">
                <a16:creationId xmlns:a16="http://schemas.microsoft.com/office/drawing/2014/main" id="{9457622D-4F0A-0F71-3D77-86C2EE972F8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649094" y="4937387"/>
            <a:ext cx="640080" cy="640080"/>
          </a:xfrm>
          <a:prstGeom prst="rect">
            <a:avLst/>
          </a:prstGeom>
        </p:spPr>
      </p:pic>
      <p:pic>
        <p:nvPicPr>
          <p:cNvPr id="93" name="Picture 92">
            <a:extLst>
              <a:ext uri="{FF2B5EF4-FFF2-40B4-BE49-F238E27FC236}">
                <a16:creationId xmlns:a16="http://schemas.microsoft.com/office/drawing/2014/main" id="{BA781E80-5116-C05D-1FAD-6E7C95ABBE6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992868" y="4937387"/>
            <a:ext cx="640080" cy="640080"/>
          </a:xfrm>
          <a:prstGeom prst="rect">
            <a:avLst/>
          </a:prstGeom>
        </p:spPr>
      </p:pic>
      <p:sp>
        <p:nvSpPr>
          <p:cNvPr id="94" name="TextBox 93">
            <a:extLst>
              <a:ext uri="{FF2B5EF4-FFF2-40B4-BE49-F238E27FC236}">
                <a16:creationId xmlns:a16="http://schemas.microsoft.com/office/drawing/2014/main" id="{C1DA6356-BB3B-7F26-7960-DFB898A46D12}"/>
              </a:ext>
            </a:extLst>
          </p:cNvPr>
          <p:cNvSpPr txBox="1"/>
          <p:nvPr/>
        </p:nvSpPr>
        <p:spPr>
          <a:xfrm>
            <a:off x="3536635" y="5708320"/>
            <a:ext cx="1908984" cy="338554"/>
          </a:xfrm>
          <a:prstGeom prst="rect">
            <a:avLst/>
          </a:prstGeom>
          <a:noFill/>
        </p:spPr>
        <p:txBody>
          <a:bodyPr wrap="none" rtlCol="0">
            <a:spAutoFit/>
          </a:bodyPr>
          <a:lstStyle/>
          <a:p>
            <a:r>
              <a:rPr lang="en-US" sz="1600">
                <a:solidFill>
                  <a:srgbClr val="007166"/>
                </a:solidFill>
                <a:latin typeface="Helvetica Neue Light" charset="0"/>
                <a:ea typeface="Helvetica Neue Light" charset="0"/>
                <a:cs typeface="Helvetica Neue Light" charset="0"/>
              </a:rPr>
              <a:t>Backends on Azure</a:t>
            </a:r>
          </a:p>
        </p:txBody>
      </p:sp>
      <p:sp>
        <p:nvSpPr>
          <p:cNvPr id="95" name="TextBox 94">
            <a:extLst>
              <a:ext uri="{FF2B5EF4-FFF2-40B4-BE49-F238E27FC236}">
                <a16:creationId xmlns:a16="http://schemas.microsoft.com/office/drawing/2014/main" id="{8957FC8A-BB9D-B5FC-9A69-DF1908593274}"/>
              </a:ext>
            </a:extLst>
          </p:cNvPr>
          <p:cNvSpPr txBox="1"/>
          <p:nvPr/>
        </p:nvSpPr>
        <p:spPr>
          <a:xfrm>
            <a:off x="8580538" y="5720584"/>
            <a:ext cx="2205540" cy="338554"/>
          </a:xfrm>
          <a:prstGeom prst="rect">
            <a:avLst/>
          </a:prstGeom>
          <a:noFill/>
        </p:spPr>
        <p:txBody>
          <a:bodyPr wrap="none" rtlCol="0">
            <a:spAutoFit/>
          </a:bodyPr>
          <a:lstStyle/>
          <a:p>
            <a:r>
              <a:rPr lang="en-US" sz="1600" dirty="0">
                <a:latin typeface="Helvetica Neue Light" charset="0"/>
                <a:ea typeface="Helvetica Neue Light" charset="0"/>
                <a:cs typeface="Helvetica Neue Light" charset="0"/>
              </a:rPr>
              <a:t>Backends on-premises</a:t>
            </a:r>
          </a:p>
        </p:txBody>
      </p:sp>
      <p:pic>
        <p:nvPicPr>
          <p:cNvPr id="96" name="Picture 95">
            <a:extLst>
              <a:ext uri="{FF2B5EF4-FFF2-40B4-BE49-F238E27FC236}">
                <a16:creationId xmlns:a16="http://schemas.microsoft.com/office/drawing/2014/main" id="{E518E36D-5D06-B83A-9E0C-D7C01930B0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0573" y="4952662"/>
            <a:ext cx="607919" cy="607919"/>
          </a:xfrm>
          <a:prstGeom prst="rect">
            <a:avLst/>
          </a:prstGeom>
        </p:spPr>
      </p:pic>
      <p:pic>
        <p:nvPicPr>
          <p:cNvPr id="97" name="Picture 96">
            <a:extLst>
              <a:ext uri="{FF2B5EF4-FFF2-40B4-BE49-F238E27FC236}">
                <a16:creationId xmlns:a16="http://schemas.microsoft.com/office/drawing/2014/main" id="{B7A9DD19-4487-F090-E6F2-805B0B28EE2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658606" y="4952663"/>
            <a:ext cx="607919" cy="607919"/>
          </a:xfrm>
          <a:prstGeom prst="rect">
            <a:avLst/>
          </a:prstGeom>
        </p:spPr>
      </p:pic>
      <p:pic>
        <p:nvPicPr>
          <p:cNvPr id="98" name="Picture 97">
            <a:extLst>
              <a:ext uri="{FF2B5EF4-FFF2-40B4-BE49-F238E27FC236}">
                <a16:creationId xmlns:a16="http://schemas.microsoft.com/office/drawing/2014/main" id="{6EBB9770-1B5D-F647-624E-0D3892E94BE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42023" y="4891952"/>
            <a:ext cx="810286" cy="733928"/>
          </a:xfrm>
          <a:prstGeom prst="rect">
            <a:avLst/>
          </a:prstGeom>
        </p:spPr>
      </p:pic>
      <p:pic>
        <p:nvPicPr>
          <p:cNvPr id="132" name="Picture 131">
            <a:extLst>
              <a:ext uri="{FF2B5EF4-FFF2-40B4-BE49-F238E27FC236}">
                <a16:creationId xmlns:a16="http://schemas.microsoft.com/office/drawing/2014/main" id="{6091E0D5-DA18-F735-05AE-58D8FF93CC4B}"/>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150126" y="4957733"/>
            <a:ext cx="607919" cy="607919"/>
          </a:xfrm>
          <a:prstGeom prst="rect">
            <a:avLst/>
          </a:prstGeom>
        </p:spPr>
      </p:pic>
      <p:pic>
        <p:nvPicPr>
          <p:cNvPr id="133" name="Picture 132">
            <a:extLst>
              <a:ext uri="{FF2B5EF4-FFF2-40B4-BE49-F238E27FC236}">
                <a16:creationId xmlns:a16="http://schemas.microsoft.com/office/drawing/2014/main" id="{5488F7D9-1358-835D-7DCA-99DAE2AA1C0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100129" y="4845592"/>
            <a:ext cx="780288" cy="780288"/>
          </a:xfrm>
          <a:prstGeom prst="rect">
            <a:avLst/>
          </a:prstGeom>
        </p:spPr>
      </p:pic>
    </p:spTree>
    <p:extLst>
      <p:ext uri="{BB962C8B-B14F-4D97-AF65-F5344CB8AC3E}">
        <p14:creationId xmlns:p14="http://schemas.microsoft.com/office/powerpoint/2010/main" val="1791869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726070" y="421555"/>
            <a:ext cx="140859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84856" y="1498227"/>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158" name="TextBox 157">
            <a:extLst>
              <a:ext uri="{FF2B5EF4-FFF2-40B4-BE49-F238E27FC236}">
                <a16:creationId xmlns:a16="http://schemas.microsoft.com/office/drawing/2014/main" id="{5E10516E-8390-9008-3D7A-1961590F6D69}"/>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Connected experiences</a:t>
            </a:r>
          </a:p>
        </p:txBody>
      </p:sp>
      <p:sp>
        <p:nvSpPr>
          <p:cNvPr id="2" name="Text Placeholder 2">
            <a:extLst>
              <a:ext uri="{FF2B5EF4-FFF2-40B4-BE49-F238E27FC236}">
                <a16:creationId xmlns:a16="http://schemas.microsoft.com/office/drawing/2014/main" id="{17838FCD-42A1-CA0F-9E70-6E996269BE3F}"/>
              </a:ext>
            </a:extLst>
          </p:cNvPr>
          <p:cNvSpPr txBox="1">
            <a:spLocks/>
          </p:cNvSpPr>
          <p:nvPr/>
        </p:nvSpPr>
        <p:spPr>
          <a:xfrm>
            <a:off x="784856" y="1540869"/>
            <a:ext cx="8562271" cy="5028813"/>
          </a:xfrm>
          <a:prstGeom prst="rect">
            <a:avLst/>
          </a:prstGeom>
        </p:spPr>
        <p:txBody>
          <a:bodyPr/>
          <a:lst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a:lstStyle>
          <a:p>
            <a:r>
              <a:rPr lang="en-US" sz="2400" dirty="0"/>
              <a:t>Encapsulate common API management functions</a:t>
            </a:r>
          </a:p>
          <a:p>
            <a:pPr lvl="1"/>
            <a:r>
              <a:rPr lang="en-US" sz="1800" dirty="0"/>
              <a:t>Access control, Protection, Transformation, Caching, </a:t>
            </a:r>
            <a:r>
              <a:rPr lang="mr-IN" sz="1800" dirty="0"/>
              <a:t>…</a:t>
            </a:r>
            <a:endParaRPr lang="en-US" sz="1800" dirty="0"/>
          </a:p>
          <a:p>
            <a:endParaRPr lang="en-US" sz="700" dirty="0"/>
          </a:p>
          <a:p>
            <a:r>
              <a:rPr lang="en-US" sz="2400" dirty="0"/>
              <a:t>Mutate request context or change API behavior</a:t>
            </a:r>
          </a:p>
          <a:p>
            <a:pPr lvl="1"/>
            <a:r>
              <a:rPr lang="en-US" sz="1800" dirty="0"/>
              <a:t>Add a header or throttle for example</a:t>
            </a:r>
          </a:p>
          <a:p>
            <a:endParaRPr lang="en-US" sz="700" dirty="0"/>
          </a:p>
          <a:p>
            <a:r>
              <a:rPr lang="en-US" sz="2400" dirty="0"/>
              <a:t>Set in the inbound and outbound directions</a:t>
            </a:r>
          </a:p>
          <a:p>
            <a:endParaRPr lang="en-US" sz="700" dirty="0"/>
          </a:p>
          <a:p>
            <a:r>
              <a:rPr lang="en-US" sz="2400" dirty="0"/>
              <a:t>Applied at a variety of scopes or on error</a:t>
            </a:r>
          </a:p>
          <a:p>
            <a:pPr lvl="1"/>
            <a:r>
              <a:rPr lang="en-US" sz="1800" dirty="0"/>
              <a:t>Scope determines which APIs are affected</a:t>
            </a:r>
          </a:p>
          <a:p>
            <a:pPr lvl="1"/>
            <a:r>
              <a:rPr lang="en-US" sz="1800" dirty="0"/>
              <a:t>Can define custom scopes in addition to four available b default</a:t>
            </a:r>
          </a:p>
          <a:p>
            <a:endParaRPr lang="en-US" sz="700" dirty="0"/>
          </a:p>
          <a:p>
            <a:r>
              <a:rPr lang="en-US" sz="2400" dirty="0"/>
              <a:t>Composed into a pipeline from effective scopes</a:t>
            </a:r>
          </a:p>
          <a:p>
            <a:pPr lvl="1"/>
            <a:r>
              <a:rPr lang="en-US" sz="1800" dirty="0"/>
              <a:t>Degree of control over inheritance of scopes, i.e. &lt;base/&gt; element</a:t>
            </a:r>
          </a:p>
          <a:p>
            <a:pPr lvl="1"/>
            <a:r>
              <a:rPr lang="en-US" sz="1800" dirty="0"/>
              <a:t>Don’t delete &lt;base/&gt; inadvertently </a:t>
            </a:r>
          </a:p>
        </p:txBody>
      </p:sp>
      <p:pic>
        <p:nvPicPr>
          <p:cNvPr id="7" name="Picture 6">
            <a:extLst>
              <a:ext uri="{FF2B5EF4-FFF2-40B4-BE49-F238E27FC236}">
                <a16:creationId xmlns:a16="http://schemas.microsoft.com/office/drawing/2014/main" id="{790FF5A1-C9D4-60B3-6FBB-80CFEF0D1EB3}"/>
              </a:ext>
            </a:extLst>
          </p:cNvPr>
          <p:cNvPicPr>
            <a:picLocks noChangeAspect="1"/>
          </p:cNvPicPr>
          <p:nvPr/>
        </p:nvPicPr>
        <p:blipFill rotWithShape="1">
          <a:blip r:embed="rId4">
            <a:extLst>
              <a:ext uri="{28A0092B-C50C-407E-A947-70E740481C1C}">
                <a14:useLocalDpi xmlns:a14="http://schemas.microsoft.com/office/drawing/2010/main" val="0"/>
              </a:ext>
            </a:extLst>
          </a:blip>
          <a:srcRect r="70031"/>
          <a:stretch/>
        </p:blipFill>
        <p:spPr>
          <a:xfrm>
            <a:off x="9627191" y="1498227"/>
            <a:ext cx="2262262" cy="4783138"/>
          </a:xfrm>
          <a:prstGeom prst="rect">
            <a:avLst/>
          </a:prstGeom>
        </p:spPr>
      </p:pic>
      <p:sp>
        <p:nvSpPr>
          <p:cNvPr id="9" name="Rectangle 8">
            <a:hlinkClick r:id="rId5"/>
            <a:extLst>
              <a:ext uri="{FF2B5EF4-FFF2-40B4-BE49-F238E27FC236}">
                <a16:creationId xmlns:a16="http://schemas.microsoft.com/office/drawing/2014/main" id="{8D6ADE8C-4A95-CEA9-36C0-C3EFD0FC864E}"/>
              </a:ext>
            </a:extLst>
          </p:cNvPr>
          <p:cNvSpPr/>
          <p:nvPr/>
        </p:nvSpPr>
        <p:spPr>
          <a:xfrm>
            <a:off x="6724594" y="5963858"/>
            <a:ext cx="2827121" cy="307777"/>
          </a:xfrm>
          <a:prstGeom prst="rect">
            <a:avLst/>
          </a:prstGeom>
        </p:spPr>
        <p:txBody>
          <a:bodyPr wrap="none">
            <a:spAutoFit/>
          </a:bodyPr>
          <a:lstStyle/>
          <a:p>
            <a:r>
              <a:rPr lang="en-US" sz="1400" dirty="0">
                <a:hlinkClick r:id="rId5"/>
              </a:rPr>
              <a:t>http://</a:t>
            </a:r>
            <a:r>
              <a:rPr lang="en-US" sz="1400" dirty="0" err="1">
                <a:hlinkClick r:id="rId5"/>
              </a:rPr>
              <a:t>aka.ms</a:t>
            </a:r>
            <a:r>
              <a:rPr lang="en-US" sz="1400" dirty="0">
                <a:hlinkClick r:id="rId5"/>
              </a:rPr>
              <a:t>/</a:t>
            </a:r>
            <a:r>
              <a:rPr lang="en-US" sz="1400" dirty="0" err="1">
                <a:hlinkClick r:id="rId5"/>
              </a:rPr>
              <a:t>apimpolicyexamples</a:t>
            </a:r>
            <a:endParaRPr lang="en-US" sz="1400" dirty="0"/>
          </a:p>
        </p:txBody>
      </p:sp>
    </p:spTree>
    <p:extLst>
      <p:ext uri="{BB962C8B-B14F-4D97-AF65-F5344CB8AC3E}">
        <p14:creationId xmlns:p14="http://schemas.microsoft.com/office/powerpoint/2010/main" val="509684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051708" y="472115"/>
            <a:ext cx="1413264"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Policy scopes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84856" y="1498227"/>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158" name="TextBox 157">
            <a:extLst>
              <a:ext uri="{FF2B5EF4-FFF2-40B4-BE49-F238E27FC236}">
                <a16:creationId xmlns:a16="http://schemas.microsoft.com/office/drawing/2014/main" id="{5E10516E-8390-9008-3D7A-1961590F6D69}"/>
              </a:ext>
            </a:extLst>
          </p:cNvPr>
          <p:cNvSpPr txBox="1"/>
          <p:nvPr/>
        </p:nvSpPr>
        <p:spPr>
          <a:xfrm>
            <a:off x="5004947" y="1208619"/>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Connected experiences</a:t>
            </a:r>
          </a:p>
        </p:txBody>
      </p:sp>
      <p:sp>
        <p:nvSpPr>
          <p:cNvPr id="10" name="Rectangle 9">
            <a:extLst>
              <a:ext uri="{FF2B5EF4-FFF2-40B4-BE49-F238E27FC236}">
                <a16:creationId xmlns:a16="http://schemas.microsoft.com/office/drawing/2014/main" id="{FC824601-CD85-7745-6980-E83435499573}"/>
              </a:ext>
            </a:extLst>
          </p:cNvPr>
          <p:cNvSpPr/>
          <p:nvPr/>
        </p:nvSpPr>
        <p:spPr bwMode="auto">
          <a:xfrm>
            <a:off x="5162031" y="3959688"/>
            <a:ext cx="2859392" cy="1098091"/>
          </a:xfrm>
          <a:prstGeom prst="rect">
            <a:avLst/>
          </a:prstGeom>
          <a:noFill/>
          <a:ln w="28575">
            <a:solidFill>
              <a:schemeClr val="accent5"/>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1" name="Rectangle 10">
            <a:extLst>
              <a:ext uri="{FF2B5EF4-FFF2-40B4-BE49-F238E27FC236}">
                <a16:creationId xmlns:a16="http://schemas.microsoft.com/office/drawing/2014/main" id="{38DFD732-0E34-55DB-DC9B-91DE9ECFCEAB}"/>
              </a:ext>
            </a:extLst>
          </p:cNvPr>
          <p:cNvSpPr/>
          <p:nvPr/>
        </p:nvSpPr>
        <p:spPr bwMode="auto">
          <a:xfrm>
            <a:off x="4557685" y="3279421"/>
            <a:ext cx="4046311" cy="2100949"/>
          </a:xfrm>
          <a:prstGeom prst="rect">
            <a:avLst/>
          </a:prstGeom>
          <a:noFill/>
          <a:ln w="28575">
            <a:solidFill>
              <a:schemeClr val="bg1">
                <a:lumMod val="75000"/>
                <a:lumOff val="2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solidFill>
                <a:schemeClr val="accent3">
                  <a:lumMod val="60000"/>
                  <a:lumOff val="40000"/>
                </a:schemeClr>
              </a:solidFill>
              <a:ea typeface="Segoe UI" pitchFamily="34" charset="0"/>
              <a:cs typeface="Segoe UI" pitchFamily="34" charset="0"/>
            </a:endParaRPr>
          </a:p>
        </p:txBody>
      </p:sp>
      <p:sp>
        <p:nvSpPr>
          <p:cNvPr id="12" name="Rectangle 11">
            <a:extLst>
              <a:ext uri="{FF2B5EF4-FFF2-40B4-BE49-F238E27FC236}">
                <a16:creationId xmlns:a16="http://schemas.microsoft.com/office/drawing/2014/main" id="{C15D4697-62DF-2E68-DA94-D2A5C6997B8B}"/>
              </a:ext>
            </a:extLst>
          </p:cNvPr>
          <p:cNvSpPr/>
          <p:nvPr/>
        </p:nvSpPr>
        <p:spPr bwMode="auto">
          <a:xfrm>
            <a:off x="3954091" y="2573486"/>
            <a:ext cx="5212384" cy="3123642"/>
          </a:xfrm>
          <a:prstGeom prst="rect">
            <a:avLst/>
          </a:prstGeom>
          <a:noFill/>
          <a:ln w="28575">
            <a:solidFill>
              <a:srgbClr val="92D05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 name="Rectangle 12">
            <a:extLst>
              <a:ext uri="{FF2B5EF4-FFF2-40B4-BE49-F238E27FC236}">
                <a16:creationId xmlns:a16="http://schemas.microsoft.com/office/drawing/2014/main" id="{65E005A5-A45C-5176-0A6C-B6F994B8C4C2}"/>
              </a:ext>
            </a:extLst>
          </p:cNvPr>
          <p:cNvSpPr/>
          <p:nvPr/>
        </p:nvSpPr>
        <p:spPr bwMode="auto">
          <a:xfrm>
            <a:off x="3391611" y="1784583"/>
            <a:ext cx="6394076" cy="4298280"/>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4" name="TextBox 13">
            <a:extLst>
              <a:ext uri="{FF2B5EF4-FFF2-40B4-BE49-F238E27FC236}">
                <a16:creationId xmlns:a16="http://schemas.microsoft.com/office/drawing/2014/main" id="{C617F819-2E9F-C43C-E6D0-EF30B8609323}"/>
              </a:ext>
            </a:extLst>
          </p:cNvPr>
          <p:cNvSpPr txBox="1"/>
          <p:nvPr/>
        </p:nvSpPr>
        <p:spPr>
          <a:xfrm>
            <a:off x="9054459" y="1802708"/>
            <a:ext cx="844718"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FF0000"/>
                </a:solidFill>
              </a:rPr>
              <a:t>global</a:t>
            </a:r>
            <a:endParaRPr lang="en-US" sz="1400" dirty="0">
              <a:solidFill>
                <a:schemeClr val="tx2">
                  <a:lumMod val="60000"/>
                  <a:lumOff val="40000"/>
                </a:schemeClr>
              </a:solidFill>
            </a:endParaRPr>
          </a:p>
        </p:txBody>
      </p:sp>
      <p:sp>
        <p:nvSpPr>
          <p:cNvPr id="15" name="TextBox 14">
            <a:extLst>
              <a:ext uri="{FF2B5EF4-FFF2-40B4-BE49-F238E27FC236}">
                <a16:creationId xmlns:a16="http://schemas.microsoft.com/office/drawing/2014/main" id="{6333C00D-1904-59F9-0042-039BA3E9DEAB}"/>
              </a:ext>
            </a:extLst>
          </p:cNvPr>
          <p:cNvSpPr txBox="1"/>
          <p:nvPr/>
        </p:nvSpPr>
        <p:spPr>
          <a:xfrm>
            <a:off x="8264844" y="2522861"/>
            <a:ext cx="974562"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92D050"/>
                </a:solidFill>
              </a:rPr>
              <a:t>product</a:t>
            </a:r>
            <a:endParaRPr lang="en-US" sz="1400" dirty="0">
              <a:solidFill>
                <a:schemeClr val="accent2">
                  <a:lumMod val="40000"/>
                  <a:lumOff val="60000"/>
                </a:schemeClr>
              </a:solidFill>
            </a:endParaRPr>
          </a:p>
        </p:txBody>
      </p:sp>
      <p:sp>
        <p:nvSpPr>
          <p:cNvPr id="16" name="TextBox 15">
            <a:extLst>
              <a:ext uri="{FF2B5EF4-FFF2-40B4-BE49-F238E27FC236}">
                <a16:creationId xmlns:a16="http://schemas.microsoft.com/office/drawing/2014/main" id="{D09F3417-63D4-65E2-54FE-ECB4578397A1}"/>
              </a:ext>
            </a:extLst>
          </p:cNvPr>
          <p:cNvSpPr txBox="1"/>
          <p:nvPr/>
        </p:nvSpPr>
        <p:spPr>
          <a:xfrm>
            <a:off x="8080431" y="3196097"/>
            <a:ext cx="601768" cy="489365"/>
          </a:xfrm>
          <a:prstGeom prst="rect">
            <a:avLst/>
          </a:prstGeom>
          <a:noFill/>
        </p:spPr>
        <p:txBody>
          <a:bodyPr wrap="none" lIns="182880" tIns="146304" rIns="182880" bIns="146304" rtlCol="0">
            <a:spAutoFit/>
          </a:bodyPr>
          <a:lstStyle/>
          <a:p>
            <a:pPr>
              <a:lnSpc>
                <a:spcPct val="90000"/>
              </a:lnSpc>
              <a:spcAft>
                <a:spcPts val="600"/>
              </a:spcAft>
            </a:pPr>
            <a:r>
              <a:rPr lang="en-US" sz="1400" dirty="0" err="1">
                <a:solidFill>
                  <a:srgbClr val="0070C0"/>
                </a:solidFill>
              </a:rPr>
              <a:t>api</a:t>
            </a:r>
            <a:endParaRPr lang="en-US" sz="1400" dirty="0">
              <a:solidFill>
                <a:schemeClr val="accent3">
                  <a:lumMod val="20000"/>
                  <a:lumOff val="80000"/>
                </a:schemeClr>
              </a:solidFill>
            </a:endParaRPr>
          </a:p>
        </p:txBody>
      </p:sp>
      <p:sp>
        <p:nvSpPr>
          <p:cNvPr id="17" name="TextBox 16">
            <a:extLst>
              <a:ext uri="{FF2B5EF4-FFF2-40B4-BE49-F238E27FC236}">
                <a16:creationId xmlns:a16="http://schemas.microsoft.com/office/drawing/2014/main" id="{DEDF68D2-4A8F-4FAE-7D2D-FD70A2ECD6B8}"/>
              </a:ext>
            </a:extLst>
          </p:cNvPr>
          <p:cNvSpPr txBox="1"/>
          <p:nvPr/>
        </p:nvSpPr>
        <p:spPr>
          <a:xfrm>
            <a:off x="6989094" y="3867487"/>
            <a:ext cx="1140377"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chemeClr val="accent5"/>
                </a:solidFill>
              </a:rPr>
              <a:t>operation</a:t>
            </a:r>
          </a:p>
        </p:txBody>
      </p:sp>
      <p:sp>
        <p:nvSpPr>
          <p:cNvPr id="18" name="TextBox 17">
            <a:extLst>
              <a:ext uri="{FF2B5EF4-FFF2-40B4-BE49-F238E27FC236}">
                <a16:creationId xmlns:a16="http://schemas.microsoft.com/office/drawing/2014/main" id="{00088CB9-85D5-E4EC-635A-2EF6C9B00B79}"/>
              </a:ext>
            </a:extLst>
          </p:cNvPr>
          <p:cNvSpPr txBox="1"/>
          <p:nvPr/>
        </p:nvSpPr>
        <p:spPr>
          <a:xfrm rot="16200000">
            <a:off x="2662830" y="3025287"/>
            <a:ext cx="1015343"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inbound</a:t>
            </a:r>
            <a:endParaRPr lang="en-US" sz="1400" dirty="0">
              <a:gradFill>
                <a:gsLst>
                  <a:gs pos="2917">
                    <a:schemeClr val="tx1"/>
                  </a:gs>
                  <a:gs pos="30000">
                    <a:schemeClr val="tx1"/>
                  </a:gs>
                </a:gsLst>
                <a:lin ang="5400000" scaled="0"/>
              </a:gradFill>
            </a:endParaRPr>
          </a:p>
        </p:txBody>
      </p:sp>
      <p:sp>
        <p:nvSpPr>
          <p:cNvPr id="19" name="TextBox 18">
            <a:extLst>
              <a:ext uri="{FF2B5EF4-FFF2-40B4-BE49-F238E27FC236}">
                <a16:creationId xmlns:a16="http://schemas.microsoft.com/office/drawing/2014/main" id="{9C12C88F-4D41-A921-CE02-5A48024A993A}"/>
              </a:ext>
            </a:extLst>
          </p:cNvPr>
          <p:cNvSpPr txBox="1"/>
          <p:nvPr/>
        </p:nvSpPr>
        <p:spPr>
          <a:xfrm rot="16200000">
            <a:off x="2602718" y="5176184"/>
            <a:ext cx="1135567" cy="489365"/>
          </a:xfrm>
          <a:prstGeom prst="rect">
            <a:avLst/>
          </a:prstGeom>
          <a:noFill/>
        </p:spPr>
        <p:txBody>
          <a:bodyPr wrap="none" lIns="182880" tIns="146304" rIns="182880" bIns="146304" rtlCol="0">
            <a:spAutoFit/>
          </a:bodyPr>
          <a:lstStyle/>
          <a:p>
            <a:pPr>
              <a:lnSpc>
                <a:spcPct val="90000"/>
              </a:lnSpc>
              <a:spcAft>
                <a:spcPts val="600"/>
              </a:spcAft>
            </a:pPr>
            <a:r>
              <a:rPr lang="en-US" sz="1400">
                <a:gradFill>
                  <a:gsLst>
                    <a:gs pos="2917">
                      <a:schemeClr val="tx1"/>
                    </a:gs>
                    <a:gs pos="30000">
                      <a:schemeClr val="tx1"/>
                    </a:gs>
                  </a:gsLst>
                  <a:lin ang="5400000" scaled="0"/>
                </a:gradFill>
              </a:rPr>
              <a:t>outbound</a:t>
            </a:r>
            <a:endParaRPr lang="en-US" sz="1400" dirty="0">
              <a:gradFill>
                <a:gsLst>
                  <a:gs pos="2917">
                    <a:schemeClr val="tx1"/>
                  </a:gs>
                  <a:gs pos="30000">
                    <a:schemeClr val="tx1"/>
                  </a:gs>
                </a:gsLst>
                <a:lin ang="5400000" scaled="0"/>
              </a:gradFill>
            </a:endParaRPr>
          </a:p>
        </p:txBody>
      </p:sp>
      <p:cxnSp>
        <p:nvCxnSpPr>
          <p:cNvPr id="20" name="Straight Arrow Connector 19">
            <a:extLst>
              <a:ext uri="{FF2B5EF4-FFF2-40B4-BE49-F238E27FC236}">
                <a16:creationId xmlns:a16="http://schemas.microsoft.com/office/drawing/2014/main" id="{4B8203D1-F0EF-D6E6-9B79-A7EF5DACBF42}"/>
              </a:ext>
            </a:extLst>
          </p:cNvPr>
          <p:cNvCxnSpPr/>
          <p:nvPr/>
        </p:nvCxnSpPr>
        <p:spPr>
          <a:xfrm>
            <a:off x="10092593" y="3406255"/>
            <a:ext cx="1471448"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4A8B2821-8B6B-CE7A-ADED-4627CB9F3ED3}"/>
              </a:ext>
            </a:extLst>
          </p:cNvPr>
          <p:cNvCxnSpPr/>
          <p:nvPr/>
        </p:nvCxnSpPr>
        <p:spPr>
          <a:xfrm>
            <a:off x="10061069" y="5401326"/>
            <a:ext cx="1471448"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D14F4B79-29AC-73A1-315D-942FFBED1835}"/>
              </a:ext>
            </a:extLst>
          </p:cNvPr>
          <p:cNvSpPr txBox="1"/>
          <p:nvPr/>
        </p:nvSpPr>
        <p:spPr>
          <a:xfrm>
            <a:off x="10262528" y="2916890"/>
            <a:ext cx="1226170" cy="489365"/>
          </a:xfrm>
          <a:prstGeom prst="rect">
            <a:avLst/>
          </a:prstGeom>
          <a:noFill/>
        </p:spPr>
        <p:txBody>
          <a:bodyPr wrap="none" lIns="182880" tIns="146304" rIns="182880" bIns="146304" rtlCol="0">
            <a:spAutoFit/>
          </a:bodyPr>
          <a:lstStyle/>
          <a:p>
            <a:pPr>
              <a:lnSpc>
                <a:spcPct val="90000"/>
              </a:lnSpc>
              <a:spcAft>
                <a:spcPts val="600"/>
              </a:spcAft>
            </a:pPr>
            <a:r>
              <a:rPr lang="en-US" sz="1400" i="1">
                <a:solidFill>
                  <a:schemeClr val="tx1">
                    <a:lumMod val="40000"/>
                    <a:lumOff val="60000"/>
                  </a:schemeClr>
                </a:solidFill>
              </a:rPr>
              <a:t>to backend</a:t>
            </a:r>
            <a:endParaRPr lang="en-US" sz="1400" i="1" dirty="0">
              <a:solidFill>
                <a:schemeClr val="tx1">
                  <a:lumMod val="40000"/>
                  <a:lumOff val="60000"/>
                </a:schemeClr>
              </a:solidFill>
            </a:endParaRPr>
          </a:p>
        </p:txBody>
      </p:sp>
      <p:sp>
        <p:nvSpPr>
          <p:cNvPr id="23" name="TextBox 22">
            <a:extLst>
              <a:ext uri="{FF2B5EF4-FFF2-40B4-BE49-F238E27FC236}">
                <a16:creationId xmlns:a16="http://schemas.microsoft.com/office/drawing/2014/main" id="{0109B6FE-2000-7BC6-1BE6-D12B07BEBE50}"/>
              </a:ext>
            </a:extLst>
          </p:cNvPr>
          <p:cNvSpPr txBox="1"/>
          <p:nvPr/>
        </p:nvSpPr>
        <p:spPr>
          <a:xfrm>
            <a:off x="10092593" y="4964511"/>
            <a:ext cx="1408399" cy="489365"/>
          </a:xfrm>
          <a:prstGeom prst="rect">
            <a:avLst/>
          </a:prstGeom>
          <a:noFill/>
        </p:spPr>
        <p:txBody>
          <a:bodyPr wrap="none" lIns="182880" tIns="146304" rIns="182880" bIns="146304" rtlCol="0">
            <a:spAutoFit/>
          </a:bodyPr>
          <a:lstStyle/>
          <a:p>
            <a:pPr>
              <a:lnSpc>
                <a:spcPct val="90000"/>
              </a:lnSpc>
              <a:spcAft>
                <a:spcPts val="600"/>
              </a:spcAft>
            </a:pPr>
            <a:r>
              <a:rPr lang="en-US" sz="1400" i="1" dirty="0">
                <a:solidFill>
                  <a:schemeClr val="tx1">
                    <a:lumMod val="40000"/>
                    <a:lumOff val="60000"/>
                  </a:schemeClr>
                </a:solidFill>
              </a:rPr>
              <a:t>from backend</a:t>
            </a:r>
          </a:p>
        </p:txBody>
      </p:sp>
      <p:cxnSp>
        <p:nvCxnSpPr>
          <p:cNvPr id="24" name="Straight Arrow Connector 23">
            <a:extLst>
              <a:ext uri="{FF2B5EF4-FFF2-40B4-BE49-F238E27FC236}">
                <a16:creationId xmlns:a16="http://schemas.microsoft.com/office/drawing/2014/main" id="{5F86876A-6964-259F-D047-1BAB54C3A65A}"/>
              </a:ext>
            </a:extLst>
          </p:cNvPr>
          <p:cNvCxnSpPr/>
          <p:nvPr/>
        </p:nvCxnSpPr>
        <p:spPr>
          <a:xfrm>
            <a:off x="1282980" y="3433815"/>
            <a:ext cx="1471448" cy="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32899BD-1AE2-F773-8917-AAFC2926A942}"/>
              </a:ext>
            </a:extLst>
          </p:cNvPr>
          <p:cNvCxnSpPr/>
          <p:nvPr/>
        </p:nvCxnSpPr>
        <p:spPr>
          <a:xfrm>
            <a:off x="1282980" y="5407771"/>
            <a:ext cx="1471448" cy="0"/>
          </a:xfrm>
          <a:prstGeom prst="straightConnector1">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BC01844D-3260-233F-D9A4-3B848BFA980E}"/>
              </a:ext>
            </a:extLst>
          </p:cNvPr>
          <p:cNvSpPr txBox="1"/>
          <p:nvPr/>
        </p:nvSpPr>
        <p:spPr>
          <a:xfrm>
            <a:off x="1452915" y="2944450"/>
            <a:ext cx="1179169" cy="489365"/>
          </a:xfrm>
          <a:prstGeom prst="rect">
            <a:avLst/>
          </a:prstGeom>
          <a:noFill/>
        </p:spPr>
        <p:txBody>
          <a:bodyPr wrap="none" lIns="182880" tIns="146304" rIns="182880" bIns="146304" rtlCol="0">
            <a:spAutoFit/>
          </a:bodyPr>
          <a:lstStyle/>
          <a:p>
            <a:pPr>
              <a:lnSpc>
                <a:spcPct val="90000"/>
              </a:lnSpc>
              <a:spcAft>
                <a:spcPts val="600"/>
              </a:spcAft>
            </a:pPr>
            <a:r>
              <a:rPr lang="en-US" sz="1400" i="1" dirty="0">
                <a:solidFill>
                  <a:schemeClr val="tx1">
                    <a:lumMod val="40000"/>
                    <a:lumOff val="60000"/>
                  </a:schemeClr>
                </a:solidFill>
              </a:rPr>
              <a:t>from caller</a:t>
            </a:r>
          </a:p>
        </p:txBody>
      </p:sp>
      <p:sp>
        <p:nvSpPr>
          <p:cNvPr id="27" name="TextBox 26">
            <a:extLst>
              <a:ext uri="{FF2B5EF4-FFF2-40B4-BE49-F238E27FC236}">
                <a16:creationId xmlns:a16="http://schemas.microsoft.com/office/drawing/2014/main" id="{5B9084E9-3432-C8A8-2BEC-065A4CC2B409}"/>
              </a:ext>
            </a:extLst>
          </p:cNvPr>
          <p:cNvSpPr txBox="1"/>
          <p:nvPr/>
        </p:nvSpPr>
        <p:spPr>
          <a:xfrm>
            <a:off x="1452915" y="4918405"/>
            <a:ext cx="972061" cy="489365"/>
          </a:xfrm>
          <a:prstGeom prst="rect">
            <a:avLst/>
          </a:prstGeom>
          <a:noFill/>
        </p:spPr>
        <p:txBody>
          <a:bodyPr wrap="none" lIns="182880" tIns="146304" rIns="182880" bIns="146304" rtlCol="0">
            <a:spAutoFit/>
          </a:bodyPr>
          <a:lstStyle/>
          <a:p>
            <a:pPr>
              <a:lnSpc>
                <a:spcPct val="90000"/>
              </a:lnSpc>
              <a:spcAft>
                <a:spcPts val="600"/>
              </a:spcAft>
            </a:pPr>
            <a:r>
              <a:rPr lang="en-US" sz="1400" i="1" dirty="0">
                <a:solidFill>
                  <a:schemeClr val="tx1">
                    <a:lumMod val="40000"/>
                    <a:lumOff val="60000"/>
                  </a:schemeClr>
                </a:solidFill>
              </a:rPr>
              <a:t>to caller</a:t>
            </a:r>
          </a:p>
        </p:txBody>
      </p:sp>
      <p:sp>
        <p:nvSpPr>
          <p:cNvPr id="28" name="TextBox 27">
            <a:extLst>
              <a:ext uri="{FF2B5EF4-FFF2-40B4-BE49-F238E27FC236}">
                <a16:creationId xmlns:a16="http://schemas.microsoft.com/office/drawing/2014/main" id="{2886B360-E661-98EC-FD3A-EBBD59320139}"/>
              </a:ext>
            </a:extLst>
          </p:cNvPr>
          <p:cNvSpPr txBox="1"/>
          <p:nvPr/>
        </p:nvSpPr>
        <p:spPr>
          <a:xfrm>
            <a:off x="796501" y="1843851"/>
            <a:ext cx="2319230" cy="1301895"/>
          </a:xfrm>
          <a:prstGeom prst="rect">
            <a:avLst/>
          </a:prstGeom>
          <a:noFill/>
        </p:spPr>
        <p:txBody>
          <a:bodyPr wrap="square" lIns="182880" tIns="146304" rIns="182880" bIns="146304" rtlCol="0">
            <a:spAutoFit/>
          </a:bodyPr>
          <a:lstStyle/>
          <a:p>
            <a:pPr>
              <a:lnSpc>
                <a:spcPct val="90000"/>
              </a:lnSpc>
              <a:spcAft>
                <a:spcPts val="600"/>
              </a:spcAft>
            </a:pPr>
            <a:r>
              <a:rPr lang="en-US" sz="1400" dirty="0">
                <a:latin typeface="+mj-lt"/>
                <a:ea typeface="Microsoft Sans Serif" charset="0"/>
                <a:cs typeface="Microsoft Sans Serif" charset="0"/>
              </a:rPr>
              <a:t>GET /foo/bar HTTP/1.1</a:t>
            </a:r>
          </a:p>
          <a:p>
            <a:pPr>
              <a:lnSpc>
                <a:spcPct val="90000"/>
              </a:lnSpc>
              <a:spcAft>
                <a:spcPts val="600"/>
              </a:spcAft>
            </a:pPr>
            <a:r>
              <a:rPr lang="en-US" sz="1400" dirty="0">
                <a:latin typeface="+mj-lt"/>
                <a:ea typeface="Microsoft Sans Serif" charset="0"/>
                <a:cs typeface="Microsoft Sans Serif" charset="0"/>
              </a:rPr>
              <a:t>Host: </a:t>
            </a:r>
            <a:r>
              <a:rPr lang="en-US" sz="1400" dirty="0" err="1">
                <a:latin typeface="+mj-lt"/>
                <a:ea typeface="Microsoft Sans Serif" charset="0"/>
                <a:cs typeface="Microsoft Sans Serif" charset="0"/>
              </a:rPr>
              <a:t>api.constoso.com</a:t>
            </a:r>
            <a:endParaRPr lang="en-US" sz="1400" dirty="0">
              <a:latin typeface="+mj-lt"/>
              <a:ea typeface="Microsoft Sans Serif" charset="0"/>
              <a:cs typeface="Microsoft Sans Serif" charset="0"/>
            </a:endParaRPr>
          </a:p>
          <a:p>
            <a:pPr>
              <a:lnSpc>
                <a:spcPct val="90000"/>
              </a:lnSpc>
              <a:spcAft>
                <a:spcPts val="600"/>
              </a:spcAft>
            </a:pPr>
            <a:r>
              <a:rPr lang="en-US" sz="1400" dirty="0">
                <a:latin typeface="+mj-lt"/>
                <a:ea typeface="Microsoft Sans Serif" charset="0"/>
                <a:cs typeface="Microsoft Sans Serif" charset="0"/>
              </a:rPr>
              <a:t>Key: 0123456789</a:t>
            </a:r>
          </a:p>
          <a:p>
            <a:pPr>
              <a:lnSpc>
                <a:spcPct val="90000"/>
              </a:lnSpc>
              <a:spcAft>
                <a:spcPts val="600"/>
              </a:spcAft>
            </a:pPr>
            <a:endParaRPr lang="en-US" sz="1400" dirty="0">
              <a:latin typeface="+mj-lt"/>
              <a:ea typeface="Microsoft Sans Serif" charset="0"/>
              <a:cs typeface="Microsoft Sans Serif" charset="0"/>
            </a:endParaRPr>
          </a:p>
        </p:txBody>
      </p:sp>
      <p:sp>
        <p:nvSpPr>
          <p:cNvPr id="29" name="Rectangle 28">
            <a:extLst>
              <a:ext uri="{FF2B5EF4-FFF2-40B4-BE49-F238E27FC236}">
                <a16:creationId xmlns:a16="http://schemas.microsoft.com/office/drawing/2014/main" id="{A0505144-CEEA-B4DB-AC1E-CA08E7304147}"/>
              </a:ext>
            </a:extLst>
          </p:cNvPr>
          <p:cNvSpPr/>
          <p:nvPr/>
        </p:nvSpPr>
        <p:spPr>
          <a:xfrm>
            <a:off x="4011845" y="2626516"/>
            <a:ext cx="1114101" cy="276999"/>
          </a:xfrm>
          <a:prstGeom prst="rect">
            <a:avLst/>
          </a:prstGeom>
        </p:spPr>
        <p:txBody>
          <a:bodyPr wrap="square">
            <a:spAutoFit/>
          </a:bodyPr>
          <a:lstStyle/>
          <a:p>
            <a:r>
              <a:rPr lang="en-US" sz="1200" b="1" dirty="0">
                <a:ea typeface="Microsoft Sans Serif" charset="0"/>
                <a:cs typeface="Microsoft Sans Serif" charset="0"/>
              </a:rPr>
              <a:t>0123456789</a:t>
            </a:r>
            <a:endParaRPr lang="en-US" sz="1200" b="1" dirty="0"/>
          </a:p>
        </p:txBody>
      </p:sp>
      <p:sp>
        <p:nvSpPr>
          <p:cNvPr id="30" name="Rectangle 29">
            <a:extLst>
              <a:ext uri="{FF2B5EF4-FFF2-40B4-BE49-F238E27FC236}">
                <a16:creationId xmlns:a16="http://schemas.microsoft.com/office/drawing/2014/main" id="{66FB45C4-9595-1FE3-736C-3149A0B1FEE6}"/>
              </a:ext>
            </a:extLst>
          </p:cNvPr>
          <p:cNvSpPr/>
          <p:nvPr/>
        </p:nvSpPr>
        <p:spPr>
          <a:xfrm>
            <a:off x="4557685" y="3304708"/>
            <a:ext cx="1114101" cy="276999"/>
          </a:xfrm>
          <a:prstGeom prst="rect">
            <a:avLst/>
          </a:prstGeom>
        </p:spPr>
        <p:txBody>
          <a:bodyPr wrap="square">
            <a:spAutoFit/>
          </a:bodyPr>
          <a:lstStyle/>
          <a:p>
            <a:r>
              <a:rPr lang="en-US" sz="1200" b="1" dirty="0">
                <a:ea typeface="Microsoft Sans Serif" charset="0"/>
                <a:cs typeface="Microsoft Sans Serif" charset="0"/>
              </a:rPr>
              <a:t>/foo</a:t>
            </a:r>
            <a:endParaRPr lang="en-US" sz="1200" b="1" dirty="0"/>
          </a:p>
        </p:txBody>
      </p:sp>
      <p:sp>
        <p:nvSpPr>
          <p:cNvPr id="31" name="Rectangle 30">
            <a:extLst>
              <a:ext uri="{FF2B5EF4-FFF2-40B4-BE49-F238E27FC236}">
                <a16:creationId xmlns:a16="http://schemas.microsoft.com/office/drawing/2014/main" id="{9026430A-2E3B-C1C5-5FEB-C9E9BAB23D43}"/>
              </a:ext>
            </a:extLst>
          </p:cNvPr>
          <p:cNvSpPr/>
          <p:nvPr/>
        </p:nvSpPr>
        <p:spPr>
          <a:xfrm>
            <a:off x="5162031" y="3971036"/>
            <a:ext cx="1114101" cy="276999"/>
          </a:xfrm>
          <a:prstGeom prst="rect">
            <a:avLst/>
          </a:prstGeom>
        </p:spPr>
        <p:txBody>
          <a:bodyPr wrap="square">
            <a:spAutoFit/>
          </a:bodyPr>
          <a:lstStyle/>
          <a:p>
            <a:r>
              <a:rPr lang="en-US" sz="1200" b="1" dirty="0">
                <a:ea typeface="Microsoft Sans Serif" charset="0"/>
                <a:cs typeface="Microsoft Sans Serif" charset="0"/>
              </a:rPr>
              <a:t>/bar</a:t>
            </a:r>
            <a:endParaRPr lang="en-US" sz="1200" b="1" dirty="0"/>
          </a:p>
        </p:txBody>
      </p:sp>
      <p:grpSp>
        <p:nvGrpSpPr>
          <p:cNvPr id="32" name="Group 31">
            <a:extLst>
              <a:ext uri="{FF2B5EF4-FFF2-40B4-BE49-F238E27FC236}">
                <a16:creationId xmlns:a16="http://schemas.microsoft.com/office/drawing/2014/main" id="{E131236F-126B-9D84-3DBB-46D904E746C2}"/>
              </a:ext>
            </a:extLst>
          </p:cNvPr>
          <p:cNvGrpSpPr/>
          <p:nvPr/>
        </p:nvGrpSpPr>
        <p:grpSpPr>
          <a:xfrm>
            <a:off x="5614350" y="1776494"/>
            <a:ext cx="849478" cy="461665"/>
            <a:chOff x="5273495" y="1910055"/>
            <a:chExt cx="849478" cy="461665"/>
          </a:xfrm>
        </p:grpSpPr>
        <p:sp>
          <p:nvSpPr>
            <p:cNvPr id="33" name="Rectangle 32">
              <a:extLst>
                <a:ext uri="{FF2B5EF4-FFF2-40B4-BE49-F238E27FC236}">
                  <a16:creationId xmlns:a16="http://schemas.microsoft.com/office/drawing/2014/main" id="{FB606118-C4F9-7880-B83A-0CA7F894B754}"/>
                </a:ext>
              </a:extLst>
            </p:cNvPr>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4" name="TextBox 33">
              <a:extLst>
                <a:ext uri="{FF2B5EF4-FFF2-40B4-BE49-F238E27FC236}">
                  <a16:creationId xmlns:a16="http://schemas.microsoft.com/office/drawing/2014/main" id="{DBEB1C4B-3B30-7733-B6F1-3B903313E0B2}"/>
                </a:ext>
              </a:extLst>
            </p:cNvPr>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CORS</a:t>
              </a:r>
            </a:p>
          </p:txBody>
        </p:sp>
      </p:grpSp>
      <p:grpSp>
        <p:nvGrpSpPr>
          <p:cNvPr id="35" name="Group 34">
            <a:extLst>
              <a:ext uri="{FF2B5EF4-FFF2-40B4-BE49-F238E27FC236}">
                <a16:creationId xmlns:a16="http://schemas.microsoft.com/office/drawing/2014/main" id="{8B9312CC-72DA-E94D-9FE7-DF12DD0FB00C}"/>
              </a:ext>
            </a:extLst>
          </p:cNvPr>
          <p:cNvGrpSpPr/>
          <p:nvPr/>
        </p:nvGrpSpPr>
        <p:grpSpPr>
          <a:xfrm>
            <a:off x="6533104" y="1774390"/>
            <a:ext cx="715668" cy="461665"/>
            <a:chOff x="8419390" y="258535"/>
            <a:chExt cx="715668" cy="461665"/>
          </a:xfrm>
        </p:grpSpPr>
        <p:sp>
          <p:nvSpPr>
            <p:cNvPr id="36" name="TextBox 35">
              <a:extLst>
                <a:ext uri="{FF2B5EF4-FFF2-40B4-BE49-F238E27FC236}">
                  <a16:creationId xmlns:a16="http://schemas.microsoft.com/office/drawing/2014/main" id="{D6901BA9-CD4D-DE99-66C0-672786910DD2}"/>
                </a:ext>
              </a:extLst>
            </p:cNvPr>
            <p:cNvSpPr txBox="1"/>
            <p:nvPr/>
          </p:nvSpPr>
          <p:spPr>
            <a:xfrm>
              <a:off x="8441552" y="258535"/>
              <a:ext cx="693506"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LOG</a:t>
              </a:r>
            </a:p>
          </p:txBody>
        </p:sp>
        <p:sp>
          <p:nvSpPr>
            <p:cNvPr id="37" name="Rectangle 36">
              <a:extLst>
                <a:ext uri="{FF2B5EF4-FFF2-40B4-BE49-F238E27FC236}">
                  <a16:creationId xmlns:a16="http://schemas.microsoft.com/office/drawing/2014/main" id="{65E1979B-2593-7441-8C97-F0622BE27C57}"/>
                </a:ext>
              </a:extLst>
            </p:cNvPr>
            <p:cNvSpPr/>
            <p:nvPr/>
          </p:nvSpPr>
          <p:spPr bwMode="auto">
            <a:xfrm>
              <a:off x="8419390" y="357827"/>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16243132-5E57-E325-C618-84B07CB60439}"/>
              </a:ext>
            </a:extLst>
          </p:cNvPr>
          <p:cNvGrpSpPr/>
          <p:nvPr/>
        </p:nvGrpSpPr>
        <p:grpSpPr>
          <a:xfrm>
            <a:off x="5681255" y="2690913"/>
            <a:ext cx="849478" cy="461665"/>
            <a:chOff x="5273495" y="1910055"/>
            <a:chExt cx="849478" cy="461665"/>
          </a:xfrm>
        </p:grpSpPr>
        <p:sp>
          <p:nvSpPr>
            <p:cNvPr id="39" name="Rectangle 38">
              <a:extLst>
                <a:ext uri="{FF2B5EF4-FFF2-40B4-BE49-F238E27FC236}">
                  <a16:creationId xmlns:a16="http://schemas.microsoft.com/office/drawing/2014/main" id="{B5F87CD8-8204-0541-1EF6-18DE02ED362B}"/>
                </a:ext>
              </a:extLst>
            </p:cNvPr>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0" name="TextBox 39">
              <a:extLst>
                <a:ext uri="{FF2B5EF4-FFF2-40B4-BE49-F238E27FC236}">
                  <a16:creationId xmlns:a16="http://schemas.microsoft.com/office/drawing/2014/main" id="{540B14F4-8B06-E808-B676-676A19DDDF2F}"/>
                </a:ext>
              </a:extLst>
            </p:cNvPr>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RATE</a:t>
              </a:r>
            </a:p>
          </p:txBody>
        </p:sp>
      </p:grpSp>
      <p:grpSp>
        <p:nvGrpSpPr>
          <p:cNvPr id="41" name="Group 40">
            <a:extLst>
              <a:ext uri="{FF2B5EF4-FFF2-40B4-BE49-F238E27FC236}">
                <a16:creationId xmlns:a16="http://schemas.microsoft.com/office/drawing/2014/main" id="{A168D681-4DEE-1D3F-A29F-9743E44CEEBA}"/>
              </a:ext>
            </a:extLst>
          </p:cNvPr>
          <p:cNvGrpSpPr/>
          <p:nvPr/>
        </p:nvGrpSpPr>
        <p:grpSpPr>
          <a:xfrm>
            <a:off x="6429324" y="2687266"/>
            <a:ext cx="1062322" cy="461665"/>
            <a:chOff x="8281369" y="351873"/>
            <a:chExt cx="1062322" cy="461665"/>
          </a:xfrm>
        </p:grpSpPr>
        <p:sp>
          <p:nvSpPr>
            <p:cNvPr id="42" name="TextBox 41">
              <a:extLst>
                <a:ext uri="{FF2B5EF4-FFF2-40B4-BE49-F238E27FC236}">
                  <a16:creationId xmlns:a16="http://schemas.microsoft.com/office/drawing/2014/main" id="{5D0FA33A-8C2D-CA2D-65BB-F1DED06B187C}"/>
                </a:ext>
              </a:extLst>
            </p:cNvPr>
            <p:cNvSpPr txBox="1"/>
            <p:nvPr/>
          </p:nvSpPr>
          <p:spPr>
            <a:xfrm>
              <a:off x="8281369" y="351873"/>
              <a:ext cx="1062322"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QUOTA</a:t>
              </a:r>
              <a:endParaRPr lang="en-US" sz="1200" dirty="0">
                <a:gradFill>
                  <a:gsLst>
                    <a:gs pos="2917">
                      <a:schemeClr val="tx1"/>
                    </a:gs>
                    <a:gs pos="30000">
                      <a:schemeClr val="tx1"/>
                    </a:gs>
                  </a:gsLst>
                  <a:lin ang="5400000" scaled="0"/>
                </a:gradFill>
              </a:endParaRPr>
            </a:p>
          </p:txBody>
        </p:sp>
        <p:sp>
          <p:nvSpPr>
            <p:cNvPr id="43" name="Rectangle 42">
              <a:extLst>
                <a:ext uri="{FF2B5EF4-FFF2-40B4-BE49-F238E27FC236}">
                  <a16:creationId xmlns:a16="http://schemas.microsoft.com/office/drawing/2014/main" id="{3592EEDC-9544-B9B2-87BC-B8B166581BD4}"/>
                </a:ext>
              </a:extLst>
            </p:cNvPr>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4" name="Group 43">
            <a:extLst>
              <a:ext uri="{FF2B5EF4-FFF2-40B4-BE49-F238E27FC236}">
                <a16:creationId xmlns:a16="http://schemas.microsoft.com/office/drawing/2014/main" id="{17A264BE-F02B-A65E-28C1-639573AD7B8A}"/>
              </a:ext>
            </a:extLst>
          </p:cNvPr>
          <p:cNvGrpSpPr/>
          <p:nvPr/>
        </p:nvGrpSpPr>
        <p:grpSpPr>
          <a:xfrm>
            <a:off x="6133137" y="3393201"/>
            <a:ext cx="849478" cy="461665"/>
            <a:chOff x="5273495" y="1910055"/>
            <a:chExt cx="849478" cy="461665"/>
          </a:xfrm>
        </p:grpSpPr>
        <p:sp>
          <p:nvSpPr>
            <p:cNvPr id="45" name="Rectangle 44">
              <a:extLst>
                <a:ext uri="{FF2B5EF4-FFF2-40B4-BE49-F238E27FC236}">
                  <a16:creationId xmlns:a16="http://schemas.microsoft.com/office/drawing/2014/main" id="{D34C0DE6-9682-5547-3C8C-BAB2ABB9C553}"/>
                </a:ext>
              </a:extLst>
            </p:cNvPr>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042B7BC1-C7B7-3150-FEC6-50C75E26A27E}"/>
                </a:ext>
              </a:extLst>
            </p:cNvPr>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JWT</a:t>
              </a:r>
            </a:p>
          </p:txBody>
        </p:sp>
      </p:grpSp>
      <p:grpSp>
        <p:nvGrpSpPr>
          <p:cNvPr id="47" name="Group 46">
            <a:extLst>
              <a:ext uri="{FF2B5EF4-FFF2-40B4-BE49-F238E27FC236}">
                <a16:creationId xmlns:a16="http://schemas.microsoft.com/office/drawing/2014/main" id="{21497830-8D8F-20CA-9D67-5FD8CC5646CA}"/>
              </a:ext>
            </a:extLst>
          </p:cNvPr>
          <p:cNvGrpSpPr/>
          <p:nvPr/>
        </p:nvGrpSpPr>
        <p:grpSpPr>
          <a:xfrm>
            <a:off x="5313881" y="4213125"/>
            <a:ext cx="849478" cy="461665"/>
            <a:chOff x="5273495" y="1910055"/>
            <a:chExt cx="849478" cy="461665"/>
          </a:xfrm>
        </p:grpSpPr>
        <p:sp>
          <p:nvSpPr>
            <p:cNvPr id="48" name="Rectangle 47">
              <a:extLst>
                <a:ext uri="{FF2B5EF4-FFF2-40B4-BE49-F238E27FC236}">
                  <a16:creationId xmlns:a16="http://schemas.microsoft.com/office/drawing/2014/main" id="{80D6E9A8-5ACA-C7CB-9356-46A18DDFA15B}"/>
                </a:ext>
              </a:extLst>
            </p:cNvPr>
            <p:cNvSpPr/>
            <p:nvPr/>
          </p:nvSpPr>
          <p:spPr bwMode="auto">
            <a:xfrm>
              <a:off x="5340400" y="2005654"/>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sp>
          <p:nvSpPr>
            <p:cNvPr id="49" name="TextBox 48">
              <a:extLst>
                <a:ext uri="{FF2B5EF4-FFF2-40B4-BE49-F238E27FC236}">
                  <a16:creationId xmlns:a16="http://schemas.microsoft.com/office/drawing/2014/main" id="{A5091293-6F74-BB13-52DD-953E9DE6916C}"/>
                </a:ext>
              </a:extLst>
            </p:cNvPr>
            <p:cNvSpPr txBox="1"/>
            <p:nvPr/>
          </p:nvSpPr>
          <p:spPr>
            <a:xfrm>
              <a:off x="5273495" y="1910055"/>
              <a:ext cx="849478"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CACHE</a:t>
              </a:r>
            </a:p>
          </p:txBody>
        </p:sp>
      </p:grpSp>
      <p:grpSp>
        <p:nvGrpSpPr>
          <p:cNvPr id="50" name="Group 49">
            <a:extLst>
              <a:ext uri="{FF2B5EF4-FFF2-40B4-BE49-F238E27FC236}">
                <a16:creationId xmlns:a16="http://schemas.microsoft.com/office/drawing/2014/main" id="{7521C24B-0B7F-ED77-7974-ECE0A7C875C4}"/>
              </a:ext>
            </a:extLst>
          </p:cNvPr>
          <p:cNvGrpSpPr/>
          <p:nvPr/>
        </p:nvGrpSpPr>
        <p:grpSpPr>
          <a:xfrm>
            <a:off x="6209958" y="4209478"/>
            <a:ext cx="715668" cy="461665"/>
            <a:chOff x="8429377" y="351873"/>
            <a:chExt cx="715668" cy="461665"/>
          </a:xfrm>
        </p:grpSpPr>
        <p:sp>
          <p:nvSpPr>
            <p:cNvPr id="51" name="TextBox 50">
              <a:extLst>
                <a:ext uri="{FF2B5EF4-FFF2-40B4-BE49-F238E27FC236}">
                  <a16:creationId xmlns:a16="http://schemas.microsoft.com/office/drawing/2014/main" id="{901FA432-5164-C42C-CED6-854D23CCE3C6}"/>
                </a:ext>
              </a:extLst>
            </p:cNvPr>
            <p:cNvSpPr txBox="1"/>
            <p:nvPr/>
          </p:nvSpPr>
          <p:spPr>
            <a:xfrm>
              <a:off x="8451539" y="351873"/>
              <a:ext cx="693506"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dirty="0">
                  <a:gradFill>
                    <a:gsLst>
                      <a:gs pos="2917">
                        <a:schemeClr val="tx1"/>
                      </a:gs>
                      <a:gs pos="30000">
                        <a:schemeClr val="tx1"/>
                      </a:gs>
                    </a:gsLst>
                    <a:lin ang="5400000" scaled="0"/>
                  </a:gradFill>
                </a:rPr>
                <a:t>URL</a:t>
              </a:r>
            </a:p>
          </p:txBody>
        </p:sp>
        <p:sp>
          <p:nvSpPr>
            <p:cNvPr id="52" name="Rectangle 51">
              <a:extLst>
                <a:ext uri="{FF2B5EF4-FFF2-40B4-BE49-F238E27FC236}">
                  <a16:creationId xmlns:a16="http://schemas.microsoft.com/office/drawing/2014/main" id="{3A11181D-3C17-4523-7111-EBAA78087189}"/>
                </a:ext>
              </a:extLst>
            </p:cNvPr>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6F6EFCC0-3509-AAAF-E5A8-3511658CA741}"/>
              </a:ext>
            </a:extLst>
          </p:cNvPr>
          <p:cNvGrpSpPr/>
          <p:nvPr/>
        </p:nvGrpSpPr>
        <p:grpSpPr>
          <a:xfrm>
            <a:off x="7006407" y="4195253"/>
            <a:ext cx="806313" cy="461665"/>
            <a:chOff x="8402200" y="351873"/>
            <a:chExt cx="806313" cy="461665"/>
          </a:xfrm>
        </p:grpSpPr>
        <p:sp>
          <p:nvSpPr>
            <p:cNvPr id="54" name="TextBox 53">
              <a:extLst>
                <a:ext uri="{FF2B5EF4-FFF2-40B4-BE49-F238E27FC236}">
                  <a16:creationId xmlns:a16="http://schemas.microsoft.com/office/drawing/2014/main" id="{CF50AE63-1AFF-89B2-D278-1A6026B5D91E}"/>
                </a:ext>
              </a:extLst>
            </p:cNvPr>
            <p:cNvSpPr txBox="1"/>
            <p:nvPr/>
          </p:nvSpPr>
          <p:spPr>
            <a:xfrm>
              <a:off x="8402200" y="351873"/>
              <a:ext cx="806313" cy="461665"/>
            </a:xfrm>
            <a:prstGeom prst="rect">
              <a:avLst/>
            </a:prstGeom>
            <a:noFill/>
          </p:spPr>
          <p:txBody>
            <a:bodyPr wrap="square" lIns="182880" tIns="146304" rIns="182880" bIns="146304" rtlCol="0">
              <a:spAutoFit/>
            </a:bodyPr>
            <a:lstStyle/>
            <a:p>
              <a:pPr algn="ctr">
                <a:lnSpc>
                  <a:spcPct val="90000"/>
                </a:lnSpc>
                <a:spcAft>
                  <a:spcPts val="600"/>
                </a:spcAft>
              </a:pPr>
              <a:r>
                <a:rPr lang="en-US" sz="1200">
                  <a:gradFill>
                    <a:gsLst>
                      <a:gs pos="2917">
                        <a:schemeClr val="tx1"/>
                      </a:gs>
                      <a:gs pos="30000">
                        <a:schemeClr val="tx1"/>
                      </a:gs>
                    </a:gsLst>
                    <a:lin ang="5400000" scaled="0"/>
                  </a:gradFill>
                </a:rPr>
                <a:t>BODY</a:t>
              </a:r>
              <a:endParaRPr lang="en-US" sz="1200" dirty="0">
                <a:gradFill>
                  <a:gsLst>
                    <a:gs pos="2917">
                      <a:schemeClr val="tx1"/>
                    </a:gs>
                    <a:gs pos="30000">
                      <a:schemeClr val="tx1"/>
                    </a:gs>
                  </a:gsLst>
                  <a:lin ang="5400000" scaled="0"/>
                </a:gradFill>
              </a:endParaRPr>
            </a:p>
          </p:txBody>
        </p:sp>
        <p:sp>
          <p:nvSpPr>
            <p:cNvPr id="55" name="Rectangle 54">
              <a:extLst>
                <a:ext uri="{FF2B5EF4-FFF2-40B4-BE49-F238E27FC236}">
                  <a16:creationId xmlns:a16="http://schemas.microsoft.com/office/drawing/2014/main" id="{C0DD0626-D338-8DA7-C17B-4006B554DFB7}"/>
                </a:ext>
              </a:extLst>
            </p:cNvPr>
            <p:cNvSpPr/>
            <p:nvPr/>
          </p:nvSpPr>
          <p:spPr bwMode="auto">
            <a:xfrm>
              <a:off x="8429377" y="451165"/>
              <a:ext cx="715668" cy="231228"/>
            </a:xfrm>
            <a:prstGeom prst="rect">
              <a:avLst/>
            </a:prstGeom>
            <a:noFill/>
            <a:ln w="1270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1400" dirty="0" err="1">
                <a:gradFill>
                  <a:gsLst>
                    <a:gs pos="0">
                      <a:srgbClr val="FFFFFF"/>
                    </a:gs>
                    <a:gs pos="100000">
                      <a:srgbClr val="FFFFFF"/>
                    </a:gs>
                  </a:gsLst>
                  <a:lin ang="5400000" scaled="0"/>
                </a:gradFill>
                <a:ea typeface="Segoe UI" pitchFamily="34" charset="0"/>
                <a:cs typeface="Segoe UI" pitchFamily="34" charset="0"/>
              </a:endParaRPr>
            </a:p>
          </p:txBody>
        </p:sp>
      </p:grpSp>
      <p:cxnSp>
        <p:nvCxnSpPr>
          <p:cNvPr id="56" name="Straight Connector 55">
            <a:extLst>
              <a:ext uri="{FF2B5EF4-FFF2-40B4-BE49-F238E27FC236}">
                <a16:creationId xmlns:a16="http://schemas.microsoft.com/office/drawing/2014/main" id="{872FFECB-3EFB-6C59-4802-0A58721AFC6D}"/>
              </a:ext>
            </a:extLst>
          </p:cNvPr>
          <p:cNvCxnSpPr/>
          <p:nvPr/>
        </p:nvCxnSpPr>
        <p:spPr>
          <a:xfrm>
            <a:off x="2925819" y="4782708"/>
            <a:ext cx="7227427" cy="0"/>
          </a:xfrm>
          <a:prstGeom prst="line">
            <a:avLst/>
          </a:prstGeom>
          <a:ln w="38100">
            <a:solidFill>
              <a:schemeClr val="tx1">
                <a:lumMod val="60000"/>
                <a:lumOff val="40000"/>
              </a:schemeClr>
            </a:solidFill>
            <a:prstDash val="dash"/>
            <a:headEnd type="none"/>
            <a:tailEnd type="none"/>
          </a:ln>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id="{5989CABF-79DA-EE51-03FE-116261766490}"/>
              </a:ext>
            </a:extLst>
          </p:cNvPr>
          <p:cNvSpPr/>
          <p:nvPr/>
        </p:nvSpPr>
        <p:spPr bwMode="auto">
          <a:xfrm>
            <a:off x="3608267" y="2250895"/>
            <a:ext cx="5914106" cy="3669058"/>
          </a:xfrm>
          <a:prstGeom prst="rect">
            <a:avLst/>
          </a:prstGeom>
          <a:noFill/>
          <a:ln w="28575">
            <a:solidFill>
              <a:srgbClr val="FFB9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58" name="TextBox 57">
            <a:extLst>
              <a:ext uri="{FF2B5EF4-FFF2-40B4-BE49-F238E27FC236}">
                <a16:creationId xmlns:a16="http://schemas.microsoft.com/office/drawing/2014/main" id="{B470F0FE-041C-3FA2-A142-4B23A51AE976}"/>
              </a:ext>
            </a:extLst>
          </p:cNvPr>
          <p:cNvSpPr txBox="1"/>
          <p:nvPr/>
        </p:nvSpPr>
        <p:spPr>
          <a:xfrm>
            <a:off x="8452859" y="2189555"/>
            <a:ext cx="1206421" cy="489365"/>
          </a:xfrm>
          <a:prstGeom prst="rect">
            <a:avLst/>
          </a:prstGeom>
          <a:noFill/>
        </p:spPr>
        <p:txBody>
          <a:bodyPr wrap="none" lIns="182880" tIns="146304" rIns="182880" bIns="146304" rtlCol="0">
            <a:spAutoFit/>
          </a:bodyPr>
          <a:lstStyle/>
          <a:p>
            <a:pPr>
              <a:lnSpc>
                <a:spcPct val="90000"/>
              </a:lnSpc>
              <a:spcAft>
                <a:spcPts val="600"/>
              </a:spcAft>
            </a:pPr>
            <a:r>
              <a:rPr lang="en-US" sz="1400" dirty="0">
                <a:solidFill>
                  <a:srgbClr val="FFC000"/>
                </a:solidFill>
              </a:rPr>
              <a:t>workspace</a:t>
            </a:r>
          </a:p>
        </p:txBody>
      </p:sp>
    </p:spTree>
    <p:extLst>
      <p:ext uri="{BB962C8B-B14F-4D97-AF65-F5344CB8AC3E}">
        <p14:creationId xmlns:p14="http://schemas.microsoft.com/office/powerpoint/2010/main" val="2200454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dissolve">
                                      <p:cBhvr>
                                        <p:cTn id="7" dur="500"/>
                                        <p:tgtEl>
                                          <p:spTgt spid="32"/>
                                        </p:tgtEl>
                                      </p:cBhvr>
                                    </p:animEffect>
                                  </p:childTnLst>
                                </p:cTn>
                              </p:par>
                              <p:par>
                                <p:cTn id="8" presetID="9"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dissolve">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par>
                                <p:cTn id="16" presetID="9" presetClass="entr" presetSubtype="0" fill="hold" nodeType="withEffect">
                                  <p:stCondLst>
                                    <p:cond delay="0"/>
                                  </p:stCondLst>
                                  <p:childTnLst>
                                    <p:set>
                                      <p:cBhvr>
                                        <p:cTn id="17" dur="1" fill="hold">
                                          <p:stCondLst>
                                            <p:cond delay="0"/>
                                          </p:stCondLst>
                                        </p:cTn>
                                        <p:tgtEl>
                                          <p:spTgt spid="41"/>
                                        </p:tgtEl>
                                        <p:attrNameLst>
                                          <p:attrName>style.visibility</p:attrName>
                                        </p:attrNameLst>
                                      </p:cBhvr>
                                      <p:to>
                                        <p:strVal val="visible"/>
                                      </p:to>
                                    </p:set>
                                    <p:animEffect transition="in" filter="dissolve">
                                      <p:cBhvr>
                                        <p:cTn id="18" dur="500"/>
                                        <p:tgtEl>
                                          <p:spTgt spid="41"/>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dissolv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dissolve">
                                      <p:cBhvr>
                                        <p:cTn id="28" dur="500"/>
                                        <p:tgtEl>
                                          <p:spTgt spid="47"/>
                                        </p:tgtEl>
                                      </p:cBhvr>
                                    </p:animEffect>
                                  </p:childTnLst>
                                </p:cTn>
                              </p:par>
                              <p:par>
                                <p:cTn id="29" presetID="9"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dissolve">
                                      <p:cBhvr>
                                        <p:cTn id="31" dur="500"/>
                                        <p:tgtEl>
                                          <p:spTgt spid="50"/>
                                        </p:tgtEl>
                                      </p:cBhvr>
                                    </p:animEffect>
                                  </p:childTnLst>
                                </p:cTn>
                              </p:par>
                              <p:par>
                                <p:cTn id="32" presetID="9" presetClass="entr" presetSubtype="0" fill="hold"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dissolve">
                                      <p:cBhvr>
                                        <p:cTn id="34" dur="500"/>
                                        <p:tgtEl>
                                          <p:spTgt spid="53"/>
                                        </p:tgtEl>
                                      </p:cBhvr>
                                    </p:animEffect>
                                  </p:childTnLst>
                                </p:cTn>
                              </p:par>
                            </p:childTnLst>
                          </p:cTn>
                        </p:par>
                      </p:childTnLst>
                    </p:cTn>
                  </p:par>
                  <p:par>
                    <p:cTn id="35" fill="hold">
                      <p:stCondLst>
                        <p:cond delay="indefinite"/>
                      </p:stCondLst>
                      <p:childTnLst>
                        <p:par>
                          <p:cTn id="36" fill="hold">
                            <p:stCondLst>
                              <p:cond delay="0"/>
                            </p:stCondLst>
                            <p:childTnLst>
                              <p:par>
                                <p:cTn id="37" presetID="9" presetClass="entr" presetSubtype="0" fill="hold" grpId="0" nodeType="click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dissolve">
                                      <p:cBhvr>
                                        <p:cTn id="39" dur="500"/>
                                        <p:tgtEl>
                                          <p:spTgt spid="28"/>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grpId="0" nodeType="click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dissolve">
                                      <p:cBhvr>
                                        <p:cTn id="44" dur="500"/>
                                        <p:tgtEl>
                                          <p:spTgt spid="29"/>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dissolve">
                                      <p:cBhvr>
                                        <p:cTn id="49" dur="500"/>
                                        <p:tgtEl>
                                          <p:spTgt spid="30"/>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dissolve">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051708" y="472115"/>
            <a:ext cx="1413264"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Policy scopes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84856" y="1498227"/>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2" name="Picture 1">
            <a:extLst>
              <a:ext uri="{FF2B5EF4-FFF2-40B4-BE49-F238E27FC236}">
                <a16:creationId xmlns:a16="http://schemas.microsoft.com/office/drawing/2014/main" id="{ABBFD18A-76D3-1B75-AA83-124AD8AD9FE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4856" y="4390491"/>
            <a:ext cx="11048038" cy="4022318"/>
          </a:xfrm>
          <a:prstGeom prst="rect">
            <a:avLst/>
          </a:prstGeom>
        </p:spPr>
      </p:pic>
      <p:sp>
        <p:nvSpPr>
          <p:cNvPr id="7" name="Text Placeholder 2">
            <a:extLst>
              <a:ext uri="{FF2B5EF4-FFF2-40B4-BE49-F238E27FC236}">
                <a16:creationId xmlns:a16="http://schemas.microsoft.com/office/drawing/2014/main" id="{47EF793D-4994-011C-7596-E77163CCA6D2}"/>
              </a:ext>
            </a:extLst>
          </p:cNvPr>
          <p:cNvSpPr txBox="1">
            <a:spLocks/>
          </p:cNvSpPr>
          <p:nvPr/>
        </p:nvSpPr>
        <p:spPr>
          <a:xfrm>
            <a:off x="895269" y="2199657"/>
            <a:ext cx="5735320" cy="2031325"/>
          </a:xfrm>
          <a:prstGeom prst="rect">
            <a:avLst/>
          </a:prstGeom>
        </p:spPr>
        <p:txBody>
          <a:bodyPr/>
          <a:lst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a:lstStyle>
          <a:p>
            <a:r>
              <a:rPr lang="en-US" sz="2000" dirty="0"/>
              <a:t>C# “snippets” used with policies</a:t>
            </a:r>
          </a:p>
          <a:p>
            <a:r>
              <a:rPr lang="en-US" sz="2000" dirty="0"/>
              <a:t>Read-only access to the request context</a:t>
            </a:r>
          </a:p>
          <a:p>
            <a:r>
              <a:rPr lang="en-US" sz="2000" dirty="0"/>
              <a:t>Can use whitelisted .NET types</a:t>
            </a:r>
          </a:p>
          <a:p>
            <a:r>
              <a:rPr lang="en-US" sz="2000" dirty="0"/>
              <a:t>Dynamically configure and conditionally execute policies</a:t>
            </a:r>
          </a:p>
        </p:txBody>
      </p:sp>
      <p:sp>
        <p:nvSpPr>
          <p:cNvPr id="9" name="Text Placeholder 7">
            <a:extLst>
              <a:ext uri="{FF2B5EF4-FFF2-40B4-BE49-F238E27FC236}">
                <a16:creationId xmlns:a16="http://schemas.microsoft.com/office/drawing/2014/main" id="{3FE6F5EF-EC10-A7A6-F36C-242C75318E96}"/>
              </a:ext>
            </a:extLst>
          </p:cNvPr>
          <p:cNvSpPr txBox="1">
            <a:spLocks/>
          </p:cNvSpPr>
          <p:nvPr/>
        </p:nvSpPr>
        <p:spPr>
          <a:xfrm>
            <a:off x="6858009" y="2205277"/>
            <a:ext cx="5647786" cy="2185214"/>
          </a:xfrm>
          <a:prstGeom prst="rect">
            <a:avLst/>
          </a:prstGeom>
        </p:spPr>
        <p:txBody>
          <a:bodyPr/>
          <a:lst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a:lstStyle>
          <a:p>
            <a:r>
              <a:rPr lang="en-US" sz="2000" dirty="0"/>
              <a:t>Shared across APIM instance</a:t>
            </a:r>
          </a:p>
          <a:p>
            <a:r>
              <a:rPr lang="en-US" sz="2000" dirty="0"/>
              <a:t>Keep secrets and “magic” strings out of policies</a:t>
            </a:r>
          </a:p>
          <a:p>
            <a:r>
              <a:rPr lang="en-US" sz="2000" dirty="0"/>
              <a:t>Add semantics, if named well</a:t>
            </a:r>
          </a:p>
          <a:p>
            <a:r>
              <a:rPr lang="en-US" sz="2000" dirty="0"/>
              <a:t>Enable a single point of change</a:t>
            </a:r>
          </a:p>
          <a:p>
            <a:r>
              <a:rPr lang="en-US" sz="2000" dirty="0"/>
              <a:t>Provide environment-specific values</a:t>
            </a:r>
          </a:p>
        </p:txBody>
      </p:sp>
      <p:sp>
        <p:nvSpPr>
          <p:cNvPr id="59" name="Right Arrow 10">
            <a:extLst>
              <a:ext uri="{FF2B5EF4-FFF2-40B4-BE49-F238E27FC236}">
                <a16:creationId xmlns:a16="http://schemas.microsoft.com/office/drawing/2014/main" id="{D6C06355-608B-A52F-167A-C388D86473BC}"/>
              </a:ext>
            </a:extLst>
          </p:cNvPr>
          <p:cNvSpPr/>
          <p:nvPr/>
        </p:nvSpPr>
        <p:spPr bwMode="auto">
          <a:xfrm>
            <a:off x="1429392" y="5564035"/>
            <a:ext cx="420172" cy="293334"/>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3" name="Right Arrow 22">
            <a:extLst>
              <a:ext uri="{FF2B5EF4-FFF2-40B4-BE49-F238E27FC236}">
                <a16:creationId xmlns:a16="http://schemas.microsoft.com/office/drawing/2014/main" id="{90DC9868-FCC6-4543-04C5-207C1F6F34DE}"/>
              </a:ext>
            </a:extLst>
          </p:cNvPr>
          <p:cNvSpPr/>
          <p:nvPr/>
        </p:nvSpPr>
        <p:spPr bwMode="auto">
          <a:xfrm rot="16200000">
            <a:off x="5589831" y="6801478"/>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28" name="TextBox 127">
            <a:extLst>
              <a:ext uri="{FF2B5EF4-FFF2-40B4-BE49-F238E27FC236}">
                <a16:creationId xmlns:a16="http://schemas.microsoft.com/office/drawing/2014/main" id="{BDDF8B1E-F99E-3210-C359-56F1C5511ADE}"/>
              </a:ext>
            </a:extLst>
          </p:cNvPr>
          <p:cNvSpPr txBox="1"/>
          <p:nvPr/>
        </p:nvSpPr>
        <p:spPr>
          <a:xfrm>
            <a:off x="825827" y="1532015"/>
            <a:ext cx="3406253"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Policy expressions</a:t>
            </a:r>
          </a:p>
        </p:txBody>
      </p:sp>
      <p:sp>
        <p:nvSpPr>
          <p:cNvPr id="129" name="TextBox 128">
            <a:extLst>
              <a:ext uri="{FF2B5EF4-FFF2-40B4-BE49-F238E27FC236}">
                <a16:creationId xmlns:a16="http://schemas.microsoft.com/office/drawing/2014/main" id="{3E27F3ED-5422-0C9B-4F3B-16114750453D}"/>
              </a:ext>
            </a:extLst>
          </p:cNvPr>
          <p:cNvSpPr txBox="1"/>
          <p:nvPr/>
        </p:nvSpPr>
        <p:spPr>
          <a:xfrm>
            <a:off x="6868735" y="1520383"/>
            <a:ext cx="2809102" cy="738664"/>
          </a:xfrm>
          <a:prstGeom prst="rect">
            <a:avLst/>
          </a:prstGeom>
          <a:noFill/>
        </p:spPr>
        <p:txBody>
          <a:bodyPr wrap="none" lIns="182880" tIns="146304" rIns="182880" bIns="146304" rtlCol="0">
            <a:spAutoFit/>
          </a:bodyPr>
          <a:lstStyle/>
          <a:p>
            <a:pPr>
              <a:lnSpc>
                <a:spcPct val="90000"/>
              </a:lnSpc>
              <a:spcAft>
                <a:spcPts val="600"/>
              </a:spcAft>
            </a:pPr>
            <a:r>
              <a:rPr lang="en-US" sz="3200" dirty="0">
                <a:gradFill>
                  <a:gsLst>
                    <a:gs pos="2917">
                      <a:schemeClr val="tx1"/>
                    </a:gs>
                    <a:gs pos="30000">
                      <a:schemeClr val="tx1"/>
                    </a:gs>
                  </a:gsLst>
                  <a:lin ang="5400000" scaled="0"/>
                </a:gradFill>
                <a:latin typeface="+mj-lt"/>
              </a:rPr>
              <a:t>Named values</a:t>
            </a:r>
          </a:p>
        </p:txBody>
      </p:sp>
      <p:sp>
        <p:nvSpPr>
          <p:cNvPr id="130" name="Right Arrow 10">
            <a:extLst>
              <a:ext uri="{FF2B5EF4-FFF2-40B4-BE49-F238E27FC236}">
                <a16:creationId xmlns:a16="http://schemas.microsoft.com/office/drawing/2014/main" id="{EB4A09CF-86BF-8287-21A7-EF5AB869FB2C}"/>
              </a:ext>
            </a:extLst>
          </p:cNvPr>
          <p:cNvSpPr/>
          <p:nvPr/>
        </p:nvSpPr>
        <p:spPr bwMode="auto">
          <a:xfrm>
            <a:off x="1059553" y="4977263"/>
            <a:ext cx="420172" cy="293334"/>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1" name="Right Arrow 10">
            <a:extLst>
              <a:ext uri="{FF2B5EF4-FFF2-40B4-BE49-F238E27FC236}">
                <a16:creationId xmlns:a16="http://schemas.microsoft.com/office/drawing/2014/main" id="{288F5AAC-0402-C3B0-20FA-D0A6C4739D42}"/>
              </a:ext>
            </a:extLst>
          </p:cNvPr>
          <p:cNvSpPr/>
          <p:nvPr/>
        </p:nvSpPr>
        <p:spPr bwMode="auto">
          <a:xfrm>
            <a:off x="1723721" y="6213409"/>
            <a:ext cx="420172" cy="293334"/>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32" name="Right Arrow 10">
            <a:extLst>
              <a:ext uri="{FF2B5EF4-FFF2-40B4-BE49-F238E27FC236}">
                <a16:creationId xmlns:a16="http://schemas.microsoft.com/office/drawing/2014/main" id="{A1E93785-3D6E-F7F2-52DE-96F7765BAA3D}"/>
              </a:ext>
            </a:extLst>
          </p:cNvPr>
          <p:cNvSpPr/>
          <p:nvPr/>
        </p:nvSpPr>
        <p:spPr bwMode="auto">
          <a:xfrm>
            <a:off x="1723721" y="6445247"/>
            <a:ext cx="420172" cy="293334"/>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866671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59"/>
                                        </p:tgtEl>
                                        <p:attrNameLst>
                                          <p:attrName>style.visibility</p:attrName>
                                        </p:attrNameLst>
                                      </p:cBhvr>
                                      <p:to>
                                        <p:strVal val="hidden"/>
                                      </p:to>
                                    </p:set>
                                  </p:childTnLst>
                                </p:cTn>
                              </p:par>
                              <p:par>
                                <p:cTn id="11" presetID="1" presetClass="entr" presetSubtype="0" fill="hold" grpId="0" nodeType="withEffect" nodePh="1">
                                  <p:stCondLst>
                                    <p:cond delay="0"/>
                                  </p:stCondLst>
                                  <p:endCondLst>
                                    <p:cond evt="begin" delay="0">
                                      <p:tn val="11"/>
                                    </p:cond>
                                  </p:endCondLst>
                                  <p:childTnLst>
                                    <p:set>
                                      <p:cBhvr>
                                        <p:cTn id="12" dur="1" fill="hold">
                                          <p:stCondLst>
                                            <p:cond delay="0"/>
                                          </p:stCondLst>
                                        </p:cTn>
                                        <p:tgtEl>
                                          <p:spTgt spid="6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1" nodeType="clickEffect">
                                  <p:stCondLst>
                                    <p:cond delay="0"/>
                                  </p:stCondLst>
                                  <p:childTnLst>
                                    <p:set>
                                      <p:cBhvr>
                                        <p:cTn id="20" dur="1" fill="hold">
                                          <p:stCondLst>
                                            <p:cond delay="0"/>
                                          </p:stCondLst>
                                        </p:cTn>
                                        <p:tgtEl>
                                          <p:spTgt spid="1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31"/>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13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3" grpId="0" animBg="1"/>
      <p:bldP spid="130" grpId="0" animBg="1"/>
      <p:bldP spid="130" grpId="1" animBg="1"/>
      <p:bldP spid="131" grpId="0" animBg="1"/>
      <p:bldP spid="131" grpId="1" animBg="1"/>
      <p:bldP spid="132" grpId="0" animBg="1"/>
      <p:bldP spid="132"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851895" y="472115"/>
            <a:ext cx="16279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Out of the box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84856" y="1498226"/>
            <a:ext cx="11021126" cy="4992179"/>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10" name="Freeform 2">
            <a:extLst>
              <a:ext uri="{FF2B5EF4-FFF2-40B4-BE49-F238E27FC236}">
                <a16:creationId xmlns:a16="http://schemas.microsoft.com/office/drawing/2014/main" id="{D3102E40-77A4-88CF-D005-E9AEE1AB7746}"/>
              </a:ext>
            </a:extLst>
          </p:cNvPr>
          <p:cNvSpPr/>
          <p:nvPr/>
        </p:nvSpPr>
        <p:spPr>
          <a:xfrm>
            <a:off x="743612" y="1422936"/>
            <a:ext cx="11145841" cy="503806"/>
          </a:xfrm>
          <a:custGeom>
            <a:avLst/>
            <a:gdLst/>
            <a:ahLst/>
            <a:cxnLst/>
            <a:rect l="l" t="t" r="r" b="b"/>
            <a:pathLst>
              <a:path w="11145841" h="503806">
                <a:moveTo>
                  <a:pt x="0" y="0"/>
                </a:moveTo>
                <a:lnTo>
                  <a:pt x="11145841" y="0"/>
                </a:lnTo>
                <a:lnTo>
                  <a:pt x="11145841" y="503805"/>
                </a:lnTo>
                <a:lnTo>
                  <a:pt x="0" y="5038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NZ"/>
          </a:p>
        </p:txBody>
      </p:sp>
      <p:sp>
        <p:nvSpPr>
          <p:cNvPr id="11" name="Freeform 3">
            <a:extLst>
              <a:ext uri="{FF2B5EF4-FFF2-40B4-BE49-F238E27FC236}">
                <a16:creationId xmlns:a16="http://schemas.microsoft.com/office/drawing/2014/main" id="{128E1717-E248-9E06-DE01-A00402E7ACDE}"/>
              </a:ext>
            </a:extLst>
          </p:cNvPr>
          <p:cNvSpPr/>
          <p:nvPr/>
        </p:nvSpPr>
        <p:spPr>
          <a:xfrm>
            <a:off x="743612" y="4878444"/>
            <a:ext cx="11145841" cy="503806"/>
          </a:xfrm>
          <a:custGeom>
            <a:avLst/>
            <a:gdLst/>
            <a:ahLst/>
            <a:cxnLst/>
            <a:rect l="l" t="t" r="r" b="b"/>
            <a:pathLst>
              <a:path w="11145841" h="503806">
                <a:moveTo>
                  <a:pt x="0" y="0"/>
                </a:moveTo>
                <a:lnTo>
                  <a:pt x="11145841" y="0"/>
                </a:lnTo>
                <a:lnTo>
                  <a:pt x="11145841" y="503805"/>
                </a:lnTo>
                <a:lnTo>
                  <a:pt x="0" y="503805"/>
                </a:lnTo>
                <a:lnTo>
                  <a:pt x="0" y="0"/>
                </a:lnTo>
                <a:close/>
              </a:path>
            </a:pathLst>
          </a:custGeom>
          <a:blipFill>
            <a:blip r:embed="rId4">
              <a:extLst>
                <a:ext uri="{96DAC541-7B7A-43D3-8B79-37D633B846F1}">
                  <asvg:svgBlip xmlns:asvg="http://schemas.microsoft.com/office/drawing/2016/SVG/main" r:embed="rId6"/>
                </a:ext>
              </a:extLst>
            </a:blip>
            <a:stretch>
              <a:fillRect/>
            </a:stretch>
          </a:blipFill>
        </p:spPr>
        <p:txBody>
          <a:bodyPr/>
          <a:lstStyle/>
          <a:p>
            <a:endParaRPr lang="en-NZ"/>
          </a:p>
        </p:txBody>
      </p:sp>
      <p:sp>
        <p:nvSpPr>
          <p:cNvPr id="12" name="TextBox 5">
            <a:extLst>
              <a:ext uri="{FF2B5EF4-FFF2-40B4-BE49-F238E27FC236}">
                <a16:creationId xmlns:a16="http://schemas.microsoft.com/office/drawing/2014/main" id="{A5F28ABB-4E07-39B6-C35C-5B238BB5E041}"/>
              </a:ext>
            </a:extLst>
          </p:cNvPr>
          <p:cNvSpPr txBox="1"/>
          <p:nvPr/>
        </p:nvSpPr>
        <p:spPr>
          <a:xfrm>
            <a:off x="916119" y="1443452"/>
            <a:ext cx="1267692" cy="330708"/>
          </a:xfrm>
          <a:prstGeom prst="rect">
            <a:avLst/>
          </a:prstGeom>
        </p:spPr>
        <p:txBody>
          <a:bodyPr lIns="0" tIns="0" rIns="0" bIns="0" rtlCol="0" anchor="t">
            <a:spAutoFit/>
          </a:bodyPr>
          <a:lstStyle/>
          <a:p>
            <a:pPr algn="l">
              <a:lnSpc>
                <a:spcPts val="2952"/>
              </a:lnSpc>
            </a:pPr>
            <a:r>
              <a:rPr lang="en-US" sz="1200" spc="-16" dirty="0">
                <a:solidFill>
                  <a:schemeClr val="bg1"/>
                </a:solidFill>
                <a:latin typeface="IBM Plex Sans Bold"/>
                <a:ea typeface="IBM Plex Sans Bold"/>
                <a:cs typeface="IBM Plex Sans Bold"/>
                <a:sym typeface="IBM Plex Sans Bold"/>
              </a:rPr>
              <a:t>Access restriction</a:t>
            </a:r>
          </a:p>
        </p:txBody>
      </p:sp>
      <p:sp>
        <p:nvSpPr>
          <p:cNvPr id="13" name="TextBox 6">
            <a:extLst>
              <a:ext uri="{FF2B5EF4-FFF2-40B4-BE49-F238E27FC236}">
                <a16:creationId xmlns:a16="http://schemas.microsoft.com/office/drawing/2014/main" id="{45306D29-4D38-B47F-CD35-E1C48C9FAD44}"/>
              </a:ext>
            </a:extLst>
          </p:cNvPr>
          <p:cNvSpPr txBox="1"/>
          <p:nvPr/>
        </p:nvSpPr>
        <p:spPr>
          <a:xfrm>
            <a:off x="916119" y="1822481"/>
            <a:ext cx="54407" cy="1593618"/>
          </a:xfrm>
          <a:prstGeom prst="rect">
            <a:avLst/>
          </a:prstGeom>
        </p:spPr>
        <p:txBody>
          <a:bodyPr lIns="0" tIns="0" rIns="0" bIns="0" rtlCol="0" anchor="t">
            <a:spAutoFit/>
          </a:bodyPr>
          <a:lstStyle/>
          <a:p>
            <a:pPr algn="just">
              <a:lnSpc>
                <a:spcPts val="2952"/>
              </a:lnSpc>
            </a:pPr>
            <a:r>
              <a:rPr lang="en-US" sz="1200" spc="-9">
                <a:latin typeface="IBM Plex Sans Condensed"/>
                <a:ea typeface="IBM Plex Sans Condensed"/>
                <a:cs typeface="IBM Plex Sans Condensed"/>
                <a:sym typeface="IBM Plex Sans Condensed"/>
              </a:rPr>
              <a:t>•</a:t>
            </a:r>
          </a:p>
          <a:p>
            <a:pPr algn="just">
              <a:lnSpc>
                <a:spcPts val="600"/>
              </a:lnSpc>
            </a:pPr>
            <a:r>
              <a:rPr lang="en-US" sz="1200" spc="-9">
                <a:latin typeface="IBM Plex Sans Condensed"/>
                <a:ea typeface="IBM Plex Sans Condensed"/>
                <a:cs typeface="IBM Plex Sans Condensed"/>
                <a:sym typeface="IBM Plex Sans Condensed"/>
              </a:rPr>
              <a:t>•</a:t>
            </a:r>
          </a:p>
          <a:p>
            <a:pPr algn="just">
              <a:lnSpc>
                <a:spcPts val="2184"/>
              </a:lnSpc>
            </a:pPr>
            <a:r>
              <a:rPr lang="en-US" sz="1200" spc="-9">
                <a:latin typeface="IBM Plex Sans Condensed"/>
                <a:ea typeface="IBM Plex Sans Condensed"/>
                <a:cs typeface="IBM Plex Sans Condensed"/>
                <a:sym typeface="IBM Plex Sans Condensed"/>
              </a:rPr>
              <a:t>•</a:t>
            </a:r>
          </a:p>
          <a:p>
            <a:pPr algn="just">
              <a:lnSpc>
                <a:spcPts val="839"/>
              </a:lnSpc>
            </a:pPr>
            <a:r>
              <a:rPr lang="en-US" sz="1200" spc="-9">
                <a:latin typeface="IBM Plex Sans Condensed"/>
                <a:ea typeface="IBM Plex Sans Condensed"/>
                <a:cs typeface="IBM Plex Sans Condensed"/>
                <a:sym typeface="IBM Plex Sans Condensed"/>
              </a:rPr>
              <a:t>•</a:t>
            </a:r>
          </a:p>
          <a:p>
            <a:pPr algn="just">
              <a:lnSpc>
                <a:spcPts val="1944"/>
              </a:lnSpc>
            </a:pPr>
            <a:r>
              <a:rPr lang="en-US" sz="1200" spc="-9">
                <a:latin typeface="IBM Plex Sans Condensed"/>
                <a:ea typeface="IBM Plex Sans Condensed"/>
                <a:cs typeface="IBM Plex Sans Condensed"/>
                <a:sym typeface="IBM Plex Sans Condensed"/>
              </a:rPr>
              <a:t>•</a:t>
            </a:r>
          </a:p>
          <a:p>
            <a:pPr algn="just">
              <a:lnSpc>
                <a:spcPts val="1032"/>
              </a:lnSpc>
            </a:pPr>
            <a:r>
              <a:rPr lang="en-US" sz="1200" spc="-9">
                <a:latin typeface="IBM Plex Sans Condensed"/>
                <a:ea typeface="IBM Plex Sans Condensed"/>
                <a:cs typeface="IBM Plex Sans Condensed"/>
                <a:sym typeface="IBM Plex Sans Condensed"/>
              </a:rPr>
              <a:t>•</a:t>
            </a:r>
          </a:p>
          <a:p>
            <a:pPr algn="just">
              <a:lnSpc>
                <a:spcPts val="1800"/>
              </a:lnSpc>
            </a:pPr>
            <a:r>
              <a:rPr lang="en-US" sz="1200" spc="-9">
                <a:latin typeface="IBM Plex Sans Condensed"/>
                <a:ea typeface="IBM Plex Sans Condensed"/>
                <a:cs typeface="IBM Plex Sans Condensed"/>
                <a:sym typeface="IBM Plex Sans Condensed"/>
              </a:rPr>
              <a:t>•</a:t>
            </a:r>
          </a:p>
          <a:p>
            <a:pPr algn="just">
              <a:lnSpc>
                <a:spcPts val="984"/>
              </a:lnSpc>
            </a:pPr>
            <a:r>
              <a:rPr lang="en-US" sz="1200" spc="-9">
                <a:latin typeface="IBM Plex Sans Condensed"/>
                <a:ea typeface="IBM Plex Sans Condensed"/>
                <a:cs typeface="IBM Plex Sans Condensed"/>
                <a:sym typeface="IBM Plex Sans Condensed"/>
              </a:rPr>
              <a:t>•</a:t>
            </a:r>
          </a:p>
        </p:txBody>
      </p:sp>
      <p:sp>
        <p:nvSpPr>
          <p:cNvPr id="14" name="TextBox 7">
            <a:extLst>
              <a:ext uri="{FF2B5EF4-FFF2-40B4-BE49-F238E27FC236}">
                <a16:creationId xmlns:a16="http://schemas.microsoft.com/office/drawing/2014/main" id="{00F0B424-BDC9-4C29-35D0-0890C58E98A6}"/>
              </a:ext>
            </a:extLst>
          </p:cNvPr>
          <p:cNvSpPr txBox="1"/>
          <p:nvPr/>
        </p:nvSpPr>
        <p:spPr>
          <a:xfrm>
            <a:off x="1201869" y="1815308"/>
            <a:ext cx="2193217" cy="1601724"/>
          </a:xfrm>
          <a:prstGeom prst="rect">
            <a:avLst/>
          </a:prstGeom>
        </p:spPr>
        <p:txBody>
          <a:bodyPr lIns="0" tIns="0" rIns="0" bIns="0" rtlCol="0" anchor="t">
            <a:spAutoFit/>
          </a:bodyPr>
          <a:lstStyle/>
          <a:p>
            <a:pPr algn="l">
              <a:lnSpc>
                <a:spcPts val="2952"/>
              </a:lnSpc>
            </a:pPr>
            <a:r>
              <a:rPr lang="en-US" sz="1200" spc="-16" dirty="0">
                <a:latin typeface="IBM Plex Sans"/>
                <a:ea typeface="IBM Plex Sans"/>
                <a:cs typeface="IBM Plex Sans"/>
                <a:sym typeface="IBM Plex Sans"/>
              </a:rPr>
              <a:t>Check HTTP header</a:t>
            </a:r>
          </a:p>
          <a:p>
            <a:pPr algn="l">
              <a:lnSpc>
                <a:spcPts val="600"/>
              </a:lnSpc>
            </a:pPr>
            <a:r>
              <a:rPr lang="en-US" sz="1200" spc="-16" dirty="0">
                <a:latin typeface="IBM Plex Sans"/>
                <a:ea typeface="IBM Plex Sans"/>
                <a:cs typeface="IBM Plex Sans"/>
                <a:sym typeface="IBM Plex Sans"/>
              </a:rPr>
              <a:t>Limit call rate by subscription</a:t>
            </a:r>
          </a:p>
          <a:p>
            <a:pPr algn="l">
              <a:lnSpc>
                <a:spcPts val="2184"/>
              </a:lnSpc>
            </a:pPr>
            <a:r>
              <a:rPr lang="en-US" sz="1200" spc="-16" dirty="0">
                <a:latin typeface="IBM Plex Sans"/>
                <a:ea typeface="IBM Plex Sans"/>
                <a:cs typeface="IBM Plex Sans"/>
                <a:sym typeface="IBM Plex Sans"/>
              </a:rPr>
              <a:t>Limit call rate by key</a:t>
            </a:r>
          </a:p>
          <a:p>
            <a:pPr algn="l">
              <a:lnSpc>
                <a:spcPts val="839"/>
              </a:lnSpc>
            </a:pPr>
            <a:r>
              <a:rPr lang="en-US" sz="1200" spc="-16" dirty="0">
                <a:latin typeface="IBM Plex Sans"/>
                <a:ea typeface="IBM Plex Sans"/>
                <a:cs typeface="IBM Plex Sans"/>
                <a:sym typeface="IBM Plex Sans"/>
              </a:rPr>
              <a:t>Restrict caller Ips</a:t>
            </a:r>
          </a:p>
          <a:p>
            <a:pPr algn="l">
              <a:lnSpc>
                <a:spcPts val="1944"/>
              </a:lnSpc>
            </a:pPr>
            <a:r>
              <a:rPr lang="en-US" sz="1200" spc="-16" dirty="0">
                <a:latin typeface="IBM Plex Sans"/>
                <a:ea typeface="IBM Plex Sans"/>
                <a:cs typeface="IBM Plex Sans"/>
                <a:sym typeface="IBM Plex Sans"/>
              </a:rPr>
              <a:t>Set usage quota by subscription</a:t>
            </a:r>
          </a:p>
          <a:p>
            <a:pPr algn="l">
              <a:lnSpc>
                <a:spcPts val="1032"/>
              </a:lnSpc>
            </a:pPr>
            <a:r>
              <a:rPr lang="en-US" sz="1200" spc="-16" dirty="0">
                <a:latin typeface="IBM Plex Sans"/>
                <a:ea typeface="IBM Plex Sans"/>
                <a:cs typeface="IBM Plex Sans"/>
                <a:sym typeface="IBM Plex Sans"/>
              </a:rPr>
              <a:t>Set usage quota by key</a:t>
            </a:r>
          </a:p>
          <a:p>
            <a:pPr algn="l">
              <a:lnSpc>
                <a:spcPts val="1800"/>
              </a:lnSpc>
            </a:pPr>
            <a:r>
              <a:rPr lang="en-US" sz="1200" spc="-16" dirty="0">
                <a:latin typeface="IBM Plex Sans"/>
                <a:ea typeface="IBM Plex Sans"/>
                <a:cs typeface="IBM Plex Sans"/>
                <a:sym typeface="IBM Plex Sans"/>
              </a:rPr>
              <a:t>Validate client certificate</a:t>
            </a:r>
          </a:p>
          <a:p>
            <a:pPr algn="l">
              <a:lnSpc>
                <a:spcPts val="984"/>
              </a:lnSpc>
            </a:pPr>
            <a:r>
              <a:rPr lang="en-US" sz="1200" spc="-16" dirty="0">
                <a:latin typeface="IBM Plex Sans"/>
                <a:ea typeface="IBM Plex Sans"/>
                <a:cs typeface="IBM Plex Sans"/>
                <a:sym typeface="IBM Plex Sans"/>
              </a:rPr>
              <a:t>Validate JWT</a:t>
            </a:r>
          </a:p>
        </p:txBody>
      </p:sp>
      <p:sp>
        <p:nvSpPr>
          <p:cNvPr id="15" name="TextBox 8">
            <a:extLst>
              <a:ext uri="{FF2B5EF4-FFF2-40B4-BE49-F238E27FC236}">
                <a16:creationId xmlns:a16="http://schemas.microsoft.com/office/drawing/2014/main" id="{4F9780E1-73AC-26CA-8700-8DF6133AF627}"/>
              </a:ext>
            </a:extLst>
          </p:cNvPr>
          <p:cNvSpPr txBox="1"/>
          <p:nvPr/>
        </p:nvSpPr>
        <p:spPr>
          <a:xfrm>
            <a:off x="916119" y="4896836"/>
            <a:ext cx="1091384" cy="330708"/>
          </a:xfrm>
          <a:prstGeom prst="rect">
            <a:avLst/>
          </a:prstGeom>
        </p:spPr>
        <p:txBody>
          <a:bodyPr lIns="0" tIns="0" rIns="0" bIns="0" rtlCol="0" anchor="t">
            <a:spAutoFit/>
          </a:bodyPr>
          <a:lstStyle/>
          <a:p>
            <a:pPr algn="l">
              <a:lnSpc>
                <a:spcPts val="2976"/>
              </a:lnSpc>
            </a:pPr>
            <a:r>
              <a:rPr lang="en-US" sz="1200" spc="-16" dirty="0">
                <a:solidFill>
                  <a:schemeClr val="bg1"/>
                </a:solidFill>
                <a:latin typeface="IBM Plex Sans Bold"/>
                <a:ea typeface="IBM Plex Sans Bold"/>
                <a:cs typeface="IBM Plex Sans Bold"/>
                <a:sym typeface="IBM Plex Sans Bold"/>
              </a:rPr>
              <a:t>Authentication</a:t>
            </a:r>
          </a:p>
        </p:txBody>
      </p:sp>
      <p:sp>
        <p:nvSpPr>
          <p:cNvPr id="16" name="TextBox 9">
            <a:extLst>
              <a:ext uri="{FF2B5EF4-FFF2-40B4-BE49-F238E27FC236}">
                <a16:creationId xmlns:a16="http://schemas.microsoft.com/office/drawing/2014/main" id="{12D6C17C-249F-242B-E454-002E74EB19E9}"/>
              </a:ext>
            </a:extLst>
          </p:cNvPr>
          <p:cNvSpPr txBox="1"/>
          <p:nvPr/>
        </p:nvSpPr>
        <p:spPr>
          <a:xfrm>
            <a:off x="916119" y="5278913"/>
            <a:ext cx="54407" cy="499386"/>
          </a:xfrm>
          <a:prstGeom prst="rect">
            <a:avLst/>
          </a:prstGeom>
        </p:spPr>
        <p:txBody>
          <a:bodyPr lIns="0" tIns="0" rIns="0" bIns="0" rtlCol="0" anchor="t">
            <a:spAutoFit/>
          </a:bodyPr>
          <a:lstStyle/>
          <a:p>
            <a:pPr algn="just">
              <a:lnSpc>
                <a:spcPts val="2976"/>
              </a:lnSpc>
            </a:pPr>
            <a:r>
              <a:rPr lang="en-US" sz="1200" spc="-9">
                <a:latin typeface="IBM Plex Sans Condensed"/>
                <a:ea typeface="IBM Plex Sans Condensed"/>
                <a:cs typeface="IBM Plex Sans Condensed"/>
                <a:sym typeface="IBM Plex Sans Condensed"/>
              </a:rPr>
              <a:t>•</a:t>
            </a:r>
          </a:p>
          <a:p>
            <a:pPr algn="just">
              <a:lnSpc>
                <a:spcPts val="600"/>
              </a:lnSpc>
            </a:pPr>
            <a:r>
              <a:rPr lang="en-US" sz="1200" spc="-9">
                <a:latin typeface="IBM Plex Sans Condensed"/>
                <a:ea typeface="IBM Plex Sans Condensed"/>
                <a:cs typeface="IBM Plex Sans Condensed"/>
                <a:sym typeface="IBM Plex Sans Condensed"/>
              </a:rPr>
              <a:t>•</a:t>
            </a:r>
          </a:p>
        </p:txBody>
      </p:sp>
      <p:sp>
        <p:nvSpPr>
          <p:cNvPr id="17" name="TextBox 10">
            <a:extLst>
              <a:ext uri="{FF2B5EF4-FFF2-40B4-BE49-F238E27FC236}">
                <a16:creationId xmlns:a16="http://schemas.microsoft.com/office/drawing/2014/main" id="{EAC97065-5A9D-4D7C-A3A8-CF1C5C050FEA}"/>
              </a:ext>
            </a:extLst>
          </p:cNvPr>
          <p:cNvSpPr txBox="1"/>
          <p:nvPr/>
        </p:nvSpPr>
        <p:spPr>
          <a:xfrm>
            <a:off x="1087569" y="5271740"/>
            <a:ext cx="2326281" cy="481478"/>
          </a:xfrm>
          <a:prstGeom prst="rect">
            <a:avLst/>
          </a:prstGeom>
        </p:spPr>
        <p:txBody>
          <a:bodyPr lIns="0" tIns="0" rIns="0" bIns="0" rtlCol="0" anchor="t">
            <a:spAutoFit/>
          </a:bodyPr>
          <a:lstStyle/>
          <a:p>
            <a:pPr algn="l">
              <a:lnSpc>
                <a:spcPts val="2976"/>
              </a:lnSpc>
            </a:pPr>
            <a:r>
              <a:rPr lang="en-US" sz="1200" spc="-16">
                <a:latin typeface="IBM Plex Sans"/>
                <a:ea typeface="IBM Plex Sans"/>
                <a:cs typeface="IBM Plex Sans"/>
                <a:sym typeface="IBM Plex Sans"/>
              </a:rPr>
              <a:t>Authenticate with basic</a:t>
            </a:r>
          </a:p>
          <a:p>
            <a:pPr algn="l">
              <a:lnSpc>
                <a:spcPts val="600"/>
              </a:lnSpc>
            </a:pPr>
            <a:r>
              <a:rPr lang="en-US" sz="1200" spc="-16">
                <a:latin typeface="IBM Plex Sans"/>
                <a:ea typeface="IBM Plex Sans"/>
                <a:cs typeface="IBM Plex Sans"/>
                <a:sym typeface="IBM Plex Sans"/>
              </a:rPr>
              <a:t>Authenticate with client certificate</a:t>
            </a:r>
          </a:p>
        </p:txBody>
      </p:sp>
      <p:sp>
        <p:nvSpPr>
          <p:cNvPr id="18" name="TextBox 11">
            <a:extLst>
              <a:ext uri="{FF2B5EF4-FFF2-40B4-BE49-F238E27FC236}">
                <a16:creationId xmlns:a16="http://schemas.microsoft.com/office/drawing/2014/main" id="{8F7EB392-D2DA-2B9E-B246-7D586C918190}"/>
              </a:ext>
            </a:extLst>
          </p:cNvPr>
          <p:cNvSpPr txBox="1"/>
          <p:nvPr/>
        </p:nvSpPr>
        <p:spPr>
          <a:xfrm>
            <a:off x="916119" y="5682868"/>
            <a:ext cx="2626509" cy="250646"/>
          </a:xfrm>
          <a:prstGeom prst="rect">
            <a:avLst/>
          </a:prstGeom>
        </p:spPr>
        <p:txBody>
          <a:bodyPr lIns="0" tIns="0" rIns="0" bIns="0" rtlCol="0" anchor="t">
            <a:spAutoFit/>
          </a:bodyPr>
          <a:lstStyle/>
          <a:p>
            <a:pPr algn="l">
              <a:lnSpc>
                <a:spcPts val="2232"/>
              </a:lnSpc>
            </a:pPr>
            <a:r>
              <a:rPr lang="en-US" sz="1200" spc="-16">
                <a:latin typeface="IBM Plex Sans"/>
                <a:ea typeface="IBM Plex Sans"/>
                <a:cs typeface="IBM Plex Sans"/>
                <a:sym typeface="IBM Plex Sans"/>
              </a:rPr>
              <a:t>•Authenticate with managed identity</a:t>
            </a:r>
          </a:p>
        </p:txBody>
      </p:sp>
      <p:sp>
        <p:nvSpPr>
          <p:cNvPr id="19" name="TextBox 12">
            <a:extLst>
              <a:ext uri="{FF2B5EF4-FFF2-40B4-BE49-F238E27FC236}">
                <a16:creationId xmlns:a16="http://schemas.microsoft.com/office/drawing/2014/main" id="{16D0FBE8-23C5-3793-F0FE-C9F20E30EA97}"/>
              </a:ext>
            </a:extLst>
          </p:cNvPr>
          <p:cNvSpPr txBox="1"/>
          <p:nvPr/>
        </p:nvSpPr>
        <p:spPr>
          <a:xfrm>
            <a:off x="3970749" y="4896836"/>
            <a:ext cx="1215838" cy="712311"/>
          </a:xfrm>
          <a:prstGeom prst="rect">
            <a:avLst/>
          </a:prstGeom>
        </p:spPr>
        <p:txBody>
          <a:bodyPr wrap="square" lIns="0" tIns="0" rIns="0" bIns="0" rtlCol="0" anchor="t">
            <a:spAutoFit/>
          </a:bodyPr>
          <a:lstStyle/>
          <a:p>
            <a:pPr algn="l">
              <a:lnSpc>
                <a:spcPts val="2976"/>
              </a:lnSpc>
            </a:pPr>
            <a:r>
              <a:rPr lang="en-US" sz="1200" spc="-16" dirty="0">
                <a:solidFill>
                  <a:schemeClr val="bg1"/>
                </a:solidFill>
                <a:latin typeface="IBM Plex Sans Bold"/>
                <a:ea typeface="IBM Plex Sans Bold"/>
                <a:cs typeface="IBM Plex Sans Bold"/>
                <a:sym typeface="IBM Plex Sans Bold"/>
              </a:rPr>
              <a:t>Caching </a:t>
            </a:r>
            <a:r>
              <a:rPr lang="en-US" sz="1200" spc="-16" dirty="0">
                <a:solidFill>
                  <a:schemeClr val="bg1"/>
                </a:solidFill>
                <a:latin typeface="IBM Plex Sans"/>
                <a:ea typeface="IBM Plex Sans"/>
                <a:cs typeface="IBM Plex Sans"/>
                <a:sym typeface="IBM Plex Sans"/>
              </a:rPr>
              <a:t>•Get </a:t>
            </a:r>
            <a:r>
              <a:rPr lang="en-US" sz="1200" spc="-16" dirty="0">
                <a:latin typeface="IBM Plex Sans"/>
                <a:ea typeface="IBM Plex Sans"/>
                <a:cs typeface="IBM Plex Sans"/>
                <a:sym typeface="IBM Plex Sans"/>
              </a:rPr>
              <a:t>from cache</a:t>
            </a:r>
          </a:p>
        </p:txBody>
      </p:sp>
      <p:sp>
        <p:nvSpPr>
          <p:cNvPr id="20" name="TextBox 13">
            <a:extLst>
              <a:ext uri="{FF2B5EF4-FFF2-40B4-BE49-F238E27FC236}">
                <a16:creationId xmlns:a16="http://schemas.microsoft.com/office/drawing/2014/main" id="{DDBF6B9B-5297-0CAE-5EE7-6FE7930BC71C}"/>
              </a:ext>
            </a:extLst>
          </p:cNvPr>
          <p:cNvSpPr txBox="1"/>
          <p:nvPr/>
        </p:nvSpPr>
        <p:spPr>
          <a:xfrm>
            <a:off x="3970749" y="5674772"/>
            <a:ext cx="54407" cy="96758"/>
          </a:xfrm>
          <a:prstGeom prst="rect">
            <a:avLst/>
          </a:prstGeom>
        </p:spPr>
        <p:txBody>
          <a:bodyPr lIns="0" tIns="0" rIns="0" bIns="0" rtlCol="0" anchor="t">
            <a:spAutoFit/>
          </a:bodyPr>
          <a:lstStyle/>
          <a:p>
            <a:pPr algn="l">
              <a:lnSpc>
                <a:spcPts val="600"/>
              </a:lnSpc>
            </a:pPr>
            <a:r>
              <a:rPr lang="en-US" sz="1200" spc="-9">
                <a:latin typeface="IBM Plex Sans Condensed"/>
                <a:ea typeface="IBM Plex Sans Condensed"/>
                <a:cs typeface="IBM Plex Sans Condensed"/>
                <a:sym typeface="IBM Plex Sans Condensed"/>
              </a:rPr>
              <a:t>•</a:t>
            </a:r>
          </a:p>
        </p:txBody>
      </p:sp>
      <p:sp>
        <p:nvSpPr>
          <p:cNvPr id="21" name="TextBox 14">
            <a:extLst>
              <a:ext uri="{FF2B5EF4-FFF2-40B4-BE49-F238E27FC236}">
                <a16:creationId xmlns:a16="http://schemas.microsoft.com/office/drawing/2014/main" id="{B4982032-E445-12C7-0312-3FECF669F80B}"/>
              </a:ext>
            </a:extLst>
          </p:cNvPr>
          <p:cNvSpPr txBox="1"/>
          <p:nvPr/>
        </p:nvSpPr>
        <p:spPr>
          <a:xfrm>
            <a:off x="4142199" y="5667599"/>
            <a:ext cx="970559" cy="96758"/>
          </a:xfrm>
          <a:prstGeom prst="rect">
            <a:avLst/>
          </a:prstGeom>
        </p:spPr>
        <p:txBody>
          <a:bodyPr lIns="0" tIns="0" rIns="0" bIns="0" rtlCol="0" anchor="t">
            <a:spAutoFit/>
          </a:bodyPr>
          <a:lstStyle/>
          <a:p>
            <a:pPr algn="l">
              <a:lnSpc>
                <a:spcPts val="600"/>
              </a:lnSpc>
            </a:pPr>
            <a:r>
              <a:rPr lang="en-US" sz="1200" spc="-16">
                <a:latin typeface="IBM Plex Sans"/>
                <a:ea typeface="IBM Plex Sans"/>
                <a:cs typeface="IBM Plex Sans"/>
                <a:sym typeface="IBM Plex Sans"/>
              </a:rPr>
              <a:t>Store to cache</a:t>
            </a:r>
          </a:p>
        </p:txBody>
      </p:sp>
      <p:sp>
        <p:nvSpPr>
          <p:cNvPr id="22" name="TextBox 15">
            <a:extLst>
              <a:ext uri="{FF2B5EF4-FFF2-40B4-BE49-F238E27FC236}">
                <a16:creationId xmlns:a16="http://schemas.microsoft.com/office/drawing/2014/main" id="{A25D4EC1-32FE-6398-14F9-7D427D4AB8AB}"/>
              </a:ext>
            </a:extLst>
          </p:cNvPr>
          <p:cNvSpPr txBox="1"/>
          <p:nvPr/>
        </p:nvSpPr>
        <p:spPr>
          <a:xfrm>
            <a:off x="3970749" y="5682868"/>
            <a:ext cx="1922678" cy="612925"/>
          </a:xfrm>
          <a:prstGeom prst="rect">
            <a:avLst/>
          </a:prstGeom>
        </p:spPr>
        <p:txBody>
          <a:bodyPr lIns="0" tIns="0" rIns="0" bIns="0" rtlCol="0" anchor="t">
            <a:spAutoFit/>
          </a:bodyPr>
          <a:lstStyle/>
          <a:p>
            <a:pPr algn="l">
              <a:lnSpc>
                <a:spcPts val="2232"/>
              </a:lnSpc>
            </a:pPr>
            <a:r>
              <a:rPr lang="en-US" sz="1200" spc="-16">
                <a:latin typeface="IBM Plex Sans"/>
                <a:ea typeface="IBM Plex Sans"/>
                <a:cs typeface="IBM Plex Sans"/>
                <a:sym typeface="IBM Plex Sans"/>
              </a:rPr>
              <a:t>•Get value from cache</a:t>
            </a:r>
          </a:p>
          <a:p>
            <a:pPr algn="l">
              <a:lnSpc>
                <a:spcPts val="744"/>
              </a:lnSpc>
            </a:pPr>
            <a:r>
              <a:rPr lang="en-US" sz="1200" spc="-16">
                <a:latin typeface="IBM Plex Sans"/>
                <a:ea typeface="IBM Plex Sans"/>
                <a:cs typeface="IBM Plex Sans"/>
                <a:sym typeface="IBM Plex Sans"/>
              </a:rPr>
              <a:t>•Store value from cache</a:t>
            </a:r>
          </a:p>
          <a:p>
            <a:pPr algn="l">
              <a:lnSpc>
                <a:spcPts val="2088"/>
              </a:lnSpc>
            </a:pPr>
            <a:r>
              <a:rPr lang="en-US" sz="1200" spc="-16">
                <a:latin typeface="IBM Plex Sans"/>
                <a:ea typeface="IBM Plex Sans"/>
                <a:cs typeface="IBM Plex Sans"/>
                <a:sym typeface="IBM Plex Sans"/>
              </a:rPr>
              <a:t>•Remove value from cache</a:t>
            </a:r>
          </a:p>
        </p:txBody>
      </p:sp>
      <p:sp>
        <p:nvSpPr>
          <p:cNvPr id="23" name="TextBox 16">
            <a:extLst>
              <a:ext uri="{FF2B5EF4-FFF2-40B4-BE49-F238E27FC236}">
                <a16:creationId xmlns:a16="http://schemas.microsoft.com/office/drawing/2014/main" id="{F83DBA50-6B07-9F94-D1C9-02ADD8D7766E}"/>
              </a:ext>
            </a:extLst>
          </p:cNvPr>
          <p:cNvSpPr txBox="1"/>
          <p:nvPr/>
        </p:nvSpPr>
        <p:spPr>
          <a:xfrm>
            <a:off x="3970749" y="1443452"/>
            <a:ext cx="1123874" cy="330708"/>
          </a:xfrm>
          <a:prstGeom prst="rect">
            <a:avLst/>
          </a:prstGeom>
        </p:spPr>
        <p:txBody>
          <a:bodyPr lIns="0" tIns="0" rIns="0" bIns="0" rtlCol="0" anchor="t">
            <a:spAutoFit/>
          </a:bodyPr>
          <a:lstStyle/>
          <a:p>
            <a:pPr algn="l">
              <a:lnSpc>
                <a:spcPts val="2952"/>
              </a:lnSpc>
            </a:pPr>
            <a:r>
              <a:rPr lang="en-US" sz="1200" spc="-16" dirty="0">
                <a:solidFill>
                  <a:schemeClr val="bg1"/>
                </a:solidFill>
                <a:latin typeface="IBM Plex Sans Bold"/>
                <a:ea typeface="IBM Plex Sans Bold"/>
                <a:cs typeface="IBM Plex Sans Bold"/>
                <a:sym typeface="IBM Plex Sans Bold"/>
              </a:rPr>
              <a:t>Transformation</a:t>
            </a:r>
          </a:p>
        </p:txBody>
      </p:sp>
      <p:sp>
        <p:nvSpPr>
          <p:cNvPr id="24" name="TextBox 17">
            <a:extLst>
              <a:ext uri="{FF2B5EF4-FFF2-40B4-BE49-F238E27FC236}">
                <a16:creationId xmlns:a16="http://schemas.microsoft.com/office/drawing/2014/main" id="{72AC8A16-AF2C-66F4-DAE4-97C7C3B56F11}"/>
              </a:ext>
            </a:extLst>
          </p:cNvPr>
          <p:cNvSpPr txBox="1"/>
          <p:nvPr/>
        </p:nvSpPr>
        <p:spPr>
          <a:xfrm>
            <a:off x="3970749" y="1822481"/>
            <a:ext cx="54407" cy="1962426"/>
          </a:xfrm>
          <a:prstGeom prst="rect">
            <a:avLst/>
          </a:prstGeom>
        </p:spPr>
        <p:txBody>
          <a:bodyPr lIns="0" tIns="0" rIns="0" bIns="0" rtlCol="0" anchor="t">
            <a:spAutoFit/>
          </a:bodyPr>
          <a:lstStyle/>
          <a:p>
            <a:pPr algn="just">
              <a:lnSpc>
                <a:spcPts val="2952"/>
              </a:lnSpc>
            </a:pPr>
            <a:r>
              <a:rPr lang="en-US" sz="1200" spc="-9">
                <a:latin typeface="IBM Plex Sans Condensed"/>
                <a:ea typeface="IBM Plex Sans Condensed"/>
                <a:cs typeface="IBM Plex Sans Condensed"/>
                <a:sym typeface="IBM Plex Sans Condensed"/>
              </a:rPr>
              <a:t>•</a:t>
            </a:r>
          </a:p>
          <a:p>
            <a:pPr algn="just">
              <a:lnSpc>
                <a:spcPts val="600"/>
              </a:lnSpc>
            </a:pPr>
            <a:r>
              <a:rPr lang="en-US" sz="1200" spc="-9">
                <a:latin typeface="IBM Plex Sans Condensed"/>
                <a:ea typeface="IBM Plex Sans Condensed"/>
                <a:cs typeface="IBM Plex Sans Condensed"/>
                <a:sym typeface="IBM Plex Sans Condensed"/>
              </a:rPr>
              <a:t>•</a:t>
            </a:r>
          </a:p>
          <a:p>
            <a:pPr algn="just">
              <a:lnSpc>
                <a:spcPts val="2184"/>
              </a:lnSpc>
            </a:pPr>
            <a:r>
              <a:rPr lang="en-US" sz="1200" spc="-9">
                <a:latin typeface="IBM Plex Sans Condensed"/>
                <a:ea typeface="IBM Plex Sans Condensed"/>
                <a:cs typeface="IBM Plex Sans Condensed"/>
                <a:sym typeface="IBM Plex Sans Condensed"/>
              </a:rPr>
              <a:t>•</a:t>
            </a:r>
          </a:p>
          <a:p>
            <a:pPr algn="just">
              <a:lnSpc>
                <a:spcPts val="839"/>
              </a:lnSpc>
            </a:pPr>
            <a:r>
              <a:rPr lang="en-US" sz="1200" spc="-9">
                <a:latin typeface="IBM Plex Sans Condensed"/>
                <a:ea typeface="IBM Plex Sans Condensed"/>
                <a:cs typeface="IBM Plex Sans Condensed"/>
                <a:sym typeface="IBM Plex Sans Condensed"/>
              </a:rPr>
              <a:t>•</a:t>
            </a:r>
          </a:p>
          <a:p>
            <a:pPr algn="just">
              <a:lnSpc>
                <a:spcPts val="1944"/>
              </a:lnSpc>
            </a:pPr>
            <a:r>
              <a:rPr lang="en-US" sz="1200" spc="-9">
                <a:latin typeface="IBM Plex Sans Condensed"/>
                <a:ea typeface="IBM Plex Sans Condensed"/>
                <a:cs typeface="IBM Plex Sans Condensed"/>
                <a:sym typeface="IBM Plex Sans Condensed"/>
              </a:rPr>
              <a:t>•</a:t>
            </a:r>
          </a:p>
          <a:p>
            <a:pPr algn="just">
              <a:lnSpc>
                <a:spcPts val="1032"/>
              </a:lnSpc>
            </a:pPr>
            <a:r>
              <a:rPr lang="en-US" sz="1200" spc="-9">
                <a:latin typeface="IBM Plex Sans Condensed"/>
                <a:ea typeface="IBM Plex Sans Condensed"/>
                <a:cs typeface="IBM Plex Sans Condensed"/>
                <a:sym typeface="IBM Plex Sans Condensed"/>
              </a:rPr>
              <a:t>•</a:t>
            </a:r>
          </a:p>
          <a:p>
            <a:pPr algn="just">
              <a:lnSpc>
                <a:spcPts val="1800"/>
              </a:lnSpc>
            </a:pPr>
            <a:r>
              <a:rPr lang="en-US" sz="1200" spc="-8">
                <a:latin typeface="IBM Plex Sans Condensed"/>
                <a:ea typeface="IBM Plex Sans Condensed"/>
                <a:cs typeface="IBM Plex Sans Condensed"/>
                <a:sym typeface="IBM Plex Sans Condensed"/>
              </a:rPr>
              <a:t>•</a:t>
            </a:r>
          </a:p>
          <a:p>
            <a:pPr algn="just">
              <a:lnSpc>
                <a:spcPts val="984"/>
              </a:lnSpc>
            </a:pPr>
            <a:r>
              <a:rPr lang="en-US" sz="1200" spc="-9">
                <a:latin typeface="IBM Plex Sans Condensed"/>
                <a:ea typeface="IBM Plex Sans Condensed"/>
                <a:cs typeface="IBM Plex Sans Condensed"/>
                <a:sym typeface="IBM Plex Sans Condensed"/>
              </a:rPr>
              <a:t>•</a:t>
            </a:r>
          </a:p>
          <a:p>
            <a:pPr algn="just">
              <a:lnSpc>
                <a:spcPts val="2039"/>
              </a:lnSpc>
            </a:pPr>
            <a:r>
              <a:rPr lang="en-US" sz="1200" spc="-9">
                <a:latin typeface="IBM Plex Sans Condensed"/>
                <a:ea typeface="IBM Plex Sans Condensed"/>
                <a:cs typeface="IBM Plex Sans Condensed"/>
                <a:sym typeface="IBM Plex Sans Condensed"/>
              </a:rPr>
              <a:t>•</a:t>
            </a:r>
          </a:p>
          <a:p>
            <a:pPr algn="just">
              <a:lnSpc>
                <a:spcPts val="744"/>
              </a:lnSpc>
            </a:pPr>
            <a:r>
              <a:rPr lang="en-US" sz="1200" spc="-9">
                <a:latin typeface="IBM Plex Sans Condensed"/>
                <a:ea typeface="IBM Plex Sans Condensed"/>
                <a:cs typeface="IBM Plex Sans Condensed"/>
                <a:sym typeface="IBM Plex Sans Condensed"/>
              </a:rPr>
              <a:t>•</a:t>
            </a:r>
          </a:p>
        </p:txBody>
      </p:sp>
      <p:sp>
        <p:nvSpPr>
          <p:cNvPr id="25" name="TextBox 18">
            <a:extLst>
              <a:ext uri="{FF2B5EF4-FFF2-40B4-BE49-F238E27FC236}">
                <a16:creationId xmlns:a16="http://schemas.microsoft.com/office/drawing/2014/main" id="{2ADF5E98-F44F-0CCF-22F0-0833A6B2C98B}"/>
              </a:ext>
            </a:extLst>
          </p:cNvPr>
          <p:cNvSpPr txBox="1"/>
          <p:nvPr/>
        </p:nvSpPr>
        <p:spPr>
          <a:xfrm>
            <a:off x="4256499" y="1815308"/>
            <a:ext cx="2118293" cy="1970532"/>
          </a:xfrm>
          <a:prstGeom prst="rect">
            <a:avLst/>
          </a:prstGeom>
        </p:spPr>
        <p:txBody>
          <a:bodyPr lIns="0" tIns="0" rIns="0" bIns="0" rtlCol="0" anchor="t">
            <a:spAutoFit/>
          </a:bodyPr>
          <a:lstStyle/>
          <a:p>
            <a:pPr algn="just">
              <a:lnSpc>
                <a:spcPts val="2952"/>
              </a:lnSpc>
            </a:pPr>
            <a:r>
              <a:rPr lang="en-US" sz="1200" spc="-16">
                <a:latin typeface="IBM Plex Sans"/>
                <a:ea typeface="IBM Plex Sans"/>
                <a:cs typeface="IBM Plex Sans"/>
                <a:sym typeface="IBM Plex Sans"/>
              </a:rPr>
              <a:t>Convert JSON to XML</a:t>
            </a:r>
          </a:p>
          <a:p>
            <a:pPr algn="just">
              <a:lnSpc>
                <a:spcPts val="600"/>
              </a:lnSpc>
            </a:pPr>
            <a:r>
              <a:rPr lang="en-US" sz="1200" spc="-16">
                <a:latin typeface="IBM Plex Sans"/>
                <a:ea typeface="IBM Plex Sans"/>
                <a:cs typeface="IBM Plex Sans"/>
                <a:sym typeface="IBM Plex Sans"/>
              </a:rPr>
              <a:t>Convert XML to JSON</a:t>
            </a:r>
          </a:p>
          <a:p>
            <a:pPr algn="just">
              <a:lnSpc>
                <a:spcPts val="2184"/>
              </a:lnSpc>
            </a:pPr>
            <a:r>
              <a:rPr lang="en-US" sz="1200" spc="-16">
                <a:latin typeface="IBM Plex Sans"/>
                <a:ea typeface="IBM Plex Sans"/>
                <a:cs typeface="IBM Plex Sans"/>
                <a:sym typeface="IBM Plex Sans"/>
              </a:rPr>
              <a:t>Find and replace string in body</a:t>
            </a:r>
          </a:p>
          <a:p>
            <a:pPr algn="just">
              <a:lnSpc>
                <a:spcPts val="839"/>
              </a:lnSpc>
            </a:pPr>
            <a:r>
              <a:rPr lang="en-US" sz="1200" spc="-16">
                <a:latin typeface="IBM Plex Sans"/>
                <a:ea typeface="IBM Plex Sans"/>
                <a:cs typeface="IBM Plex Sans"/>
                <a:sym typeface="IBM Plex Sans"/>
              </a:rPr>
              <a:t>Mask URLs in content</a:t>
            </a:r>
          </a:p>
          <a:p>
            <a:pPr algn="just">
              <a:lnSpc>
                <a:spcPts val="1944"/>
              </a:lnSpc>
            </a:pPr>
            <a:r>
              <a:rPr lang="en-US" sz="1200" spc="-16">
                <a:latin typeface="IBM Plex Sans"/>
                <a:ea typeface="IBM Plex Sans"/>
                <a:cs typeface="IBM Plex Sans"/>
                <a:sym typeface="IBM Plex Sans"/>
              </a:rPr>
              <a:t>Set backend service</a:t>
            </a:r>
          </a:p>
          <a:p>
            <a:pPr algn="just">
              <a:lnSpc>
                <a:spcPts val="1032"/>
              </a:lnSpc>
            </a:pPr>
            <a:r>
              <a:rPr lang="en-US" sz="1200" spc="-16">
                <a:latin typeface="IBM Plex Sans"/>
                <a:ea typeface="IBM Plex Sans"/>
                <a:cs typeface="IBM Plex Sans"/>
                <a:sym typeface="IBM Plex Sans"/>
              </a:rPr>
              <a:t>Set body</a:t>
            </a:r>
          </a:p>
          <a:p>
            <a:pPr algn="just">
              <a:lnSpc>
                <a:spcPts val="1800"/>
              </a:lnSpc>
            </a:pPr>
            <a:r>
              <a:rPr lang="en-US" sz="1200" spc="-15">
                <a:latin typeface="IBM Plex Sans"/>
                <a:ea typeface="IBM Plex Sans"/>
                <a:cs typeface="IBM Plex Sans"/>
                <a:sym typeface="IBM Plex Sans"/>
              </a:rPr>
              <a:t>Set HTTP header</a:t>
            </a:r>
          </a:p>
          <a:p>
            <a:pPr algn="just">
              <a:lnSpc>
                <a:spcPts val="984"/>
              </a:lnSpc>
            </a:pPr>
            <a:r>
              <a:rPr lang="en-US" sz="1200" spc="-16">
                <a:latin typeface="IBM Plex Sans"/>
                <a:ea typeface="IBM Plex Sans"/>
                <a:cs typeface="IBM Plex Sans"/>
                <a:sym typeface="IBM Plex Sans"/>
              </a:rPr>
              <a:t>Set query string parameter</a:t>
            </a:r>
          </a:p>
          <a:p>
            <a:pPr algn="just">
              <a:lnSpc>
                <a:spcPts val="2039"/>
              </a:lnSpc>
            </a:pPr>
            <a:r>
              <a:rPr lang="en-US" sz="1200" spc="-16">
                <a:latin typeface="IBM Plex Sans"/>
                <a:ea typeface="IBM Plex Sans"/>
                <a:cs typeface="IBM Plex Sans"/>
                <a:sym typeface="IBM Plex Sans"/>
              </a:rPr>
              <a:t>Rewrite URL</a:t>
            </a:r>
          </a:p>
          <a:p>
            <a:pPr algn="just">
              <a:lnSpc>
                <a:spcPts val="744"/>
              </a:lnSpc>
            </a:pPr>
            <a:r>
              <a:rPr lang="en-US" sz="1200" spc="-16">
                <a:latin typeface="IBM Plex Sans"/>
                <a:ea typeface="IBM Plex Sans"/>
                <a:cs typeface="IBM Plex Sans"/>
                <a:sym typeface="IBM Plex Sans"/>
              </a:rPr>
              <a:t>Transform XML using XSLT</a:t>
            </a:r>
          </a:p>
        </p:txBody>
      </p:sp>
      <p:sp>
        <p:nvSpPr>
          <p:cNvPr id="26" name="TextBox 19">
            <a:extLst>
              <a:ext uri="{FF2B5EF4-FFF2-40B4-BE49-F238E27FC236}">
                <a16:creationId xmlns:a16="http://schemas.microsoft.com/office/drawing/2014/main" id="{0115BE33-DB66-E086-F215-524E2F2539D9}"/>
              </a:ext>
            </a:extLst>
          </p:cNvPr>
          <p:cNvSpPr txBox="1"/>
          <p:nvPr/>
        </p:nvSpPr>
        <p:spPr>
          <a:xfrm>
            <a:off x="6708977" y="1443452"/>
            <a:ext cx="720366" cy="330708"/>
          </a:xfrm>
          <a:prstGeom prst="rect">
            <a:avLst/>
          </a:prstGeom>
        </p:spPr>
        <p:txBody>
          <a:bodyPr lIns="0" tIns="0" rIns="0" bIns="0" rtlCol="0" anchor="t">
            <a:spAutoFit/>
          </a:bodyPr>
          <a:lstStyle/>
          <a:p>
            <a:pPr algn="l">
              <a:lnSpc>
                <a:spcPts val="2952"/>
              </a:lnSpc>
            </a:pPr>
            <a:r>
              <a:rPr lang="en-US" sz="1200" spc="-16" dirty="0">
                <a:solidFill>
                  <a:schemeClr val="bg1"/>
                </a:solidFill>
                <a:latin typeface="IBM Plex Sans Bold"/>
                <a:ea typeface="IBM Plex Sans Bold"/>
                <a:cs typeface="IBM Plex Sans Bold"/>
                <a:sym typeface="IBM Plex Sans Bold"/>
              </a:rPr>
              <a:t>Advanced</a:t>
            </a:r>
          </a:p>
        </p:txBody>
      </p:sp>
      <p:sp>
        <p:nvSpPr>
          <p:cNvPr id="27" name="TextBox 20">
            <a:extLst>
              <a:ext uri="{FF2B5EF4-FFF2-40B4-BE49-F238E27FC236}">
                <a16:creationId xmlns:a16="http://schemas.microsoft.com/office/drawing/2014/main" id="{5A24D432-0731-6072-FC30-D469163ED2F1}"/>
              </a:ext>
            </a:extLst>
          </p:cNvPr>
          <p:cNvSpPr txBox="1"/>
          <p:nvPr/>
        </p:nvSpPr>
        <p:spPr>
          <a:xfrm>
            <a:off x="6708977" y="1822481"/>
            <a:ext cx="1856623" cy="3792141"/>
          </a:xfrm>
          <a:prstGeom prst="rect">
            <a:avLst/>
          </a:prstGeom>
        </p:spPr>
        <p:txBody>
          <a:bodyPr lIns="0" tIns="0" rIns="0" bIns="0" rtlCol="0" anchor="t">
            <a:spAutoFit/>
          </a:bodyPr>
          <a:lstStyle/>
          <a:p>
            <a:pPr algn="just">
              <a:lnSpc>
                <a:spcPts val="2952"/>
              </a:lnSpc>
            </a:pPr>
            <a:r>
              <a:rPr lang="en-US" sz="1200" spc="-9" dirty="0">
                <a:latin typeface="IBM Plex Sans Condensed"/>
                <a:ea typeface="IBM Plex Sans Condensed"/>
                <a:cs typeface="IBM Plex Sans Condensed"/>
                <a:sym typeface="IBM Plex Sans Condensed"/>
              </a:rPr>
              <a:t>•</a:t>
            </a:r>
          </a:p>
          <a:p>
            <a:pPr algn="just">
              <a:lnSpc>
                <a:spcPts val="600"/>
              </a:lnSpc>
            </a:pPr>
            <a:r>
              <a:rPr lang="en-US" sz="1200" spc="-9" dirty="0">
                <a:latin typeface="IBM Plex Sans Condensed"/>
                <a:ea typeface="IBM Plex Sans Condensed"/>
                <a:cs typeface="IBM Plex Sans Condensed"/>
                <a:sym typeface="IBM Plex Sans Condensed"/>
              </a:rPr>
              <a:t>•</a:t>
            </a:r>
          </a:p>
          <a:p>
            <a:pPr algn="just">
              <a:lnSpc>
                <a:spcPts val="2184"/>
              </a:lnSpc>
            </a:pPr>
            <a:r>
              <a:rPr lang="en-US" sz="1200" spc="-9" dirty="0">
                <a:latin typeface="IBM Plex Sans Condensed"/>
                <a:ea typeface="IBM Plex Sans Condensed"/>
                <a:cs typeface="IBM Plex Sans Condensed"/>
                <a:sym typeface="IBM Plex Sans Condensed"/>
              </a:rPr>
              <a:t>•</a:t>
            </a:r>
          </a:p>
          <a:p>
            <a:pPr algn="just">
              <a:lnSpc>
                <a:spcPts val="839"/>
              </a:lnSpc>
            </a:pPr>
            <a:r>
              <a:rPr lang="en-US" sz="1200" spc="-9" dirty="0">
                <a:latin typeface="IBM Plex Sans Condensed"/>
                <a:ea typeface="IBM Plex Sans Condensed"/>
                <a:cs typeface="IBM Plex Sans Condensed"/>
                <a:sym typeface="IBM Plex Sans Condensed"/>
              </a:rPr>
              <a:t>•</a:t>
            </a:r>
          </a:p>
          <a:p>
            <a:pPr algn="just">
              <a:lnSpc>
                <a:spcPts val="1944"/>
              </a:lnSpc>
            </a:pPr>
            <a:r>
              <a:rPr lang="en-US" sz="1200" spc="-9" dirty="0">
                <a:latin typeface="IBM Plex Sans Condensed"/>
                <a:ea typeface="IBM Plex Sans Condensed"/>
                <a:cs typeface="IBM Plex Sans Condensed"/>
                <a:sym typeface="IBM Plex Sans Condensed"/>
              </a:rPr>
              <a:t>•</a:t>
            </a:r>
          </a:p>
          <a:p>
            <a:pPr algn="just">
              <a:lnSpc>
                <a:spcPts val="1032"/>
              </a:lnSpc>
            </a:pPr>
            <a:r>
              <a:rPr lang="en-US" sz="1200" spc="-8" dirty="0">
                <a:latin typeface="IBM Plex Sans Condensed"/>
                <a:ea typeface="IBM Plex Sans Condensed"/>
                <a:cs typeface="IBM Plex Sans Condensed"/>
                <a:sym typeface="IBM Plex Sans Condensed"/>
              </a:rPr>
              <a:t>•</a:t>
            </a:r>
          </a:p>
          <a:p>
            <a:pPr algn="just">
              <a:lnSpc>
                <a:spcPts val="1800"/>
              </a:lnSpc>
            </a:pPr>
            <a:r>
              <a:rPr lang="en-US" sz="1200" spc="-9" dirty="0">
                <a:latin typeface="IBM Plex Sans Condensed"/>
                <a:ea typeface="IBM Plex Sans Condensed"/>
                <a:cs typeface="IBM Plex Sans Condensed"/>
                <a:sym typeface="IBM Plex Sans Condensed"/>
              </a:rPr>
              <a:t>•</a:t>
            </a:r>
          </a:p>
          <a:p>
            <a:pPr algn="just">
              <a:lnSpc>
                <a:spcPts val="984"/>
              </a:lnSpc>
            </a:pPr>
            <a:r>
              <a:rPr lang="en-US" sz="1200" spc="-9" dirty="0">
                <a:latin typeface="IBM Plex Sans Condensed"/>
                <a:ea typeface="IBM Plex Sans Condensed"/>
                <a:cs typeface="IBM Plex Sans Condensed"/>
                <a:sym typeface="IBM Plex Sans Condensed"/>
              </a:rPr>
              <a:t>•</a:t>
            </a:r>
          </a:p>
          <a:p>
            <a:pPr algn="just">
              <a:lnSpc>
                <a:spcPts val="2039"/>
              </a:lnSpc>
            </a:pPr>
            <a:r>
              <a:rPr lang="en-US" sz="1200" spc="-9" dirty="0">
                <a:latin typeface="IBM Plex Sans Condensed"/>
                <a:ea typeface="IBM Plex Sans Condensed"/>
                <a:cs typeface="IBM Plex Sans Condensed"/>
                <a:sym typeface="IBM Plex Sans Condensed"/>
              </a:rPr>
              <a:t>•</a:t>
            </a:r>
          </a:p>
          <a:p>
            <a:pPr algn="just">
              <a:lnSpc>
                <a:spcPts val="744"/>
              </a:lnSpc>
            </a:pPr>
            <a:r>
              <a:rPr lang="en-US" sz="1200" spc="-9" dirty="0">
                <a:latin typeface="IBM Plex Sans Condensed"/>
                <a:ea typeface="IBM Plex Sans Condensed"/>
                <a:cs typeface="IBM Plex Sans Condensed"/>
                <a:sym typeface="IBM Plex Sans Condensed"/>
              </a:rPr>
              <a:t>• </a:t>
            </a:r>
          </a:p>
          <a:p>
            <a:pPr algn="just">
              <a:lnSpc>
                <a:spcPts val="2232"/>
              </a:lnSpc>
            </a:pPr>
            <a:r>
              <a:rPr lang="en-US" sz="1200" spc="-9" dirty="0">
                <a:latin typeface="IBM Plex Sans Condensed"/>
                <a:ea typeface="IBM Plex Sans Condensed"/>
                <a:cs typeface="IBM Plex Sans Condensed"/>
                <a:sym typeface="IBM Plex Sans Condensed"/>
              </a:rPr>
              <a:t>•</a:t>
            </a:r>
          </a:p>
          <a:p>
            <a:pPr algn="just">
              <a:lnSpc>
                <a:spcPts val="600"/>
              </a:lnSpc>
            </a:pPr>
            <a:r>
              <a:rPr lang="en-US" sz="1200" spc="-9" dirty="0">
                <a:latin typeface="IBM Plex Sans Condensed"/>
                <a:ea typeface="IBM Plex Sans Condensed"/>
                <a:cs typeface="IBM Plex Sans Condensed"/>
                <a:sym typeface="IBM Plex Sans Condensed"/>
              </a:rPr>
              <a:t>•</a:t>
            </a:r>
          </a:p>
          <a:p>
            <a:pPr algn="just">
              <a:lnSpc>
                <a:spcPts val="2184"/>
              </a:lnSpc>
            </a:pPr>
            <a:r>
              <a:rPr lang="en-US" sz="1200" spc="-9" dirty="0">
                <a:latin typeface="IBM Plex Sans Condensed"/>
                <a:ea typeface="IBM Plex Sans Condensed"/>
                <a:cs typeface="IBM Plex Sans Condensed"/>
                <a:sym typeface="IBM Plex Sans Condensed"/>
              </a:rPr>
              <a:t>•</a:t>
            </a:r>
          </a:p>
          <a:p>
            <a:pPr algn="just">
              <a:lnSpc>
                <a:spcPts val="839"/>
              </a:lnSpc>
            </a:pPr>
            <a:r>
              <a:rPr lang="en-US" sz="1200" spc="-9" dirty="0">
                <a:latin typeface="IBM Plex Sans Condensed"/>
                <a:ea typeface="IBM Plex Sans Condensed"/>
                <a:cs typeface="IBM Plex Sans Condensed"/>
                <a:sym typeface="IBM Plex Sans Condensed"/>
              </a:rPr>
              <a:t>•</a:t>
            </a:r>
          </a:p>
          <a:p>
            <a:pPr algn="just">
              <a:lnSpc>
                <a:spcPts val="1944"/>
              </a:lnSpc>
            </a:pPr>
            <a:r>
              <a:rPr lang="en-US" sz="1200" spc="-7" dirty="0">
                <a:latin typeface="IBM Plex Sans Condensed"/>
                <a:ea typeface="IBM Plex Sans Condensed"/>
                <a:cs typeface="IBM Plex Sans Condensed"/>
                <a:sym typeface="IBM Plex Sans Condensed"/>
              </a:rPr>
              <a:t>• </a:t>
            </a:r>
          </a:p>
          <a:p>
            <a:pPr algn="just">
              <a:lnSpc>
                <a:spcPts val="1032"/>
              </a:lnSpc>
            </a:pPr>
            <a:r>
              <a:rPr lang="en-US" sz="1200" spc="-9" dirty="0">
                <a:latin typeface="IBM Plex Sans Condensed"/>
                <a:ea typeface="IBM Plex Sans Condensed"/>
                <a:cs typeface="IBM Plex Sans Condensed"/>
                <a:sym typeface="IBM Plex Sans Condensed"/>
              </a:rPr>
              <a:t>• </a:t>
            </a:r>
          </a:p>
          <a:p>
            <a:pPr algn="just">
              <a:lnSpc>
                <a:spcPts val="2976"/>
              </a:lnSpc>
            </a:pPr>
            <a:r>
              <a:rPr lang="en-US" sz="1200" spc="-16" dirty="0">
                <a:solidFill>
                  <a:schemeClr val="bg1"/>
                </a:solidFill>
                <a:latin typeface="IBM Plex Sans Bold"/>
                <a:ea typeface="IBM Plex Sans Bold"/>
                <a:cs typeface="IBM Plex Sans Bold"/>
                <a:sym typeface="IBM Plex Sans Bold"/>
              </a:rPr>
              <a:t>Cross Domain </a:t>
            </a:r>
            <a:r>
              <a:rPr lang="en-US" sz="1200" spc="-16" dirty="0">
                <a:solidFill>
                  <a:schemeClr val="bg1"/>
                </a:solidFill>
                <a:latin typeface="IBM Plex Sans"/>
                <a:ea typeface="IBM Plex Sans"/>
                <a:cs typeface="IBM Plex Sans"/>
                <a:sym typeface="IBM Plex Sans"/>
              </a:rPr>
              <a:t>•Al</a:t>
            </a:r>
            <a:r>
              <a:rPr lang="en-US" sz="1200" spc="-16" dirty="0">
                <a:latin typeface="IBM Plex Sans"/>
                <a:ea typeface="IBM Plex Sans"/>
                <a:cs typeface="IBM Plex Sans"/>
                <a:sym typeface="IBM Plex Sans"/>
              </a:rPr>
              <a:t>low cross-domain calls</a:t>
            </a:r>
          </a:p>
        </p:txBody>
      </p:sp>
      <p:sp>
        <p:nvSpPr>
          <p:cNvPr id="28" name="TextBox 21">
            <a:extLst>
              <a:ext uri="{FF2B5EF4-FFF2-40B4-BE49-F238E27FC236}">
                <a16:creationId xmlns:a16="http://schemas.microsoft.com/office/drawing/2014/main" id="{7A7B1306-6ECB-E570-9375-CA9AD13CBDBA}"/>
              </a:ext>
            </a:extLst>
          </p:cNvPr>
          <p:cNvSpPr txBox="1"/>
          <p:nvPr/>
        </p:nvSpPr>
        <p:spPr>
          <a:xfrm>
            <a:off x="6994727" y="1815308"/>
            <a:ext cx="1506569" cy="3073908"/>
          </a:xfrm>
          <a:prstGeom prst="rect">
            <a:avLst/>
          </a:prstGeom>
        </p:spPr>
        <p:txBody>
          <a:bodyPr lIns="0" tIns="0" rIns="0" bIns="0" rtlCol="0" anchor="t">
            <a:spAutoFit/>
          </a:bodyPr>
          <a:lstStyle/>
          <a:p>
            <a:pPr algn="l">
              <a:lnSpc>
                <a:spcPts val="2952"/>
              </a:lnSpc>
            </a:pPr>
            <a:r>
              <a:rPr lang="en-US" sz="1200" spc="-16">
                <a:latin typeface="IBM Plex Sans"/>
                <a:ea typeface="IBM Plex Sans"/>
                <a:cs typeface="IBM Plex Sans"/>
                <a:sym typeface="IBM Plex Sans"/>
              </a:rPr>
              <a:t>Send one way request</a:t>
            </a:r>
          </a:p>
          <a:p>
            <a:pPr algn="l">
              <a:lnSpc>
                <a:spcPts val="600"/>
              </a:lnSpc>
            </a:pPr>
            <a:r>
              <a:rPr lang="en-US" sz="1200" spc="-16">
                <a:latin typeface="IBM Plex Sans"/>
                <a:ea typeface="IBM Plex Sans"/>
                <a:cs typeface="IBM Plex Sans"/>
                <a:sym typeface="IBM Plex Sans"/>
              </a:rPr>
              <a:t>Send request</a:t>
            </a:r>
          </a:p>
          <a:p>
            <a:pPr algn="l">
              <a:lnSpc>
                <a:spcPts val="2184"/>
              </a:lnSpc>
            </a:pPr>
            <a:r>
              <a:rPr lang="en-US" sz="1200" spc="-16">
                <a:latin typeface="IBM Plex Sans"/>
                <a:ea typeface="IBM Plex Sans"/>
                <a:cs typeface="IBM Plex Sans"/>
                <a:sym typeface="IBM Plex Sans"/>
              </a:rPr>
              <a:t>Set HTTP proxy</a:t>
            </a:r>
          </a:p>
          <a:p>
            <a:pPr algn="l">
              <a:lnSpc>
                <a:spcPts val="839"/>
              </a:lnSpc>
            </a:pPr>
            <a:r>
              <a:rPr lang="en-US" sz="1200" spc="-16">
                <a:latin typeface="IBM Plex Sans"/>
                <a:ea typeface="IBM Plex Sans"/>
                <a:cs typeface="IBM Plex Sans"/>
                <a:sym typeface="IBM Plex Sans"/>
              </a:rPr>
              <a:t>Set variable</a:t>
            </a:r>
          </a:p>
          <a:p>
            <a:pPr algn="l">
              <a:lnSpc>
                <a:spcPts val="1944"/>
              </a:lnSpc>
            </a:pPr>
            <a:r>
              <a:rPr lang="en-US" sz="1200" spc="-16">
                <a:latin typeface="IBM Plex Sans"/>
                <a:ea typeface="IBM Plex Sans"/>
                <a:cs typeface="IBM Plex Sans"/>
                <a:sym typeface="IBM Plex Sans"/>
              </a:rPr>
              <a:t>Set request method</a:t>
            </a:r>
          </a:p>
          <a:p>
            <a:pPr algn="l">
              <a:lnSpc>
                <a:spcPts val="1032"/>
              </a:lnSpc>
            </a:pPr>
            <a:r>
              <a:rPr lang="en-US" sz="1200" spc="-15">
                <a:latin typeface="IBM Plex Sans"/>
                <a:ea typeface="IBM Plex Sans"/>
                <a:cs typeface="IBM Plex Sans"/>
                <a:sym typeface="IBM Plex Sans"/>
              </a:rPr>
              <a:t>Set status code</a:t>
            </a:r>
          </a:p>
          <a:p>
            <a:pPr algn="l">
              <a:lnSpc>
                <a:spcPts val="1800"/>
              </a:lnSpc>
            </a:pPr>
            <a:r>
              <a:rPr lang="en-US" sz="1200" spc="-16">
                <a:latin typeface="IBM Plex Sans"/>
                <a:ea typeface="IBM Plex Sans"/>
                <a:cs typeface="IBM Plex Sans"/>
                <a:sym typeface="IBM Plex Sans"/>
              </a:rPr>
              <a:t>Control flow</a:t>
            </a:r>
          </a:p>
          <a:p>
            <a:pPr algn="l">
              <a:lnSpc>
                <a:spcPts val="984"/>
              </a:lnSpc>
            </a:pPr>
            <a:r>
              <a:rPr lang="en-US" sz="1200" spc="-16">
                <a:latin typeface="IBM Plex Sans"/>
                <a:ea typeface="IBM Plex Sans"/>
                <a:cs typeface="IBM Plex Sans"/>
                <a:sym typeface="IBM Plex Sans"/>
              </a:rPr>
              <a:t>Emit metric</a:t>
            </a:r>
          </a:p>
          <a:p>
            <a:pPr algn="l">
              <a:lnSpc>
                <a:spcPts val="2039"/>
              </a:lnSpc>
            </a:pPr>
            <a:r>
              <a:rPr lang="en-US" sz="1200" spc="-16">
                <a:latin typeface="IBM Plex Sans"/>
                <a:ea typeface="IBM Plex Sans"/>
                <a:cs typeface="IBM Plex Sans"/>
                <a:sym typeface="IBM Plex Sans"/>
              </a:rPr>
              <a:t>Log to Event Hub</a:t>
            </a:r>
          </a:p>
          <a:p>
            <a:pPr algn="l">
              <a:lnSpc>
                <a:spcPts val="744"/>
              </a:lnSpc>
            </a:pPr>
            <a:r>
              <a:rPr lang="en-US" sz="1200" spc="-16">
                <a:latin typeface="IBM Plex Sans"/>
                <a:ea typeface="IBM Plex Sans"/>
                <a:cs typeface="IBM Plex Sans"/>
                <a:sym typeface="IBM Plex Sans"/>
              </a:rPr>
              <a:t>Trace</a:t>
            </a:r>
          </a:p>
          <a:p>
            <a:pPr algn="l">
              <a:lnSpc>
                <a:spcPts val="2232"/>
              </a:lnSpc>
            </a:pPr>
            <a:r>
              <a:rPr lang="en-US" sz="1200" spc="-16">
                <a:latin typeface="IBM Plex Sans"/>
                <a:ea typeface="IBM Plex Sans"/>
                <a:cs typeface="IBM Plex Sans"/>
                <a:sym typeface="IBM Plex Sans"/>
              </a:rPr>
              <a:t>Mock response</a:t>
            </a:r>
          </a:p>
          <a:p>
            <a:pPr algn="l">
              <a:lnSpc>
                <a:spcPts val="600"/>
              </a:lnSpc>
            </a:pPr>
            <a:r>
              <a:rPr lang="en-US" sz="1200" spc="-16">
                <a:latin typeface="IBM Plex Sans"/>
                <a:ea typeface="IBM Plex Sans"/>
                <a:cs typeface="IBM Plex Sans"/>
                <a:sym typeface="IBM Plex Sans"/>
              </a:rPr>
              <a:t>Forward request</a:t>
            </a:r>
          </a:p>
          <a:p>
            <a:pPr algn="l">
              <a:lnSpc>
                <a:spcPts val="2184"/>
              </a:lnSpc>
            </a:pPr>
            <a:r>
              <a:rPr lang="en-US" sz="1200" spc="-16">
                <a:latin typeface="IBM Plex Sans"/>
                <a:ea typeface="IBM Plex Sans"/>
                <a:cs typeface="IBM Plex Sans"/>
                <a:sym typeface="IBM Plex Sans"/>
              </a:rPr>
              <a:t>Limit concurrency</a:t>
            </a:r>
          </a:p>
          <a:p>
            <a:pPr algn="l">
              <a:lnSpc>
                <a:spcPts val="839"/>
              </a:lnSpc>
            </a:pPr>
            <a:r>
              <a:rPr lang="en-US" sz="1200" spc="-16">
                <a:latin typeface="IBM Plex Sans"/>
                <a:ea typeface="IBM Plex Sans"/>
                <a:cs typeface="IBM Plex Sans"/>
                <a:sym typeface="IBM Plex Sans"/>
              </a:rPr>
              <a:t>Return response</a:t>
            </a:r>
          </a:p>
          <a:p>
            <a:pPr algn="l">
              <a:lnSpc>
                <a:spcPts val="1944"/>
              </a:lnSpc>
            </a:pPr>
            <a:r>
              <a:rPr lang="en-US" sz="1200" spc="-14">
                <a:latin typeface="IBM Plex Sans"/>
                <a:ea typeface="IBM Plex Sans"/>
                <a:cs typeface="IBM Plex Sans"/>
                <a:sym typeface="IBM Plex Sans"/>
              </a:rPr>
              <a:t>Retry</a:t>
            </a:r>
          </a:p>
          <a:p>
            <a:pPr algn="l">
              <a:lnSpc>
                <a:spcPts val="1032"/>
              </a:lnSpc>
            </a:pPr>
            <a:r>
              <a:rPr lang="en-US" sz="1200" spc="-16">
                <a:latin typeface="IBM Plex Sans"/>
                <a:ea typeface="IBM Plex Sans"/>
                <a:cs typeface="IBM Plex Sans"/>
                <a:sym typeface="IBM Plex Sans"/>
              </a:rPr>
              <a:t>Wait</a:t>
            </a:r>
          </a:p>
        </p:txBody>
      </p:sp>
      <p:sp>
        <p:nvSpPr>
          <p:cNvPr id="29" name="TextBox 22">
            <a:extLst>
              <a:ext uri="{FF2B5EF4-FFF2-40B4-BE49-F238E27FC236}">
                <a16:creationId xmlns:a16="http://schemas.microsoft.com/office/drawing/2014/main" id="{3CC2F339-243D-8346-87D7-1205AF14B624}"/>
              </a:ext>
            </a:extLst>
          </p:cNvPr>
          <p:cNvSpPr txBox="1"/>
          <p:nvPr/>
        </p:nvSpPr>
        <p:spPr>
          <a:xfrm>
            <a:off x="6708977" y="5655436"/>
            <a:ext cx="54407" cy="327590"/>
          </a:xfrm>
          <a:prstGeom prst="rect">
            <a:avLst/>
          </a:prstGeom>
        </p:spPr>
        <p:txBody>
          <a:bodyPr lIns="0" tIns="0" rIns="0" bIns="0" rtlCol="0" anchor="t">
            <a:spAutoFit/>
          </a:bodyPr>
          <a:lstStyle/>
          <a:p>
            <a:pPr algn="just">
              <a:lnSpc>
                <a:spcPts val="600"/>
              </a:lnSpc>
            </a:pPr>
            <a:r>
              <a:rPr lang="en-US" sz="1200" spc="-9">
                <a:latin typeface="IBM Plex Sans Condensed"/>
                <a:ea typeface="IBM Plex Sans Condensed"/>
                <a:cs typeface="IBM Plex Sans Condensed"/>
                <a:sym typeface="IBM Plex Sans Condensed"/>
              </a:rPr>
              <a:t>• </a:t>
            </a:r>
          </a:p>
          <a:p>
            <a:pPr algn="just">
              <a:lnSpc>
                <a:spcPts val="2232"/>
              </a:lnSpc>
            </a:pPr>
            <a:r>
              <a:rPr lang="en-US" sz="1200" spc="-9">
                <a:latin typeface="IBM Plex Sans Condensed"/>
                <a:ea typeface="IBM Plex Sans Condensed"/>
                <a:cs typeface="IBM Plex Sans Condensed"/>
                <a:sym typeface="IBM Plex Sans Condensed"/>
              </a:rPr>
              <a:t>• </a:t>
            </a:r>
          </a:p>
        </p:txBody>
      </p:sp>
      <p:sp>
        <p:nvSpPr>
          <p:cNvPr id="30" name="TextBox 23">
            <a:extLst>
              <a:ext uri="{FF2B5EF4-FFF2-40B4-BE49-F238E27FC236}">
                <a16:creationId xmlns:a16="http://schemas.microsoft.com/office/drawing/2014/main" id="{14FC24E4-55B9-5777-11CE-F4232F3F1FD9}"/>
              </a:ext>
            </a:extLst>
          </p:cNvPr>
          <p:cNvSpPr txBox="1"/>
          <p:nvPr/>
        </p:nvSpPr>
        <p:spPr>
          <a:xfrm>
            <a:off x="6880427" y="5667599"/>
            <a:ext cx="457914" cy="327590"/>
          </a:xfrm>
          <a:prstGeom prst="rect">
            <a:avLst/>
          </a:prstGeom>
        </p:spPr>
        <p:txBody>
          <a:bodyPr lIns="0" tIns="0" rIns="0" bIns="0" rtlCol="0" anchor="t">
            <a:spAutoFit/>
          </a:bodyPr>
          <a:lstStyle/>
          <a:p>
            <a:pPr algn="l">
              <a:lnSpc>
                <a:spcPts val="600"/>
              </a:lnSpc>
            </a:pPr>
            <a:r>
              <a:rPr lang="en-US" sz="1200" spc="-16" dirty="0">
                <a:latin typeface="IBM Plex Sans"/>
                <a:ea typeface="IBM Plex Sans"/>
                <a:cs typeface="IBM Plex Sans"/>
                <a:sym typeface="IBM Plex Sans"/>
              </a:rPr>
              <a:t>CORS</a:t>
            </a:r>
          </a:p>
          <a:p>
            <a:pPr algn="l">
              <a:lnSpc>
                <a:spcPts val="2232"/>
              </a:lnSpc>
            </a:pPr>
            <a:r>
              <a:rPr lang="en-US" sz="1200" spc="-16" dirty="0">
                <a:latin typeface="IBM Plex Sans"/>
                <a:ea typeface="IBM Plex Sans"/>
                <a:cs typeface="IBM Plex Sans"/>
                <a:sym typeface="IBM Plex Sans"/>
              </a:rPr>
              <a:t>JSON</a:t>
            </a:r>
          </a:p>
        </p:txBody>
      </p:sp>
      <p:sp>
        <p:nvSpPr>
          <p:cNvPr id="31" name="TextBox 24">
            <a:extLst>
              <a:ext uri="{FF2B5EF4-FFF2-40B4-BE49-F238E27FC236}">
                <a16:creationId xmlns:a16="http://schemas.microsoft.com/office/drawing/2014/main" id="{82F8B1C0-134B-F105-9567-8BAE1DD51EFF}"/>
              </a:ext>
            </a:extLst>
          </p:cNvPr>
          <p:cNvSpPr txBox="1"/>
          <p:nvPr/>
        </p:nvSpPr>
        <p:spPr>
          <a:xfrm>
            <a:off x="9025352" y="4896836"/>
            <a:ext cx="1330109" cy="330708"/>
          </a:xfrm>
          <a:prstGeom prst="rect">
            <a:avLst/>
          </a:prstGeom>
        </p:spPr>
        <p:txBody>
          <a:bodyPr lIns="0" tIns="0" rIns="0" bIns="0" rtlCol="0" anchor="t">
            <a:spAutoFit/>
          </a:bodyPr>
          <a:lstStyle/>
          <a:p>
            <a:pPr algn="l">
              <a:lnSpc>
                <a:spcPts val="2976"/>
              </a:lnSpc>
            </a:pPr>
            <a:r>
              <a:rPr lang="en-US" sz="1200" spc="-16" dirty="0">
                <a:solidFill>
                  <a:schemeClr val="bg1"/>
                </a:solidFill>
                <a:latin typeface="IBM Plex Sans Bold"/>
                <a:ea typeface="IBM Plex Sans Bold"/>
                <a:cs typeface="IBM Plex Sans Bold"/>
                <a:sym typeface="IBM Plex Sans Bold"/>
              </a:rPr>
              <a:t>Validation policies</a:t>
            </a:r>
          </a:p>
        </p:txBody>
      </p:sp>
      <p:sp>
        <p:nvSpPr>
          <p:cNvPr id="32" name="TextBox 25">
            <a:extLst>
              <a:ext uri="{FF2B5EF4-FFF2-40B4-BE49-F238E27FC236}">
                <a16:creationId xmlns:a16="http://schemas.microsoft.com/office/drawing/2014/main" id="{23D55308-E087-7B70-236D-8F0F4D09EA50}"/>
              </a:ext>
            </a:extLst>
          </p:cNvPr>
          <p:cNvSpPr txBox="1"/>
          <p:nvPr/>
        </p:nvSpPr>
        <p:spPr>
          <a:xfrm>
            <a:off x="9025352" y="5278913"/>
            <a:ext cx="54407" cy="1074590"/>
          </a:xfrm>
          <a:prstGeom prst="rect">
            <a:avLst/>
          </a:prstGeom>
        </p:spPr>
        <p:txBody>
          <a:bodyPr lIns="0" tIns="0" rIns="0" bIns="0" rtlCol="0" anchor="t">
            <a:spAutoFit/>
          </a:bodyPr>
          <a:lstStyle/>
          <a:p>
            <a:pPr algn="just">
              <a:lnSpc>
                <a:spcPts val="2976"/>
              </a:lnSpc>
            </a:pPr>
            <a:r>
              <a:rPr lang="en-US" sz="1200" spc="-9">
                <a:latin typeface="IBM Plex Sans Condensed"/>
                <a:ea typeface="IBM Plex Sans Condensed"/>
                <a:cs typeface="IBM Plex Sans Condensed"/>
                <a:sym typeface="IBM Plex Sans Condensed"/>
              </a:rPr>
              <a:t>•</a:t>
            </a:r>
          </a:p>
          <a:p>
            <a:pPr algn="just">
              <a:lnSpc>
                <a:spcPts val="600"/>
              </a:lnSpc>
            </a:pPr>
            <a:r>
              <a:rPr lang="en-US" sz="1200" spc="-9">
                <a:latin typeface="IBM Plex Sans Condensed"/>
                <a:ea typeface="IBM Plex Sans Condensed"/>
                <a:cs typeface="IBM Plex Sans Condensed"/>
                <a:sym typeface="IBM Plex Sans Condensed"/>
              </a:rPr>
              <a:t>•</a:t>
            </a:r>
          </a:p>
          <a:p>
            <a:pPr algn="just">
              <a:lnSpc>
                <a:spcPts val="2232"/>
              </a:lnSpc>
            </a:pPr>
            <a:r>
              <a:rPr lang="en-US" sz="1200" spc="-9">
                <a:latin typeface="IBM Plex Sans Condensed"/>
                <a:ea typeface="IBM Plex Sans Condensed"/>
                <a:cs typeface="IBM Plex Sans Condensed"/>
                <a:sym typeface="IBM Plex Sans Condensed"/>
              </a:rPr>
              <a:t>•</a:t>
            </a:r>
          </a:p>
          <a:p>
            <a:pPr algn="just">
              <a:lnSpc>
                <a:spcPts val="744"/>
              </a:lnSpc>
            </a:pPr>
            <a:r>
              <a:rPr lang="en-US" sz="1200" spc="-9">
                <a:latin typeface="IBM Plex Sans Condensed"/>
                <a:ea typeface="IBM Plex Sans Condensed"/>
                <a:cs typeface="IBM Plex Sans Condensed"/>
                <a:sym typeface="IBM Plex Sans Condensed"/>
              </a:rPr>
              <a:t>•</a:t>
            </a:r>
          </a:p>
          <a:p>
            <a:pPr algn="just">
              <a:lnSpc>
                <a:spcPts val="2088"/>
              </a:lnSpc>
            </a:pPr>
            <a:r>
              <a:rPr lang="en-US" sz="1200" spc="-9">
                <a:latin typeface="IBM Plex Sans Condensed"/>
                <a:ea typeface="IBM Plex Sans Condensed"/>
                <a:cs typeface="IBM Plex Sans Condensed"/>
                <a:sym typeface="IBM Plex Sans Condensed"/>
              </a:rPr>
              <a:t>•</a:t>
            </a:r>
          </a:p>
        </p:txBody>
      </p:sp>
      <p:sp>
        <p:nvSpPr>
          <p:cNvPr id="33" name="TextBox 26">
            <a:extLst>
              <a:ext uri="{FF2B5EF4-FFF2-40B4-BE49-F238E27FC236}">
                <a16:creationId xmlns:a16="http://schemas.microsoft.com/office/drawing/2014/main" id="{48084497-8FDB-82EF-7B5A-AF3631D7C3FF}"/>
              </a:ext>
            </a:extLst>
          </p:cNvPr>
          <p:cNvSpPr txBox="1"/>
          <p:nvPr/>
        </p:nvSpPr>
        <p:spPr>
          <a:xfrm>
            <a:off x="9311102" y="5271740"/>
            <a:ext cx="1748028" cy="1074590"/>
          </a:xfrm>
          <a:prstGeom prst="rect">
            <a:avLst/>
          </a:prstGeom>
        </p:spPr>
        <p:txBody>
          <a:bodyPr lIns="0" tIns="0" rIns="0" bIns="0" rtlCol="0" anchor="t">
            <a:spAutoFit/>
          </a:bodyPr>
          <a:lstStyle/>
          <a:p>
            <a:pPr algn="l">
              <a:lnSpc>
                <a:spcPts val="2976"/>
              </a:lnSpc>
            </a:pPr>
            <a:r>
              <a:rPr lang="en-US" sz="1200" spc="-16">
                <a:latin typeface="IBM Plex Sans"/>
                <a:ea typeface="IBM Plex Sans"/>
                <a:cs typeface="IBM Plex Sans"/>
                <a:sym typeface="IBM Plex Sans"/>
              </a:rPr>
              <a:t>Validate content</a:t>
            </a:r>
          </a:p>
          <a:p>
            <a:pPr algn="l">
              <a:lnSpc>
                <a:spcPts val="600"/>
              </a:lnSpc>
            </a:pPr>
            <a:r>
              <a:rPr lang="en-US" sz="1200" spc="-16">
                <a:latin typeface="IBM Plex Sans"/>
                <a:ea typeface="IBM Plex Sans"/>
                <a:cs typeface="IBM Plex Sans"/>
                <a:sym typeface="IBM Plex Sans"/>
              </a:rPr>
              <a:t>Validate parameters</a:t>
            </a:r>
          </a:p>
          <a:p>
            <a:pPr algn="l">
              <a:lnSpc>
                <a:spcPts val="2232"/>
              </a:lnSpc>
            </a:pPr>
            <a:r>
              <a:rPr lang="en-US" sz="1200" spc="-16">
                <a:latin typeface="IBM Plex Sans"/>
                <a:ea typeface="IBM Plex Sans"/>
                <a:cs typeface="IBM Plex Sans"/>
                <a:sym typeface="IBM Plex Sans"/>
              </a:rPr>
              <a:t>Validate headers</a:t>
            </a:r>
          </a:p>
          <a:p>
            <a:pPr algn="l">
              <a:lnSpc>
                <a:spcPts val="744"/>
              </a:lnSpc>
            </a:pPr>
            <a:r>
              <a:rPr lang="en-US" sz="1200" spc="-16">
                <a:latin typeface="IBM Plex Sans"/>
                <a:ea typeface="IBM Plex Sans"/>
                <a:cs typeface="IBM Plex Sans"/>
                <a:sym typeface="IBM Plex Sans"/>
              </a:rPr>
              <a:t>Validate status code</a:t>
            </a:r>
          </a:p>
          <a:p>
            <a:pPr algn="l">
              <a:lnSpc>
                <a:spcPts val="2088"/>
              </a:lnSpc>
            </a:pPr>
            <a:r>
              <a:rPr lang="en-US" sz="1200" spc="-16">
                <a:latin typeface="IBM Plex Sans"/>
                <a:ea typeface="IBM Plex Sans"/>
                <a:cs typeface="IBM Plex Sans"/>
                <a:sym typeface="IBM Plex Sans"/>
              </a:rPr>
              <a:t>Validate GraphQLrequest</a:t>
            </a:r>
          </a:p>
        </p:txBody>
      </p:sp>
      <p:sp>
        <p:nvSpPr>
          <p:cNvPr id="34" name="TextBox 27">
            <a:extLst>
              <a:ext uri="{FF2B5EF4-FFF2-40B4-BE49-F238E27FC236}">
                <a16:creationId xmlns:a16="http://schemas.microsoft.com/office/drawing/2014/main" id="{A45EE280-48DE-DADD-B3F3-0E33F9EE0C0B}"/>
              </a:ext>
            </a:extLst>
          </p:cNvPr>
          <p:cNvSpPr txBox="1"/>
          <p:nvPr/>
        </p:nvSpPr>
        <p:spPr>
          <a:xfrm>
            <a:off x="9025352" y="1443452"/>
            <a:ext cx="1215590" cy="330708"/>
          </a:xfrm>
          <a:prstGeom prst="rect">
            <a:avLst/>
          </a:prstGeom>
        </p:spPr>
        <p:txBody>
          <a:bodyPr lIns="0" tIns="0" rIns="0" bIns="0" rtlCol="0" anchor="t">
            <a:spAutoFit/>
          </a:bodyPr>
          <a:lstStyle/>
          <a:p>
            <a:pPr algn="l">
              <a:lnSpc>
                <a:spcPts val="2952"/>
              </a:lnSpc>
            </a:pPr>
            <a:r>
              <a:rPr lang="en-US" sz="1200" spc="-16" dirty="0" err="1">
                <a:solidFill>
                  <a:schemeClr val="bg1"/>
                </a:solidFill>
                <a:latin typeface="IBM Plex Sans Bold"/>
                <a:ea typeface="IBM Plex Sans Bold"/>
                <a:cs typeface="IBM Plex Sans Bold"/>
                <a:sym typeface="IBM Plex Sans Bold"/>
              </a:rPr>
              <a:t>Dapr</a:t>
            </a:r>
            <a:r>
              <a:rPr lang="en-US" sz="1200" spc="-16" dirty="0">
                <a:solidFill>
                  <a:schemeClr val="bg1"/>
                </a:solidFill>
                <a:latin typeface="IBM Plex Sans Bold"/>
                <a:ea typeface="IBM Plex Sans Bold"/>
                <a:cs typeface="IBM Plex Sans Bold"/>
                <a:sym typeface="IBM Plex Sans Bold"/>
              </a:rPr>
              <a:t> integration</a:t>
            </a:r>
          </a:p>
        </p:txBody>
      </p:sp>
      <p:sp>
        <p:nvSpPr>
          <p:cNvPr id="35" name="TextBox 28">
            <a:extLst>
              <a:ext uri="{FF2B5EF4-FFF2-40B4-BE49-F238E27FC236}">
                <a16:creationId xmlns:a16="http://schemas.microsoft.com/office/drawing/2014/main" id="{15821264-C18D-50B9-0E44-D8DDD3A251E4}"/>
              </a:ext>
            </a:extLst>
          </p:cNvPr>
          <p:cNvSpPr txBox="1"/>
          <p:nvPr/>
        </p:nvSpPr>
        <p:spPr>
          <a:xfrm>
            <a:off x="9025352" y="1822481"/>
            <a:ext cx="54407" cy="712311"/>
          </a:xfrm>
          <a:prstGeom prst="rect">
            <a:avLst/>
          </a:prstGeom>
        </p:spPr>
        <p:txBody>
          <a:bodyPr lIns="0" tIns="0" rIns="0" bIns="0" rtlCol="0" anchor="t">
            <a:spAutoFit/>
          </a:bodyPr>
          <a:lstStyle/>
          <a:p>
            <a:pPr algn="just">
              <a:lnSpc>
                <a:spcPts val="2952"/>
              </a:lnSpc>
            </a:pPr>
            <a:r>
              <a:rPr lang="en-US" sz="1200" spc="-9">
                <a:latin typeface="IBM Plex Sans Condensed"/>
                <a:ea typeface="IBM Plex Sans Condensed"/>
                <a:cs typeface="IBM Plex Sans Condensed"/>
                <a:sym typeface="IBM Plex Sans Condensed"/>
              </a:rPr>
              <a:t>•</a:t>
            </a:r>
          </a:p>
          <a:p>
            <a:pPr algn="just">
              <a:lnSpc>
                <a:spcPts val="600"/>
              </a:lnSpc>
            </a:pPr>
            <a:r>
              <a:rPr lang="en-US" sz="1200" spc="-9">
                <a:latin typeface="IBM Plex Sans Condensed"/>
                <a:ea typeface="IBM Plex Sans Condensed"/>
                <a:cs typeface="IBM Plex Sans Condensed"/>
                <a:sym typeface="IBM Plex Sans Condensed"/>
              </a:rPr>
              <a:t>•</a:t>
            </a:r>
          </a:p>
          <a:p>
            <a:pPr algn="just">
              <a:lnSpc>
                <a:spcPts val="2184"/>
              </a:lnSpc>
            </a:pPr>
            <a:r>
              <a:rPr lang="en-US" sz="1200" spc="-9">
                <a:latin typeface="IBM Plex Sans Condensed"/>
                <a:ea typeface="IBM Plex Sans Condensed"/>
                <a:cs typeface="IBM Plex Sans Condensed"/>
                <a:sym typeface="IBM Plex Sans Condensed"/>
              </a:rPr>
              <a:t>•</a:t>
            </a:r>
          </a:p>
        </p:txBody>
      </p:sp>
      <p:sp>
        <p:nvSpPr>
          <p:cNvPr id="36" name="TextBox 29">
            <a:extLst>
              <a:ext uri="{FF2B5EF4-FFF2-40B4-BE49-F238E27FC236}">
                <a16:creationId xmlns:a16="http://schemas.microsoft.com/office/drawing/2014/main" id="{AF2B14D3-1A8C-F0F4-1C44-9197EB7C8A0D}"/>
              </a:ext>
            </a:extLst>
          </p:cNvPr>
          <p:cNvSpPr txBox="1"/>
          <p:nvPr/>
        </p:nvSpPr>
        <p:spPr>
          <a:xfrm>
            <a:off x="9311102" y="1815308"/>
            <a:ext cx="2292858" cy="712311"/>
          </a:xfrm>
          <a:prstGeom prst="rect">
            <a:avLst/>
          </a:prstGeom>
        </p:spPr>
        <p:txBody>
          <a:bodyPr lIns="0" tIns="0" rIns="0" bIns="0" rtlCol="0" anchor="t">
            <a:spAutoFit/>
          </a:bodyPr>
          <a:lstStyle/>
          <a:p>
            <a:pPr algn="l">
              <a:lnSpc>
                <a:spcPts val="2952"/>
              </a:lnSpc>
            </a:pPr>
            <a:r>
              <a:rPr lang="en-US" sz="1200" spc="-16" dirty="0">
                <a:latin typeface="IBM Plex Sans"/>
                <a:ea typeface="IBM Plex Sans"/>
                <a:cs typeface="IBM Plex Sans"/>
                <a:sym typeface="IBM Plex Sans"/>
              </a:rPr>
              <a:t>Send request to a service</a:t>
            </a:r>
          </a:p>
          <a:p>
            <a:pPr algn="l">
              <a:lnSpc>
                <a:spcPts val="600"/>
              </a:lnSpc>
            </a:pPr>
            <a:r>
              <a:rPr lang="en-US" sz="1200" spc="-16" dirty="0">
                <a:latin typeface="IBM Plex Sans"/>
                <a:ea typeface="IBM Plex Sans"/>
                <a:cs typeface="IBM Plex Sans"/>
                <a:sym typeface="IBM Plex Sans"/>
              </a:rPr>
              <a:t>Send message to a pub/subtopic</a:t>
            </a:r>
          </a:p>
          <a:p>
            <a:pPr algn="l">
              <a:lnSpc>
                <a:spcPts val="2184"/>
              </a:lnSpc>
            </a:pPr>
            <a:r>
              <a:rPr lang="en-US" sz="1200" spc="-16" dirty="0">
                <a:latin typeface="IBM Plex Sans"/>
                <a:ea typeface="IBM Plex Sans"/>
                <a:cs typeface="IBM Plex Sans"/>
                <a:sym typeface="IBM Plex Sans"/>
              </a:rPr>
              <a:t>Trigger output binding</a:t>
            </a:r>
          </a:p>
        </p:txBody>
      </p:sp>
    </p:spTree>
    <p:extLst>
      <p:ext uri="{BB962C8B-B14F-4D97-AF65-F5344CB8AC3E}">
        <p14:creationId xmlns:p14="http://schemas.microsoft.com/office/powerpoint/2010/main" val="8099035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455195" y="469876"/>
            <a:ext cx="16279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Integration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84856" y="1289186"/>
            <a:ext cx="11021126" cy="5400372"/>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3" name="TextBox 16">
            <a:extLst>
              <a:ext uri="{FF2B5EF4-FFF2-40B4-BE49-F238E27FC236}">
                <a16:creationId xmlns:a16="http://schemas.microsoft.com/office/drawing/2014/main" id="{F83DBA50-6B07-9F94-D1C9-02ADD8D7766E}"/>
              </a:ext>
            </a:extLst>
          </p:cNvPr>
          <p:cNvSpPr txBox="1"/>
          <p:nvPr/>
        </p:nvSpPr>
        <p:spPr>
          <a:xfrm>
            <a:off x="3970749" y="1443452"/>
            <a:ext cx="1123874" cy="330708"/>
          </a:xfrm>
          <a:prstGeom prst="rect">
            <a:avLst/>
          </a:prstGeom>
        </p:spPr>
        <p:txBody>
          <a:bodyPr lIns="0" tIns="0" rIns="0" bIns="0" rtlCol="0" anchor="t">
            <a:spAutoFit/>
          </a:bodyPr>
          <a:lstStyle/>
          <a:p>
            <a:pPr algn="l">
              <a:lnSpc>
                <a:spcPts val="2952"/>
              </a:lnSpc>
            </a:pPr>
            <a:r>
              <a:rPr lang="en-US" sz="1200" spc="-16" dirty="0">
                <a:solidFill>
                  <a:schemeClr val="bg1"/>
                </a:solidFill>
                <a:latin typeface="IBM Plex Sans Bold"/>
                <a:ea typeface="IBM Plex Sans Bold"/>
                <a:cs typeface="IBM Plex Sans Bold"/>
                <a:sym typeface="IBM Plex Sans Bold"/>
              </a:rPr>
              <a:t>Transformation</a:t>
            </a:r>
          </a:p>
        </p:txBody>
      </p:sp>
      <p:sp>
        <p:nvSpPr>
          <p:cNvPr id="26" name="TextBox 19">
            <a:extLst>
              <a:ext uri="{FF2B5EF4-FFF2-40B4-BE49-F238E27FC236}">
                <a16:creationId xmlns:a16="http://schemas.microsoft.com/office/drawing/2014/main" id="{0115BE33-DB66-E086-F215-524E2F2539D9}"/>
              </a:ext>
            </a:extLst>
          </p:cNvPr>
          <p:cNvSpPr txBox="1"/>
          <p:nvPr/>
        </p:nvSpPr>
        <p:spPr>
          <a:xfrm>
            <a:off x="6708977" y="1443452"/>
            <a:ext cx="720366" cy="330708"/>
          </a:xfrm>
          <a:prstGeom prst="rect">
            <a:avLst/>
          </a:prstGeom>
        </p:spPr>
        <p:txBody>
          <a:bodyPr lIns="0" tIns="0" rIns="0" bIns="0" rtlCol="0" anchor="t">
            <a:spAutoFit/>
          </a:bodyPr>
          <a:lstStyle/>
          <a:p>
            <a:pPr algn="l">
              <a:lnSpc>
                <a:spcPts val="2952"/>
              </a:lnSpc>
            </a:pPr>
            <a:r>
              <a:rPr lang="en-US" sz="1200" spc="-16" dirty="0">
                <a:solidFill>
                  <a:schemeClr val="bg1"/>
                </a:solidFill>
                <a:latin typeface="IBM Plex Sans Bold"/>
                <a:ea typeface="IBM Plex Sans Bold"/>
                <a:cs typeface="IBM Plex Sans Bold"/>
                <a:sym typeface="IBM Plex Sans Bold"/>
              </a:rPr>
              <a:t>Advanced</a:t>
            </a:r>
          </a:p>
        </p:txBody>
      </p:sp>
      <p:sp>
        <p:nvSpPr>
          <p:cNvPr id="2" name="Freeform 2">
            <a:extLst>
              <a:ext uri="{FF2B5EF4-FFF2-40B4-BE49-F238E27FC236}">
                <a16:creationId xmlns:a16="http://schemas.microsoft.com/office/drawing/2014/main" id="{3D7DC3C0-3090-87A9-FE2F-EB8EE4DDDC3A}"/>
              </a:ext>
            </a:extLst>
          </p:cNvPr>
          <p:cNvSpPr/>
          <p:nvPr/>
        </p:nvSpPr>
        <p:spPr>
          <a:xfrm>
            <a:off x="3614563" y="1758399"/>
            <a:ext cx="1650997" cy="12697"/>
          </a:xfrm>
          <a:custGeom>
            <a:avLst/>
            <a:gdLst/>
            <a:ahLst/>
            <a:cxnLst/>
            <a:rect l="l" t="t" r="r" b="b"/>
            <a:pathLst>
              <a:path w="1650997" h="12697">
                <a:moveTo>
                  <a:pt x="0" y="0"/>
                </a:moveTo>
                <a:lnTo>
                  <a:pt x="1650996" y="0"/>
                </a:lnTo>
                <a:lnTo>
                  <a:pt x="1650996" y="12697"/>
                </a:lnTo>
                <a:lnTo>
                  <a:pt x="0" y="12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NZ"/>
          </a:p>
        </p:txBody>
      </p:sp>
      <p:sp>
        <p:nvSpPr>
          <p:cNvPr id="7" name="TextBox 4">
            <a:extLst>
              <a:ext uri="{FF2B5EF4-FFF2-40B4-BE49-F238E27FC236}">
                <a16:creationId xmlns:a16="http://schemas.microsoft.com/office/drawing/2014/main" id="{984572DA-73AE-6EB1-FA56-A9FBFF1A9BB1}"/>
              </a:ext>
            </a:extLst>
          </p:cNvPr>
          <p:cNvSpPr txBox="1"/>
          <p:nvPr/>
        </p:nvSpPr>
        <p:spPr>
          <a:xfrm>
            <a:off x="1290463" y="1301923"/>
            <a:ext cx="1403671" cy="237886"/>
          </a:xfrm>
          <a:prstGeom prst="rect">
            <a:avLst/>
          </a:prstGeom>
        </p:spPr>
        <p:txBody>
          <a:bodyPr lIns="0" tIns="0" rIns="0" bIns="0" rtlCol="0" anchor="t">
            <a:spAutoFit/>
          </a:bodyPr>
          <a:lstStyle/>
          <a:p>
            <a:pPr algn="l">
              <a:lnSpc>
                <a:spcPts val="2001"/>
              </a:lnSpc>
            </a:pPr>
            <a:r>
              <a:rPr lang="en-US" sz="1399" spc="-19">
                <a:latin typeface="IBM Plex Sans Bold"/>
                <a:ea typeface="IBM Plex Sans Bold"/>
                <a:cs typeface="IBM Plex Sans Bold"/>
                <a:sym typeface="IBM Plex Sans Bold"/>
              </a:rPr>
              <a:t>&lt;send-request/&gt;</a:t>
            </a:r>
          </a:p>
        </p:txBody>
      </p:sp>
      <p:sp>
        <p:nvSpPr>
          <p:cNvPr id="9" name="TextBox 5">
            <a:extLst>
              <a:ext uri="{FF2B5EF4-FFF2-40B4-BE49-F238E27FC236}">
                <a16:creationId xmlns:a16="http://schemas.microsoft.com/office/drawing/2014/main" id="{8A67A27B-9531-EB2A-5C87-2053E4CAF7DD}"/>
              </a:ext>
            </a:extLst>
          </p:cNvPr>
          <p:cNvSpPr txBox="1"/>
          <p:nvPr/>
        </p:nvSpPr>
        <p:spPr>
          <a:xfrm>
            <a:off x="1513986" y="1552059"/>
            <a:ext cx="3883514" cy="237886"/>
          </a:xfrm>
          <a:prstGeom prst="rect">
            <a:avLst/>
          </a:prstGeom>
        </p:spPr>
        <p:txBody>
          <a:bodyPr lIns="0" tIns="0" rIns="0" bIns="0" rtlCol="0" anchor="t">
            <a:spAutoFit/>
          </a:bodyPr>
          <a:lstStyle/>
          <a:p>
            <a:pPr algn="l">
              <a:lnSpc>
                <a:spcPts val="2001"/>
              </a:lnSpc>
            </a:pPr>
            <a:r>
              <a:rPr lang="en-US" sz="1399" spc="-19">
                <a:latin typeface="IBM Plex Sans"/>
                <a:ea typeface="IBM Plex Sans"/>
                <a:cs typeface="IBM Plex Sans"/>
                <a:sym typeface="IBM Plex Sans"/>
              </a:rPr>
              <a:t>Response composition (or </a:t>
            </a:r>
            <a:r>
              <a:rPr lang="en-US" sz="1399" spc="-19">
                <a:latin typeface="IBM Plex Sans"/>
                <a:ea typeface="IBM Plex Sans"/>
                <a:cs typeface="IBM Plex Sans"/>
                <a:sym typeface="IBM Plex Sans"/>
                <a:hlinkClick r:id="rId6" tooltip="https://docs.microsoft.com/en-us/azure/architecture/patterns/gateway-aggregation">
                  <a:extLst>
                    <a:ext uri="{A12FA001-AC4F-418D-AE19-62706E023703}">
                      <ahyp:hlinkClr xmlns:ahyp="http://schemas.microsoft.com/office/drawing/2018/hyperlinkcolor" val="tx"/>
                    </a:ext>
                  </a:extLst>
                </a:hlinkClick>
              </a:rPr>
              <a:t>gateway aggregation</a:t>
            </a:r>
            <a:r>
              <a:rPr lang="en-US" sz="1399" spc="-19">
                <a:latin typeface="IBM Plex Sans"/>
                <a:ea typeface="IBM Plex Sans"/>
                <a:cs typeface="IBM Plex Sans"/>
                <a:sym typeface="IBM Plex Sans"/>
              </a:rPr>
              <a:t>)</a:t>
            </a:r>
          </a:p>
        </p:txBody>
      </p:sp>
      <p:sp>
        <p:nvSpPr>
          <p:cNvPr id="37" name="TextBox 6">
            <a:extLst>
              <a:ext uri="{FF2B5EF4-FFF2-40B4-BE49-F238E27FC236}">
                <a16:creationId xmlns:a16="http://schemas.microsoft.com/office/drawing/2014/main" id="{118FBE45-E7A9-A0C0-BECA-38801E98A48F}"/>
              </a:ext>
            </a:extLst>
          </p:cNvPr>
          <p:cNvSpPr txBox="1"/>
          <p:nvPr/>
        </p:nvSpPr>
        <p:spPr>
          <a:xfrm>
            <a:off x="1738138" y="1808091"/>
            <a:ext cx="3864816" cy="237886"/>
          </a:xfrm>
          <a:prstGeom prst="rect">
            <a:avLst/>
          </a:prstGeom>
        </p:spPr>
        <p:txBody>
          <a:bodyPr lIns="0" tIns="0" rIns="0" bIns="0" rtlCol="0" anchor="t">
            <a:spAutoFit/>
          </a:bodyPr>
          <a:lstStyle/>
          <a:p>
            <a:pPr algn="l">
              <a:lnSpc>
                <a:spcPts val="2001"/>
              </a:lnSpc>
            </a:pPr>
            <a:r>
              <a:rPr lang="en-US" sz="1399" spc="-19">
                <a:latin typeface="IBM Plex Sans"/>
                <a:ea typeface="IBM Plex Sans"/>
                <a:cs typeface="IBM Plex Sans"/>
                <a:sym typeface="IBM Plex Sans"/>
              </a:rPr>
              <a:t>One client request -&gt; multiple backend requests</a:t>
            </a:r>
          </a:p>
        </p:txBody>
      </p:sp>
      <p:sp>
        <p:nvSpPr>
          <p:cNvPr id="38" name="TextBox 7">
            <a:extLst>
              <a:ext uri="{FF2B5EF4-FFF2-40B4-BE49-F238E27FC236}">
                <a16:creationId xmlns:a16="http://schemas.microsoft.com/office/drawing/2014/main" id="{1E1EDD48-3624-0BB2-7332-F42BC2C695CF}"/>
              </a:ext>
            </a:extLst>
          </p:cNvPr>
          <p:cNvSpPr txBox="1"/>
          <p:nvPr/>
        </p:nvSpPr>
        <p:spPr>
          <a:xfrm>
            <a:off x="1513986" y="2061075"/>
            <a:ext cx="6247971" cy="237886"/>
          </a:xfrm>
          <a:prstGeom prst="rect">
            <a:avLst/>
          </a:prstGeom>
        </p:spPr>
        <p:txBody>
          <a:bodyPr lIns="0" tIns="0" rIns="0" bIns="0" rtlCol="0" anchor="t">
            <a:spAutoFit/>
          </a:bodyPr>
          <a:lstStyle/>
          <a:p>
            <a:pPr algn="l">
              <a:lnSpc>
                <a:spcPts val="2001"/>
              </a:lnSpc>
            </a:pPr>
            <a:r>
              <a:rPr lang="en-US" sz="1399" spc="-19">
                <a:latin typeface="IBM Plex Sans"/>
                <a:ea typeface="IBM Plex Sans"/>
                <a:cs typeface="IBM Plex Sans"/>
                <a:sym typeface="IBM Plex Sans"/>
              </a:rPr>
              <a:t>Data lookup, complex content transformation, payload or credential validation</a:t>
            </a:r>
          </a:p>
        </p:txBody>
      </p:sp>
      <p:sp>
        <p:nvSpPr>
          <p:cNvPr id="39" name="TextBox 8">
            <a:extLst>
              <a:ext uri="{FF2B5EF4-FFF2-40B4-BE49-F238E27FC236}">
                <a16:creationId xmlns:a16="http://schemas.microsoft.com/office/drawing/2014/main" id="{7CEA9761-8985-98F5-5FA0-EF550CFF4103}"/>
              </a:ext>
            </a:extLst>
          </p:cNvPr>
          <p:cNvSpPr txBox="1"/>
          <p:nvPr/>
        </p:nvSpPr>
        <p:spPr>
          <a:xfrm>
            <a:off x="1738138" y="2314059"/>
            <a:ext cx="1212361" cy="237886"/>
          </a:xfrm>
          <a:prstGeom prst="rect">
            <a:avLst/>
          </a:prstGeom>
        </p:spPr>
        <p:txBody>
          <a:bodyPr lIns="0" tIns="0" rIns="0" bIns="0" rtlCol="0" anchor="t">
            <a:spAutoFit/>
          </a:bodyPr>
          <a:lstStyle/>
          <a:p>
            <a:pPr algn="l">
              <a:lnSpc>
                <a:spcPts val="2001"/>
              </a:lnSpc>
            </a:pPr>
            <a:r>
              <a:rPr lang="en-US" sz="1399" spc="-19">
                <a:latin typeface="IBM Plex Sans"/>
                <a:ea typeface="IBM Plex Sans"/>
                <a:cs typeface="IBM Plex Sans"/>
                <a:sym typeface="IBM Plex Sans"/>
              </a:rPr>
              <a:t>Typical pattern:</a:t>
            </a:r>
          </a:p>
        </p:txBody>
      </p:sp>
      <p:sp>
        <p:nvSpPr>
          <p:cNvPr id="40" name="TextBox 9">
            <a:extLst>
              <a:ext uri="{FF2B5EF4-FFF2-40B4-BE49-F238E27FC236}">
                <a16:creationId xmlns:a16="http://schemas.microsoft.com/office/drawing/2014/main" id="{16D0FDB9-24A5-1494-53C7-552252B46547}"/>
              </a:ext>
            </a:extLst>
          </p:cNvPr>
          <p:cNvSpPr txBox="1"/>
          <p:nvPr/>
        </p:nvSpPr>
        <p:spPr>
          <a:xfrm>
            <a:off x="1290463" y="3487339"/>
            <a:ext cx="2184149" cy="237886"/>
          </a:xfrm>
          <a:prstGeom prst="rect">
            <a:avLst/>
          </a:prstGeom>
        </p:spPr>
        <p:txBody>
          <a:bodyPr lIns="0" tIns="0" rIns="0" bIns="0" rtlCol="0" anchor="t">
            <a:spAutoFit/>
          </a:bodyPr>
          <a:lstStyle/>
          <a:p>
            <a:pPr algn="l">
              <a:lnSpc>
                <a:spcPts val="2024"/>
              </a:lnSpc>
            </a:pPr>
            <a:r>
              <a:rPr lang="en-US" sz="1399" spc="-19">
                <a:latin typeface="IBM Plex Sans Bold"/>
                <a:ea typeface="IBM Plex Sans Bold"/>
                <a:cs typeface="IBM Plex Sans Bold"/>
                <a:sym typeface="IBM Plex Sans Bold"/>
              </a:rPr>
              <a:t>&lt;send-one-way-request/&gt;</a:t>
            </a:r>
          </a:p>
        </p:txBody>
      </p:sp>
      <p:sp>
        <p:nvSpPr>
          <p:cNvPr id="41" name="TextBox 10">
            <a:extLst>
              <a:ext uri="{FF2B5EF4-FFF2-40B4-BE49-F238E27FC236}">
                <a16:creationId xmlns:a16="http://schemas.microsoft.com/office/drawing/2014/main" id="{D8D2C27F-1F8C-8E38-3EA9-B97B3382C573}"/>
              </a:ext>
            </a:extLst>
          </p:cNvPr>
          <p:cNvSpPr txBox="1"/>
          <p:nvPr/>
        </p:nvSpPr>
        <p:spPr>
          <a:xfrm>
            <a:off x="1513986" y="3749667"/>
            <a:ext cx="5365594" cy="510226"/>
          </a:xfrm>
          <a:prstGeom prst="rect">
            <a:avLst/>
          </a:prstGeom>
        </p:spPr>
        <p:txBody>
          <a:bodyPr lIns="0" tIns="0" rIns="0" bIns="0" rtlCol="0" anchor="t">
            <a:spAutoFit/>
          </a:bodyPr>
          <a:lstStyle/>
          <a:p>
            <a:pPr algn="l">
              <a:lnSpc>
                <a:spcPts val="2024"/>
              </a:lnSpc>
            </a:pPr>
            <a:r>
              <a:rPr lang="en-US" sz="1399" spc="-19">
                <a:latin typeface="IBM Plex Sans"/>
                <a:ea typeface="IBM Plex Sans"/>
                <a:cs typeface="IBM Plex Sans"/>
                <a:sym typeface="IBM Plex Sans"/>
              </a:rPr>
              <a:t>Traffic mirroring Coordinate callouts with &lt;wait&gt;for allor any outstanding requests</a:t>
            </a:r>
          </a:p>
        </p:txBody>
      </p:sp>
      <p:sp>
        <p:nvSpPr>
          <p:cNvPr id="42" name="TextBox 11">
            <a:extLst>
              <a:ext uri="{FF2B5EF4-FFF2-40B4-BE49-F238E27FC236}">
                <a16:creationId xmlns:a16="http://schemas.microsoft.com/office/drawing/2014/main" id="{6C7BEFB6-1404-B7F5-7305-FA0C2D68D2EF}"/>
              </a:ext>
            </a:extLst>
          </p:cNvPr>
          <p:cNvSpPr txBox="1"/>
          <p:nvPr/>
        </p:nvSpPr>
        <p:spPr>
          <a:xfrm>
            <a:off x="1290463" y="4381165"/>
            <a:ext cx="1682734"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&lt;log-to-eventhub/&gt;</a:t>
            </a:r>
          </a:p>
        </p:txBody>
      </p:sp>
      <p:sp>
        <p:nvSpPr>
          <p:cNvPr id="43" name="TextBox 12">
            <a:extLst>
              <a:ext uri="{FF2B5EF4-FFF2-40B4-BE49-F238E27FC236}">
                <a16:creationId xmlns:a16="http://schemas.microsoft.com/office/drawing/2014/main" id="{71BE3FA8-26C3-0F55-D313-A431251338C3}"/>
              </a:ext>
            </a:extLst>
          </p:cNvPr>
          <p:cNvSpPr txBox="1"/>
          <p:nvPr/>
        </p:nvSpPr>
        <p:spPr>
          <a:xfrm>
            <a:off x="1513986" y="4898001"/>
            <a:ext cx="6630943" cy="1663132"/>
          </a:xfrm>
          <a:prstGeom prst="rect">
            <a:avLst/>
          </a:prstGeom>
        </p:spPr>
        <p:txBody>
          <a:bodyPr lIns="0" tIns="0" rIns="0" bIns="0" rtlCol="0" anchor="t">
            <a:spAutoFit/>
          </a:bodyPr>
          <a:lstStyle/>
          <a:p>
            <a:pPr algn="l">
              <a:lnSpc>
                <a:spcPts val="699"/>
              </a:lnSpc>
            </a:pPr>
            <a:r>
              <a:rPr lang="en-US" sz="1399" spc="-18" dirty="0">
                <a:latin typeface="IBM Plex Sans"/>
                <a:ea typeface="IBM Plex Sans"/>
                <a:cs typeface="IBM Plex Sans"/>
                <a:sym typeface="IBM Plex Sans"/>
              </a:rPr>
              <a:t>Event Hub is widely supported within Azure</a:t>
            </a:r>
          </a:p>
          <a:p>
            <a:pPr algn="l">
              <a:lnSpc>
                <a:spcPts val="3331"/>
              </a:lnSpc>
            </a:pPr>
            <a:r>
              <a:rPr lang="en-US" sz="1399" spc="-19" dirty="0">
                <a:latin typeface="IBM Plex Sans"/>
                <a:ea typeface="IBM Plex Sans"/>
                <a:cs typeface="IBM Plex Sans"/>
                <a:sym typeface="IBM Plex Sans"/>
              </a:rPr>
              <a:t>Custom reporting, batch analytics, archiving, audit</a:t>
            </a:r>
          </a:p>
          <a:p>
            <a:pPr algn="l">
              <a:lnSpc>
                <a:spcPts val="844"/>
              </a:lnSpc>
            </a:pPr>
            <a:r>
              <a:rPr lang="en-US" sz="1399" spc="-18" dirty="0">
                <a:latin typeface="IBM Plex Sans"/>
                <a:ea typeface="IBM Plex Sans"/>
                <a:cs typeface="IBM Plex Sans"/>
                <a:sym typeface="IBM Plex Sans"/>
              </a:rPr>
              <a:t>Customer has full control over what is logged, when it is logged and owns the data</a:t>
            </a:r>
          </a:p>
          <a:p>
            <a:pPr algn="l">
              <a:lnSpc>
                <a:spcPts val="3187"/>
              </a:lnSpc>
            </a:pPr>
            <a:r>
              <a:rPr lang="en-US" sz="1399" spc="-19" dirty="0">
                <a:latin typeface="IBM Plex Sans"/>
                <a:ea typeface="IBM Plex Sans"/>
                <a:cs typeface="IBM Plex Sans"/>
                <a:sym typeface="IBM Plex Sans"/>
              </a:rPr>
              <a:t>We employ buffering (e.g. 200MB per node in Premium)</a:t>
            </a:r>
          </a:p>
          <a:p>
            <a:pPr algn="l">
              <a:lnSpc>
                <a:spcPts val="796"/>
              </a:lnSpc>
            </a:pPr>
            <a:r>
              <a:rPr lang="en-US" sz="1399" spc="-19" dirty="0">
                <a:latin typeface="IBM Plex Sans"/>
                <a:ea typeface="IBM Plex Sans"/>
                <a:cs typeface="IBM Plex Sans"/>
                <a:sym typeface="IBM Plex Sans"/>
              </a:rPr>
              <a:t>Delivery is not guaranteed –comprehensive set of metrics is available</a:t>
            </a:r>
          </a:p>
          <a:p>
            <a:pPr algn="l">
              <a:lnSpc>
                <a:spcPts val="3187"/>
              </a:lnSpc>
            </a:pPr>
            <a:r>
              <a:rPr lang="en-US" sz="1399" spc="-19" dirty="0">
                <a:latin typeface="IBM Plex Sans"/>
                <a:ea typeface="IBM Plex Sans"/>
                <a:cs typeface="IBM Plex Sans"/>
                <a:sym typeface="IBM Plex Sans"/>
              </a:rPr>
              <a:t>It’s crucial to adequately scale the target Event Hub</a:t>
            </a:r>
          </a:p>
          <a:p>
            <a:pPr algn="l">
              <a:lnSpc>
                <a:spcPts val="844"/>
              </a:lnSpc>
            </a:pPr>
            <a:r>
              <a:rPr lang="en-US" sz="1399" spc="-19" dirty="0">
                <a:latin typeface="IBM Plex Sans"/>
                <a:ea typeface="IBM Plex Sans"/>
                <a:cs typeface="IBM Plex Sans"/>
                <a:sym typeface="IBM Plex Sans"/>
              </a:rPr>
              <a:t>Co-location in the region is highly recommended</a:t>
            </a:r>
          </a:p>
        </p:txBody>
      </p:sp>
      <p:sp>
        <p:nvSpPr>
          <p:cNvPr id="44" name="TextBox 13">
            <a:extLst>
              <a:ext uri="{FF2B5EF4-FFF2-40B4-BE49-F238E27FC236}">
                <a16:creationId xmlns:a16="http://schemas.microsoft.com/office/drawing/2014/main" id="{07FF73A1-2882-EF6C-154F-8CEF86DF1DCA}"/>
              </a:ext>
            </a:extLst>
          </p:cNvPr>
          <p:cNvSpPr txBox="1"/>
          <p:nvPr/>
        </p:nvSpPr>
        <p:spPr>
          <a:xfrm>
            <a:off x="1966738" y="2574291"/>
            <a:ext cx="2767908" cy="443006"/>
          </a:xfrm>
          <a:prstGeom prst="rect">
            <a:avLst/>
          </a:prstGeom>
        </p:spPr>
        <p:txBody>
          <a:bodyPr lIns="0" tIns="0" rIns="0" bIns="0" rtlCol="0" anchor="t">
            <a:spAutoFit/>
          </a:bodyPr>
          <a:lstStyle/>
          <a:p>
            <a:pPr algn="l">
              <a:lnSpc>
                <a:spcPts val="1767"/>
              </a:lnSpc>
            </a:pPr>
            <a:r>
              <a:rPr lang="en-US" sz="1200" spc="-16">
                <a:latin typeface="IBM Plex Sans"/>
                <a:ea typeface="IBM Plex Sans"/>
                <a:cs typeface="IBM Plex Sans"/>
                <a:sym typeface="IBM Plex Sans"/>
              </a:rPr>
              <a:t>1. externalize logic as an HTTP endpoint 2. make a call 3. cache the result</a:t>
            </a:r>
          </a:p>
        </p:txBody>
      </p:sp>
    </p:spTree>
    <p:extLst>
      <p:ext uri="{BB962C8B-B14F-4D97-AF65-F5344CB8AC3E}">
        <p14:creationId xmlns:p14="http://schemas.microsoft.com/office/powerpoint/2010/main" val="1618867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455195" y="469876"/>
            <a:ext cx="16279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Integration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6" name="TextBox 19">
            <a:extLst>
              <a:ext uri="{FF2B5EF4-FFF2-40B4-BE49-F238E27FC236}">
                <a16:creationId xmlns:a16="http://schemas.microsoft.com/office/drawing/2014/main" id="{0115BE33-DB66-E086-F215-524E2F2539D9}"/>
              </a:ext>
            </a:extLst>
          </p:cNvPr>
          <p:cNvSpPr txBox="1"/>
          <p:nvPr/>
        </p:nvSpPr>
        <p:spPr>
          <a:xfrm>
            <a:off x="6708977" y="1443452"/>
            <a:ext cx="720366" cy="330708"/>
          </a:xfrm>
          <a:prstGeom prst="rect">
            <a:avLst/>
          </a:prstGeom>
        </p:spPr>
        <p:txBody>
          <a:bodyPr lIns="0" tIns="0" rIns="0" bIns="0" rtlCol="0" anchor="t">
            <a:spAutoFit/>
          </a:bodyPr>
          <a:lstStyle/>
          <a:p>
            <a:pPr algn="l">
              <a:lnSpc>
                <a:spcPts val="2952"/>
              </a:lnSpc>
            </a:pPr>
            <a:r>
              <a:rPr lang="en-US" sz="1200" spc="-16" dirty="0">
                <a:solidFill>
                  <a:schemeClr val="bg1"/>
                </a:solidFill>
                <a:latin typeface="IBM Plex Sans Bold"/>
                <a:ea typeface="IBM Plex Sans Bold"/>
                <a:cs typeface="IBM Plex Sans Bold"/>
                <a:sym typeface="IBM Plex Sans Bold"/>
              </a:rPr>
              <a:t>Advanced</a:t>
            </a:r>
          </a:p>
        </p:txBody>
      </p:sp>
      <p:sp>
        <p:nvSpPr>
          <p:cNvPr id="10" name="Freeform 2">
            <a:extLst>
              <a:ext uri="{FF2B5EF4-FFF2-40B4-BE49-F238E27FC236}">
                <a16:creationId xmlns:a16="http://schemas.microsoft.com/office/drawing/2014/main" id="{918F7B61-DC94-3353-7024-B3DB3F089185}"/>
              </a:ext>
            </a:extLst>
          </p:cNvPr>
          <p:cNvSpPr/>
          <p:nvPr/>
        </p:nvSpPr>
        <p:spPr>
          <a:xfrm>
            <a:off x="1807803" y="6421141"/>
            <a:ext cx="850897" cy="12697"/>
          </a:xfrm>
          <a:custGeom>
            <a:avLst/>
            <a:gdLst/>
            <a:ahLst/>
            <a:cxnLst/>
            <a:rect l="l" t="t" r="r" b="b"/>
            <a:pathLst>
              <a:path w="850897" h="12697">
                <a:moveTo>
                  <a:pt x="0" y="0"/>
                </a:moveTo>
                <a:lnTo>
                  <a:pt x="850896" y="0"/>
                </a:lnTo>
                <a:lnTo>
                  <a:pt x="850896" y="12697"/>
                </a:lnTo>
                <a:lnTo>
                  <a:pt x="0" y="12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NZ"/>
          </a:p>
        </p:txBody>
      </p:sp>
      <p:sp>
        <p:nvSpPr>
          <p:cNvPr id="12" name="TextBox 4">
            <a:extLst>
              <a:ext uri="{FF2B5EF4-FFF2-40B4-BE49-F238E27FC236}">
                <a16:creationId xmlns:a16="http://schemas.microsoft.com/office/drawing/2014/main" id="{82366842-3B88-310F-08E5-E425039D80C1}"/>
              </a:ext>
            </a:extLst>
          </p:cNvPr>
          <p:cNvSpPr txBox="1"/>
          <p:nvPr/>
        </p:nvSpPr>
        <p:spPr>
          <a:xfrm>
            <a:off x="7575082" y="1443452"/>
            <a:ext cx="4696894" cy="598112"/>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Request forwarding</a:t>
            </a:r>
          </a:p>
        </p:txBody>
      </p:sp>
      <p:sp>
        <p:nvSpPr>
          <p:cNvPr id="13" name="TextBox 5">
            <a:extLst>
              <a:ext uri="{FF2B5EF4-FFF2-40B4-BE49-F238E27FC236}">
                <a16:creationId xmlns:a16="http://schemas.microsoft.com/office/drawing/2014/main" id="{FE82D836-3C73-7020-83A4-0733D49CA864}"/>
              </a:ext>
            </a:extLst>
          </p:cNvPr>
          <p:cNvSpPr txBox="1"/>
          <p:nvPr/>
        </p:nvSpPr>
        <p:spPr>
          <a:xfrm>
            <a:off x="969603" y="1915215"/>
            <a:ext cx="5596299" cy="750847"/>
          </a:xfrm>
          <a:prstGeom prst="rect">
            <a:avLst/>
          </a:prstGeom>
        </p:spPr>
        <p:txBody>
          <a:bodyPr lIns="0" tIns="0" rIns="0" bIns="0" rtlCol="0" anchor="t">
            <a:spAutoFit/>
          </a:bodyPr>
          <a:lstStyle/>
          <a:p>
            <a:pPr algn="l">
              <a:lnSpc>
                <a:spcPts val="2001"/>
              </a:lnSpc>
            </a:pPr>
            <a:r>
              <a:rPr lang="en-US" sz="1399" spc="-19" dirty="0">
                <a:latin typeface="IBM Plex Sans"/>
                <a:ea typeface="IBM Plex Sans"/>
                <a:cs typeface="IBM Plex Sans"/>
                <a:sym typeface="IBM Plex Sans"/>
              </a:rPr>
              <a:t>Usually inherited from the global scope via </a:t>
            </a:r>
            <a:r>
              <a:rPr lang="en-US" sz="1399" spc="-19" dirty="0">
                <a:latin typeface="IBM Plex Sans Bold"/>
                <a:ea typeface="IBM Plex Sans Bold"/>
                <a:cs typeface="IBM Plex Sans Bold"/>
                <a:sym typeface="IBM Plex Sans Bold"/>
              </a:rPr>
              <a:t>&lt;base/&gt; </a:t>
            </a:r>
            <a:r>
              <a:rPr lang="en-US" sz="1399" spc="-19" dirty="0">
                <a:latin typeface="IBM Plex Sans"/>
                <a:ea typeface="IBM Plex Sans"/>
                <a:cs typeface="IBM Plex Sans"/>
                <a:sym typeface="IBM Plex Sans"/>
              </a:rPr>
              <a:t>No policy, no forwarding Timeout can be set to 30 sec –10 min (default is 5 min) Can be configured to follow redirects or (default) return them to caller</a:t>
            </a:r>
          </a:p>
        </p:txBody>
      </p:sp>
      <p:sp>
        <p:nvSpPr>
          <p:cNvPr id="14" name="TextBox 6">
            <a:extLst>
              <a:ext uri="{FF2B5EF4-FFF2-40B4-BE49-F238E27FC236}">
                <a16:creationId xmlns:a16="http://schemas.microsoft.com/office/drawing/2014/main" id="{A2B4B047-583F-1ADF-57F7-A73A15554D4C}"/>
              </a:ext>
            </a:extLst>
          </p:cNvPr>
          <p:cNvSpPr txBox="1"/>
          <p:nvPr/>
        </p:nvSpPr>
        <p:spPr>
          <a:xfrm>
            <a:off x="969603" y="2757407"/>
            <a:ext cx="1465589" cy="382156"/>
          </a:xfrm>
          <a:prstGeom prst="rect">
            <a:avLst/>
          </a:prstGeom>
        </p:spPr>
        <p:txBody>
          <a:bodyPr wrap="square" lIns="0" tIns="0" rIns="0" bIns="0" rtlCol="0" anchor="t">
            <a:spAutoFit/>
          </a:bodyPr>
          <a:lstStyle/>
          <a:p>
            <a:pPr algn="l">
              <a:lnSpc>
                <a:spcPts val="3499"/>
              </a:lnSpc>
            </a:pPr>
            <a:r>
              <a:rPr lang="en-US" sz="1399" spc="-19" dirty="0">
                <a:latin typeface="IBM Plex Sans Bold"/>
                <a:ea typeface="IBM Plex Sans Bold"/>
                <a:cs typeface="IBM Plex Sans Bold"/>
                <a:sym typeface="IBM Plex Sans Bold"/>
              </a:rPr>
              <a:t>&lt;retry/&gt;</a:t>
            </a:r>
          </a:p>
        </p:txBody>
      </p:sp>
      <p:sp>
        <p:nvSpPr>
          <p:cNvPr id="15" name="TextBox 7">
            <a:extLst>
              <a:ext uri="{FF2B5EF4-FFF2-40B4-BE49-F238E27FC236}">
                <a16:creationId xmlns:a16="http://schemas.microsoft.com/office/drawing/2014/main" id="{002BD45B-E846-1BF8-9CD8-7B9D87619207}"/>
              </a:ext>
            </a:extLst>
          </p:cNvPr>
          <p:cNvSpPr txBox="1"/>
          <p:nvPr/>
        </p:nvSpPr>
        <p:spPr>
          <a:xfrm>
            <a:off x="969603" y="3149622"/>
            <a:ext cx="5020770" cy="1074653"/>
          </a:xfrm>
          <a:prstGeom prst="rect">
            <a:avLst/>
          </a:prstGeom>
        </p:spPr>
        <p:txBody>
          <a:bodyPr lIns="0" tIns="0" rIns="0" bIns="0" rtlCol="0" anchor="t">
            <a:spAutoFit/>
          </a:bodyPr>
          <a:lstStyle/>
          <a:p>
            <a:pPr algn="l">
              <a:lnSpc>
                <a:spcPts val="3499"/>
              </a:lnSpc>
            </a:pPr>
            <a:r>
              <a:rPr lang="en-US" sz="1399" spc="-18" dirty="0">
                <a:latin typeface="IBM Plex Sans"/>
                <a:ea typeface="IBM Plex Sans"/>
                <a:cs typeface="IBM Plex Sans"/>
                <a:sym typeface="IBM Plex Sans"/>
              </a:rPr>
              <a:t>Retry is triggered when specified expression evaluates as true</a:t>
            </a:r>
          </a:p>
          <a:p>
            <a:pPr algn="l">
              <a:lnSpc>
                <a:spcPts val="699"/>
              </a:lnSpc>
            </a:pPr>
            <a:r>
              <a:rPr lang="en-US" sz="1399" spc="-19" dirty="0">
                <a:latin typeface="IBM Plex Sans"/>
                <a:ea typeface="IBM Plex Sans"/>
                <a:cs typeface="IBM Plex Sans"/>
                <a:sym typeface="IBM Plex Sans"/>
              </a:rPr>
              <a:t>Choice of fixed, linear or exponential back off interval</a:t>
            </a:r>
          </a:p>
          <a:p>
            <a:pPr algn="l">
              <a:lnSpc>
                <a:spcPts val="3284"/>
              </a:lnSpc>
            </a:pPr>
            <a:r>
              <a:rPr lang="en-US" sz="1399" spc="-16" dirty="0">
                <a:latin typeface="IBM Plex Sans"/>
                <a:ea typeface="IBM Plex Sans"/>
                <a:cs typeface="IBM Plex Sans"/>
                <a:sym typeface="IBM Plex Sans"/>
              </a:rPr>
              <a:t>Optional fast first retry</a:t>
            </a:r>
          </a:p>
          <a:p>
            <a:pPr algn="l">
              <a:lnSpc>
                <a:spcPts val="747"/>
              </a:lnSpc>
            </a:pPr>
            <a:r>
              <a:rPr lang="en-US" sz="1399" spc="-19" dirty="0">
                <a:latin typeface="IBM Plex Sans"/>
                <a:ea typeface="IBM Plex Sans"/>
                <a:cs typeface="IBM Plex Sans"/>
                <a:sym typeface="IBM Plex Sans"/>
              </a:rPr>
              <a:t>Does NOT retain a copy of the request automatically</a:t>
            </a:r>
          </a:p>
        </p:txBody>
      </p:sp>
      <p:sp>
        <p:nvSpPr>
          <p:cNvPr id="16" name="TextBox 8">
            <a:extLst>
              <a:ext uri="{FF2B5EF4-FFF2-40B4-BE49-F238E27FC236}">
                <a16:creationId xmlns:a16="http://schemas.microsoft.com/office/drawing/2014/main" id="{539769E1-F4AB-811E-9FF3-5CD6782A38C4}"/>
              </a:ext>
            </a:extLst>
          </p:cNvPr>
          <p:cNvSpPr txBox="1"/>
          <p:nvPr/>
        </p:nvSpPr>
        <p:spPr>
          <a:xfrm>
            <a:off x="969603" y="4339835"/>
            <a:ext cx="1758563" cy="390592"/>
          </a:xfrm>
          <a:prstGeom prst="rect">
            <a:avLst/>
          </a:prstGeom>
        </p:spPr>
        <p:txBody>
          <a:bodyPr lIns="0" tIns="0" rIns="0" bIns="0" rtlCol="0" anchor="t">
            <a:spAutoFit/>
          </a:bodyPr>
          <a:lstStyle/>
          <a:p>
            <a:pPr algn="l">
              <a:lnSpc>
                <a:spcPts val="3499"/>
              </a:lnSpc>
            </a:pPr>
            <a:r>
              <a:rPr lang="en-US" sz="1399" spc="-19" dirty="0">
                <a:latin typeface="IBM Plex Sans Bold"/>
                <a:ea typeface="IBM Plex Sans Bold"/>
                <a:cs typeface="IBM Plex Sans Bold"/>
                <a:sym typeface="IBM Plex Sans Bold"/>
              </a:rPr>
              <a:t>&lt;limit-concurrency/&gt;</a:t>
            </a:r>
          </a:p>
        </p:txBody>
      </p:sp>
      <p:sp>
        <p:nvSpPr>
          <p:cNvPr id="17" name="TextBox 9">
            <a:extLst>
              <a:ext uri="{FF2B5EF4-FFF2-40B4-BE49-F238E27FC236}">
                <a16:creationId xmlns:a16="http://schemas.microsoft.com/office/drawing/2014/main" id="{6EBEA780-83D2-4B97-CDDB-C6A5A0B71DF5}"/>
              </a:ext>
            </a:extLst>
          </p:cNvPr>
          <p:cNvSpPr txBox="1"/>
          <p:nvPr/>
        </p:nvSpPr>
        <p:spPr>
          <a:xfrm>
            <a:off x="969603" y="4995739"/>
            <a:ext cx="7167201" cy="462306"/>
          </a:xfrm>
          <a:prstGeom prst="rect">
            <a:avLst/>
          </a:prstGeom>
        </p:spPr>
        <p:txBody>
          <a:bodyPr lIns="0" tIns="0" rIns="0" bIns="0" rtlCol="0" anchor="t">
            <a:spAutoFit/>
          </a:bodyPr>
          <a:lstStyle/>
          <a:p>
            <a:pPr algn="l">
              <a:lnSpc>
                <a:spcPts val="699"/>
              </a:lnSpc>
            </a:pPr>
            <a:r>
              <a:rPr lang="en-US" sz="1399" spc="-19" dirty="0">
                <a:latin typeface="IBM Plex Sans"/>
                <a:ea typeface="IBM Plex Sans"/>
                <a:cs typeface="IBM Plex Sans"/>
                <a:sym typeface="IBM Plex Sans"/>
              </a:rPr>
              <a:t>Caps the number of concurrent requests forwarded to the backend</a:t>
            </a:r>
          </a:p>
          <a:p>
            <a:pPr algn="l">
              <a:lnSpc>
                <a:spcPts val="3392"/>
              </a:lnSpc>
            </a:pPr>
            <a:r>
              <a:rPr lang="en-US" sz="1399" spc="-19" dirty="0">
                <a:latin typeface="IBM Plex Sans"/>
                <a:ea typeface="IBM Plex Sans"/>
                <a:cs typeface="IBM Plex Sans"/>
                <a:sym typeface="IBM Plex Sans"/>
              </a:rPr>
              <a:t>Can be used with other policies -limits the number of requests entering enclosed policies</a:t>
            </a:r>
          </a:p>
        </p:txBody>
      </p:sp>
      <p:sp>
        <p:nvSpPr>
          <p:cNvPr id="18" name="TextBox 10">
            <a:extLst>
              <a:ext uri="{FF2B5EF4-FFF2-40B4-BE49-F238E27FC236}">
                <a16:creationId xmlns:a16="http://schemas.microsoft.com/office/drawing/2014/main" id="{C5FC9FC0-C81E-310A-1B49-8EA2560BA551}"/>
              </a:ext>
            </a:extLst>
          </p:cNvPr>
          <p:cNvSpPr txBox="1"/>
          <p:nvPr/>
        </p:nvSpPr>
        <p:spPr>
          <a:xfrm>
            <a:off x="969603" y="5571292"/>
            <a:ext cx="1885017" cy="383915"/>
          </a:xfrm>
          <a:prstGeom prst="rect">
            <a:avLst/>
          </a:prstGeom>
        </p:spPr>
        <p:txBody>
          <a:bodyPr lIns="0" tIns="0" rIns="0" bIns="0" rtlCol="0" anchor="t">
            <a:spAutoFit/>
          </a:bodyPr>
          <a:lstStyle/>
          <a:p>
            <a:pPr algn="l">
              <a:lnSpc>
                <a:spcPts val="3392"/>
              </a:lnSpc>
            </a:pPr>
            <a:r>
              <a:rPr lang="en-US" sz="1399" spc="-19">
                <a:latin typeface="IBM Plex Sans"/>
                <a:ea typeface="IBM Plex Sans"/>
                <a:cs typeface="IBM Plex Sans"/>
                <a:sym typeface="IBM Plex Sans"/>
              </a:rPr>
              <a:t>&lt;</a:t>
            </a:r>
            <a:r>
              <a:rPr lang="en-US" sz="1399" spc="-19">
                <a:latin typeface="IBM Plex Sans Bold"/>
                <a:ea typeface="IBM Plex Sans Bold"/>
                <a:cs typeface="IBM Plex Sans Bold"/>
                <a:sym typeface="IBM Plex Sans Bold"/>
              </a:rPr>
              <a:t>set-backend-service</a:t>
            </a:r>
            <a:r>
              <a:rPr lang="en-US" sz="1399" spc="-19">
                <a:latin typeface="IBM Plex Sans"/>
                <a:ea typeface="IBM Plex Sans"/>
                <a:cs typeface="IBM Plex Sans"/>
                <a:sym typeface="IBM Plex Sans"/>
              </a:rPr>
              <a:t>&gt;</a:t>
            </a:r>
          </a:p>
        </p:txBody>
      </p:sp>
      <p:sp>
        <p:nvSpPr>
          <p:cNvPr id="19" name="TextBox 11">
            <a:extLst>
              <a:ext uri="{FF2B5EF4-FFF2-40B4-BE49-F238E27FC236}">
                <a16:creationId xmlns:a16="http://schemas.microsoft.com/office/drawing/2014/main" id="{0ACA8192-1AF1-1643-8800-880F49AF834C}"/>
              </a:ext>
            </a:extLst>
          </p:cNvPr>
          <p:cNvSpPr txBox="1"/>
          <p:nvPr/>
        </p:nvSpPr>
        <p:spPr>
          <a:xfrm>
            <a:off x="1215671" y="6093643"/>
            <a:ext cx="5679243" cy="452688"/>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Change backend service during runtime</a:t>
            </a:r>
          </a:p>
          <a:p>
            <a:pPr algn="l">
              <a:lnSpc>
                <a:spcPts val="3331"/>
              </a:lnSpc>
            </a:pPr>
            <a:r>
              <a:rPr lang="en-US" sz="1399" spc="-19">
                <a:latin typeface="IBM Plex Sans"/>
                <a:ea typeface="IBM Plex Sans"/>
                <a:cs typeface="IBM Plex Sans"/>
                <a:sym typeface="IBM Plex Sans"/>
              </a:rPr>
              <a:t>Can be</a:t>
            </a:r>
            <a:r>
              <a:rPr lang="en-US" sz="1399" spc="-19">
                <a:latin typeface="IBM Plex Sans"/>
                <a:ea typeface="IBM Plex Sans"/>
                <a:cs typeface="IBM Plex Sans"/>
                <a:sym typeface="IBM Plex Sans"/>
                <a:hlinkClick r:id="rId6" tooltip="https://github.com/Azure/api-management-policy-snippets/blob/master/examples/Random%20load%20balancer.policy.xml">
                  <a:extLst>
                    <a:ext uri="{A12FA001-AC4F-418D-AE19-62706E023703}">
                      <ahyp:hlinkClr xmlns:ahyp="http://schemas.microsoft.com/office/drawing/2018/hyperlinkcolor" val="tx"/>
                    </a:ext>
                  </a:extLst>
                </a:hlinkClick>
              </a:rPr>
              <a:t> configured</a:t>
            </a:r>
            <a:r>
              <a:rPr lang="en-US" sz="1399" spc="-19">
                <a:latin typeface="IBM Plex Sans"/>
                <a:ea typeface="IBM Plex Sans"/>
                <a:cs typeface="IBM Plex Sans"/>
                <a:sym typeface="IBM Plex Sans"/>
              </a:rPr>
              <a:t>with conditional policies for blue/green deployment</a:t>
            </a:r>
          </a:p>
        </p:txBody>
      </p:sp>
      <p:sp>
        <p:nvSpPr>
          <p:cNvPr id="45" name="TextBox 6">
            <a:extLst>
              <a:ext uri="{FF2B5EF4-FFF2-40B4-BE49-F238E27FC236}">
                <a16:creationId xmlns:a16="http://schemas.microsoft.com/office/drawing/2014/main" id="{3F911A97-15BE-003F-FF8E-3F9C8285FEB6}"/>
              </a:ext>
            </a:extLst>
          </p:cNvPr>
          <p:cNvSpPr txBox="1"/>
          <p:nvPr/>
        </p:nvSpPr>
        <p:spPr>
          <a:xfrm>
            <a:off x="969603" y="1561769"/>
            <a:ext cx="2062356" cy="237886"/>
          </a:xfrm>
          <a:prstGeom prst="rect">
            <a:avLst/>
          </a:prstGeom>
        </p:spPr>
        <p:txBody>
          <a:bodyPr wrap="square" lIns="0" tIns="0" rIns="0" bIns="0" rtlCol="0" anchor="t">
            <a:spAutoFit/>
          </a:bodyPr>
          <a:lstStyle/>
          <a:p>
            <a:pPr algn="l">
              <a:lnSpc>
                <a:spcPts val="2001"/>
              </a:lnSpc>
            </a:pPr>
            <a:r>
              <a:rPr lang="en-US" sz="1399" spc="-19" dirty="0">
                <a:latin typeface="IBM Plex Sans Bold"/>
                <a:ea typeface="IBM Plex Sans Bold"/>
                <a:cs typeface="IBM Plex Sans Bold"/>
                <a:sym typeface="IBM Plex Sans Bold"/>
              </a:rPr>
              <a:t>&lt;forward-request/&gt;</a:t>
            </a:r>
          </a:p>
        </p:txBody>
      </p:sp>
    </p:spTree>
    <p:extLst>
      <p:ext uri="{BB962C8B-B14F-4D97-AF65-F5344CB8AC3E}">
        <p14:creationId xmlns:p14="http://schemas.microsoft.com/office/powerpoint/2010/main" val="11078667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455195" y="469876"/>
            <a:ext cx="16279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Integration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2">
            <a:extLst>
              <a:ext uri="{FF2B5EF4-FFF2-40B4-BE49-F238E27FC236}">
                <a16:creationId xmlns:a16="http://schemas.microsoft.com/office/drawing/2014/main" id="{062BEE2A-05A1-AE0A-BD7A-C2B040273610}"/>
              </a:ext>
            </a:extLst>
          </p:cNvPr>
          <p:cNvSpPr txBox="1"/>
          <p:nvPr/>
        </p:nvSpPr>
        <p:spPr>
          <a:xfrm>
            <a:off x="6614044" y="1348577"/>
            <a:ext cx="4995345" cy="1135567"/>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Caching</a:t>
            </a:r>
          </a:p>
          <a:p>
            <a:pPr algn="l">
              <a:lnSpc>
                <a:spcPts val="1992"/>
              </a:lnSpc>
            </a:pPr>
            <a:r>
              <a:rPr lang="en-US" sz="1399" spc="-18" dirty="0">
                <a:latin typeface="IBM Plex Sans"/>
                <a:ea typeface="IBM Plex Sans"/>
                <a:cs typeface="IBM Plex Sans"/>
                <a:sym typeface="IBM Plex Sans"/>
              </a:rPr>
              <a:t>Distributed Redis cache hosted as part of service instance (not available in the Consumption tier)</a:t>
            </a:r>
          </a:p>
        </p:txBody>
      </p:sp>
      <p:sp>
        <p:nvSpPr>
          <p:cNvPr id="7" name="TextBox 3">
            <a:extLst>
              <a:ext uri="{FF2B5EF4-FFF2-40B4-BE49-F238E27FC236}">
                <a16:creationId xmlns:a16="http://schemas.microsoft.com/office/drawing/2014/main" id="{716008B3-3D32-7829-2C23-2A38499076CB}"/>
              </a:ext>
            </a:extLst>
          </p:cNvPr>
          <p:cNvSpPr txBox="1"/>
          <p:nvPr/>
        </p:nvSpPr>
        <p:spPr>
          <a:xfrm>
            <a:off x="1115591" y="1466251"/>
            <a:ext cx="4486199" cy="494366"/>
          </a:xfrm>
          <a:prstGeom prst="rect">
            <a:avLst/>
          </a:prstGeom>
        </p:spPr>
        <p:txBody>
          <a:bodyPr lIns="0" tIns="0" rIns="0" bIns="0" rtlCol="0" anchor="t">
            <a:spAutoFit/>
          </a:bodyPr>
          <a:lstStyle/>
          <a:p>
            <a:pPr algn="l">
              <a:lnSpc>
                <a:spcPts val="1992"/>
              </a:lnSpc>
            </a:pPr>
            <a:r>
              <a:rPr lang="en-US" sz="1399" spc="-19">
                <a:latin typeface="IBM Plex Sans"/>
                <a:ea typeface="IBM Plex Sans"/>
                <a:cs typeface="IBM Plex Sans"/>
                <a:sym typeface="IBM Plex Sans"/>
              </a:rPr>
              <a:t>Shared among all units within a region Not persistent and thus gets lost during service updates No preloading</a:t>
            </a:r>
          </a:p>
        </p:txBody>
      </p:sp>
      <p:sp>
        <p:nvSpPr>
          <p:cNvPr id="9" name="TextBox 4">
            <a:extLst>
              <a:ext uri="{FF2B5EF4-FFF2-40B4-BE49-F238E27FC236}">
                <a16:creationId xmlns:a16="http://schemas.microsoft.com/office/drawing/2014/main" id="{0AAA3A8C-9771-3320-3416-08747627C571}"/>
              </a:ext>
            </a:extLst>
          </p:cNvPr>
          <p:cNvSpPr txBox="1"/>
          <p:nvPr/>
        </p:nvSpPr>
        <p:spPr>
          <a:xfrm>
            <a:off x="886991" y="2344256"/>
            <a:ext cx="3128496"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&lt;cache-lookup/&gt; and &lt;cache-store/&gt;</a:t>
            </a:r>
          </a:p>
        </p:txBody>
      </p:sp>
      <p:sp>
        <p:nvSpPr>
          <p:cNvPr id="11" name="TextBox 5">
            <a:extLst>
              <a:ext uri="{FF2B5EF4-FFF2-40B4-BE49-F238E27FC236}">
                <a16:creationId xmlns:a16="http://schemas.microsoft.com/office/drawing/2014/main" id="{E77B78D9-A86A-935E-F3FA-9BF2A681C29A}"/>
              </a:ext>
            </a:extLst>
          </p:cNvPr>
          <p:cNvSpPr txBox="1"/>
          <p:nvPr/>
        </p:nvSpPr>
        <p:spPr>
          <a:xfrm>
            <a:off x="963429" y="2966392"/>
            <a:ext cx="7875203" cy="1660084"/>
          </a:xfrm>
          <a:prstGeom prst="rect">
            <a:avLst/>
          </a:prstGeom>
        </p:spPr>
        <p:txBody>
          <a:bodyPr lIns="0" tIns="0" rIns="0" bIns="0" rtlCol="0" anchor="t">
            <a:spAutoFit/>
          </a:bodyPr>
          <a:lstStyle/>
          <a:p>
            <a:pPr algn="l">
              <a:lnSpc>
                <a:spcPts val="699"/>
              </a:lnSpc>
            </a:pPr>
            <a:r>
              <a:rPr lang="en-US" sz="1399" spc="-19" dirty="0">
                <a:latin typeface="IBM Plex Sans"/>
                <a:ea typeface="IBM Plex Sans"/>
                <a:cs typeface="IBM Plex Sans"/>
                <a:sym typeface="IBM Plex Sans"/>
              </a:rPr>
              <a:t>Caches response if it’s smaller than 2MB</a:t>
            </a:r>
          </a:p>
          <a:p>
            <a:pPr algn="l">
              <a:lnSpc>
                <a:spcPts val="3284"/>
              </a:lnSpc>
            </a:pPr>
            <a:r>
              <a:rPr lang="en-US" sz="1399" spc="-19" dirty="0">
                <a:latin typeface="IBM Plex Sans"/>
                <a:ea typeface="IBM Plex Sans"/>
                <a:cs typeface="IBM Plex Sans"/>
                <a:sym typeface="IBM Plex Sans"/>
              </a:rPr>
              <a:t>Acts as server of origin –ignores cache control headers from backend and replaces them with own</a:t>
            </a:r>
          </a:p>
          <a:p>
            <a:pPr algn="l">
              <a:lnSpc>
                <a:spcPts val="747"/>
              </a:lnSpc>
            </a:pPr>
            <a:r>
              <a:rPr lang="en-US" sz="1399" spc="-19" dirty="0">
                <a:latin typeface="IBM Plex Sans"/>
                <a:ea typeface="IBM Plex Sans"/>
                <a:cs typeface="IBM Plex Sans"/>
                <a:sym typeface="IBM Plex Sans"/>
              </a:rPr>
              <a:t>With expressions possible to use cache control settings sent from backend</a:t>
            </a:r>
          </a:p>
          <a:p>
            <a:pPr algn="l">
              <a:lnSpc>
                <a:spcPts val="3043"/>
              </a:lnSpc>
            </a:pPr>
            <a:r>
              <a:rPr lang="en-US" sz="1399" spc="-19" dirty="0">
                <a:latin typeface="IBM Plex Sans"/>
                <a:ea typeface="IBM Plex Sans"/>
                <a:cs typeface="IBM Plex Sans"/>
                <a:sym typeface="IBM Plex Sans"/>
              </a:rPr>
              <a:t>vary-by-</a:t>
            </a:r>
            <a:r>
              <a:rPr lang="en-US" sz="1399" spc="-19" dirty="0" err="1">
                <a:latin typeface="IBM Plex Sans"/>
                <a:ea typeface="IBM Plex Sans"/>
                <a:cs typeface="IBM Plex Sans"/>
                <a:sym typeface="IBM Plex Sans"/>
              </a:rPr>
              <a:t>developerand</a:t>
            </a:r>
            <a:r>
              <a:rPr lang="en-US" sz="1399" spc="-19" dirty="0">
                <a:latin typeface="IBM Plex Sans"/>
                <a:ea typeface="IBM Plex Sans"/>
                <a:cs typeface="IBM Plex Sans"/>
                <a:sym typeface="IBM Plex Sans"/>
              </a:rPr>
              <a:t> vary-by-group provide additional scope control</a:t>
            </a:r>
          </a:p>
          <a:p>
            <a:pPr algn="l">
              <a:lnSpc>
                <a:spcPts val="1132"/>
              </a:lnSpc>
            </a:pPr>
            <a:r>
              <a:rPr lang="en-US" sz="1399" spc="-19" dirty="0">
                <a:latin typeface="IBM Plex Sans"/>
                <a:ea typeface="IBM Plex Sans"/>
                <a:cs typeface="IBM Plex Sans"/>
                <a:sym typeface="IBM Plex Sans"/>
              </a:rPr>
              <a:t>Can be configured to cache requests with Authorization header</a:t>
            </a:r>
          </a:p>
          <a:p>
            <a:pPr algn="l">
              <a:lnSpc>
                <a:spcPts val="2899"/>
              </a:lnSpc>
            </a:pPr>
            <a:r>
              <a:rPr lang="en-US" sz="1399" spc="-19" dirty="0">
                <a:latin typeface="IBM Plex Sans"/>
                <a:ea typeface="IBM Plex Sans"/>
                <a:cs typeface="IBM Plex Sans"/>
                <a:sym typeface="IBM Plex Sans"/>
              </a:rPr>
              <a:t>Properly handles conditional requests (e.g. if-match, if-modified-since)</a:t>
            </a:r>
          </a:p>
          <a:p>
            <a:pPr algn="l">
              <a:lnSpc>
                <a:spcPts val="1275"/>
              </a:lnSpc>
            </a:pPr>
            <a:r>
              <a:rPr lang="en-US" sz="1399" spc="-18" dirty="0">
                <a:latin typeface="IBM Plex Sans"/>
                <a:ea typeface="IBM Plex Sans"/>
                <a:cs typeface="IBM Plex Sans"/>
                <a:sym typeface="IBM Plex Sans"/>
              </a:rPr>
              <a:t>Cache hit ratio is provided as a metric</a:t>
            </a:r>
          </a:p>
        </p:txBody>
      </p:sp>
      <p:sp>
        <p:nvSpPr>
          <p:cNvPr id="20" name="TextBox 6">
            <a:extLst>
              <a:ext uri="{FF2B5EF4-FFF2-40B4-BE49-F238E27FC236}">
                <a16:creationId xmlns:a16="http://schemas.microsoft.com/office/drawing/2014/main" id="{2A67A8E2-8592-2E63-9967-E78E362D88CD}"/>
              </a:ext>
            </a:extLst>
          </p:cNvPr>
          <p:cNvSpPr txBox="1"/>
          <p:nvPr/>
        </p:nvSpPr>
        <p:spPr>
          <a:xfrm>
            <a:off x="886991" y="4654640"/>
            <a:ext cx="3812219"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&lt;cache-lookup-value&gt;&amp; &lt;cache-store-value&gt;</a:t>
            </a:r>
          </a:p>
        </p:txBody>
      </p:sp>
      <p:sp>
        <p:nvSpPr>
          <p:cNvPr id="21" name="TextBox 7">
            <a:extLst>
              <a:ext uri="{FF2B5EF4-FFF2-40B4-BE49-F238E27FC236}">
                <a16:creationId xmlns:a16="http://schemas.microsoft.com/office/drawing/2014/main" id="{476C65ED-889F-D3B9-03C4-564B55A05D7D}"/>
              </a:ext>
            </a:extLst>
          </p:cNvPr>
          <p:cNvSpPr txBox="1"/>
          <p:nvPr/>
        </p:nvSpPr>
        <p:spPr>
          <a:xfrm>
            <a:off x="1133059" y="5171476"/>
            <a:ext cx="4268524" cy="452688"/>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Entity to cache and a key are specified by expressions</a:t>
            </a:r>
          </a:p>
          <a:p>
            <a:pPr algn="l">
              <a:lnSpc>
                <a:spcPts val="3331"/>
              </a:lnSpc>
            </a:pPr>
            <a:r>
              <a:rPr lang="en-US" sz="1399" spc="-19">
                <a:latin typeface="IBM Plex Sans"/>
                <a:ea typeface="IBM Plex Sans"/>
                <a:cs typeface="IBM Plex Sans"/>
                <a:sym typeface="IBM Plex Sans"/>
              </a:rPr>
              <a:t>Invalidation</a:t>
            </a:r>
          </a:p>
        </p:txBody>
      </p:sp>
      <p:sp>
        <p:nvSpPr>
          <p:cNvPr id="22" name="TextBox 8">
            <a:extLst>
              <a:ext uri="{FF2B5EF4-FFF2-40B4-BE49-F238E27FC236}">
                <a16:creationId xmlns:a16="http://schemas.microsoft.com/office/drawing/2014/main" id="{A9E1E8C8-7D80-0AD6-20FF-296C7D8C87AD}"/>
              </a:ext>
            </a:extLst>
          </p:cNvPr>
          <p:cNvSpPr txBox="1"/>
          <p:nvPr/>
        </p:nvSpPr>
        <p:spPr>
          <a:xfrm>
            <a:off x="1115591" y="5845190"/>
            <a:ext cx="5045402" cy="647948"/>
          </a:xfrm>
          <a:prstGeom prst="rect">
            <a:avLst/>
          </a:prstGeom>
        </p:spPr>
        <p:txBody>
          <a:bodyPr lIns="0" tIns="0" rIns="0" bIns="0" rtlCol="0" anchor="t">
            <a:spAutoFit/>
          </a:bodyPr>
          <a:lstStyle/>
          <a:p>
            <a:pPr algn="l">
              <a:lnSpc>
                <a:spcPts val="699"/>
              </a:lnSpc>
            </a:pPr>
            <a:r>
              <a:rPr lang="en-US" sz="1399" spc="-13" dirty="0">
                <a:latin typeface="IBM Plex Sans"/>
                <a:ea typeface="IBM Plex Sans"/>
                <a:cs typeface="IBM Plex Sans"/>
                <a:sym typeface="IBM Plex Sans"/>
              </a:rPr>
              <a:t>TTL or LRU</a:t>
            </a:r>
          </a:p>
          <a:p>
            <a:pPr algn="l">
              <a:lnSpc>
                <a:spcPts val="3476"/>
              </a:lnSpc>
            </a:pPr>
            <a:r>
              <a:rPr lang="en-US" sz="1399" spc="-19" dirty="0">
                <a:latin typeface="IBM Plex Sans"/>
                <a:ea typeface="IBM Plex Sans"/>
                <a:cs typeface="IBM Plex Sans"/>
                <a:sym typeface="IBM Plex Sans"/>
              </a:rPr>
              <a:t>Any policy change invalidates cache entries at that scope</a:t>
            </a:r>
          </a:p>
          <a:p>
            <a:pPr algn="l">
              <a:lnSpc>
                <a:spcPts val="699"/>
              </a:lnSpc>
            </a:pPr>
            <a:r>
              <a:rPr lang="en-US" sz="1399" spc="-19" dirty="0">
                <a:latin typeface="IBM Plex Sans Bold"/>
                <a:ea typeface="IBM Plex Sans Bold"/>
                <a:cs typeface="IBM Plex Sans Bold"/>
                <a:sym typeface="IBM Plex Sans Bold"/>
              </a:rPr>
              <a:t>&lt;cache-remove-value/&gt;</a:t>
            </a:r>
            <a:r>
              <a:rPr lang="en-US" sz="1399" spc="-19" dirty="0">
                <a:latin typeface="IBM Plex Sans"/>
                <a:ea typeface="IBM Plex Sans"/>
                <a:cs typeface="IBM Plex Sans"/>
                <a:sym typeface="IBM Plex Sans"/>
              </a:rPr>
              <a:t>removes an entry with a specified key</a:t>
            </a:r>
          </a:p>
        </p:txBody>
      </p:sp>
    </p:spTree>
    <p:extLst>
      <p:ext uri="{BB962C8B-B14F-4D97-AF65-F5344CB8AC3E}">
        <p14:creationId xmlns:p14="http://schemas.microsoft.com/office/powerpoint/2010/main" val="1926562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4009851" y="0"/>
            <a:ext cx="8429071" cy="6858000"/>
          </a:xfrm>
          <a:prstGeom prst="rect">
            <a:avLst/>
          </a:prstGeom>
        </p:spPr>
      </p:pic>
      <p:sp>
        <p:nvSpPr>
          <p:cNvPr id="9" name="TextBox 8">
            <a:extLst>
              <a:ext uri="{FF2B5EF4-FFF2-40B4-BE49-F238E27FC236}">
                <a16:creationId xmlns:a16="http://schemas.microsoft.com/office/drawing/2014/main" id="{316793F1-B972-8EED-0FCF-8A3CBD9E5A71}"/>
              </a:ext>
            </a:extLst>
          </p:cNvPr>
          <p:cNvSpPr txBox="1"/>
          <p:nvPr/>
        </p:nvSpPr>
        <p:spPr>
          <a:xfrm>
            <a:off x="692150" y="2197967"/>
            <a:ext cx="10807700" cy="147219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5400" dirty="0">
                <a:gradFill flip="none" rotWithShape="1">
                  <a:gsLst>
                    <a:gs pos="0">
                      <a:srgbClr val="D59ED7"/>
                    </a:gs>
                    <a:gs pos="68000">
                      <a:srgbClr val="8DC8E8"/>
                    </a:gs>
                  </a:gsLst>
                  <a:lin ang="10800000" scaled="1"/>
                  <a:tileRect/>
                </a:gradFill>
              </a:rPr>
              <a:t>Azure API Management overview </a:t>
            </a:r>
          </a:p>
          <a:p>
            <a:pPr lvl="0">
              <a:defRPr/>
            </a:pPr>
            <a:r>
              <a:rPr lang="en-US" sz="4000" dirty="0">
                <a:gradFill flip="none" rotWithShape="1">
                  <a:gsLst>
                    <a:gs pos="0">
                      <a:srgbClr val="D59ED7"/>
                    </a:gs>
                    <a:gs pos="68000">
                      <a:srgbClr val="8DC8E8"/>
                    </a:gs>
                  </a:gsLst>
                  <a:lin ang="10800000" scaled="1"/>
                  <a:tileRect/>
                </a:gradFill>
              </a:rPr>
              <a:t>In-depth look at the API life cycle phases</a:t>
            </a:r>
          </a:p>
        </p:txBody>
      </p:sp>
      <p:graphicFrame>
        <p:nvGraphicFramePr>
          <p:cNvPr id="13" name="Diagram 12">
            <a:extLst>
              <a:ext uri="{FF2B5EF4-FFF2-40B4-BE49-F238E27FC236}">
                <a16:creationId xmlns:a16="http://schemas.microsoft.com/office/drawing/2014/main" id="{68E28C65-D4BD-4320-2D33-0548365C9B30}"/>
              </a:ext>
            </a:extLst>
          </p:cNvPr>
          <p:cNvGraphicFramePr/>
          <p:nvPr>
            <p:extLst>
              <p:ext uri="{D42A27DB-BD31-4B8C-83A1-F6EECF244321}">
                <p14:modId xmlns:p14="http://schemas.microsoft.com/office/powerpoint/2010/main" val="1798969177"/>
              </p:ext>
            </p:extLst>
          </p:nvPr>
        </p:nvGraphicFramePr>
        <p:xfrm>
          <a:off x="2160224" y="2256692"/>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22237648"/>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455195" y="469876"/>
            <a:ext cx="16279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Integration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0" name="Freeform 2">
            <a:extLst>
              <a:ext uri="{FF2B5EF4-FFF2-40B4-BE49-F238E27FC236}">
                <a16:creationId xmlns:a16="http://schemas.microsoft.com/office/drawing/2014/main" id="{216AFE9D-5EE9-DFDD-40EA-8DE9AA806431}"/>
              </a:ext>
            </a:extLst>
          </p:cNvPr>
          <p:cNvSpPr/>
          <p:nvPr/>
        </p:nvSpPr>
        <p:spPr>
          <a:xfrm>
            <a:off x="1335493" y="5159793"/>
            <a:ext cx="10223497" cy="1117597"/>
          </a:xfrm>
          <a:custGeom>
            <a:avLst/>
            <a:gdLst/>
            <a:ahLst/>
            <a:cxnLst/>
            <a:rect l="l" t="t" r="r" b="b"/>
            <a:pathLst>
              <a:path w="10223497" h="1117597">
                <a:moveTo>
                  <a:pt x="0" y="0"/>
                </a:moveTo>
                <a:lnTo>
                  <a:pt x="10223497" y="0"/>
                </a:lnTo>
                <a:lnTo>
                  <a:pt x="10223497" y="1117597"/>
                </a:lnTo>
                <a:lnTo>
                  <a:pt x="0" y="1117597"/>
                </a:lnTo>
                <a:lnTo>
                  <a:pt x="0" y="0"/>
                </a:lnTo>
                <a:close/>
              </a:path>
            </a:pathLst>
          </a:custGeom>
          <a:blipFill>
            <a:blip r:embed="rId4"/>
            <a:stretch>
              <a:fillRect/>
            </a:stretch>
          </a:blipFill>
        </p:spPr>
        <p:txBody>
          <a:bodyPr/>
          <a:lstStyle/>
          <a:p>
            <a:endParaRPr lang="en-NZ"/>
          </a:p>
        </p:txBody>
      </p:sp>
      <p:sp>
        <p:nvSpPr>
          <p:cNvPr id="12" name="TextBox 3">
            <a:extLst>
              <a:ext uri="{FF2B5EF4-FFF2-40B4-BE49-F238E27FC236}">
                <a16:creationId xmlns:a16="http://schemas.microsoft.com/office/drawing/2014/main" id="{8FF9C43B-96A3-8891-36F3-FD6B3443340B}"/>
              </a:ext>
            </a:extLst>
          </p:cNvPr>
          <p:cNvSpPr txBox="1"/>
          <p:nvPr/>
        </p:nvSpPr>
        <p:spPr>
          <a:xfrm>
            <a:off x="1219879" y="1289186"/>
            <a:ext cx="5893422" cy="975588"/>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Bring your own cache</a:t>
            </a:r>
          </a:p>
          <a:p>
            <a:pPr algn="l">
              <a:lnSpc>
                <a:spcPts val="2799"/>
              </a:lnSpc>
            </a:pPr>
            <a:r>
              <a:rPr lang="en-US" sz="1999" spc="-27">
                <a:latin typeface="IBM Plex Sans"/>
                <a:ea typeface="IBM Plex Sans"/>
                <a:cs typeface="IBM Plex Sans"/>
                <a:sym typeface="IBM Plex Sans"/>
              </a:rPr>
              <a:t>Add externally provisioned, Redis-compatible cache</a:t>
            </a:r>
          </a:p>
        </p:txBody>
      </p:sp>
      <p:sp>
        <p:nvSpPr>
          <p:cNvPr id="13" name="TextBox 4">
            <a:extLst>
              <a:ext uri="{FF2B5EF4-FFF2-40B4-BE49-F238E27FC236}">
                <a16:creationId xmlns:a16="http://schemas.microsoft.com/office/drawing/2014/main" id="{CAEED1DF-525D-B48A-6447-F483FCD44A4B}"/>
              </a:ext>
            </a:extLst>
          </p:cNvPr>
          <p:cNvSpPr txBox="1"/>
          <p:nvPr/>
        </p:nvSpPr>
        <p:spPr>
          <a:xfrm>
            <a:off x="1219879" y="6267313"/>
            <a:ext cx="5536949" cy="341633"/>
          </a:xfrm>
          <a:prstGeom prst="rect">
            <a:avLst/>
          </a:prstGeom>
        </p:spPr>
        <p:txBody>
          <a:bodyPr lIns="0" tIns="0" rIns="0" bIns="0" rtlCol="0" anchor="t">
            <a:spAutoFit/>
          </a:bodyPr>
          <a:lstStyle/>
          <a:p>
            <a:pPr algn="l">
              <a:lnSpc>
                <a:spcPts val="2799"/>
              </a:lnSpc>
            </a:pPr>
            <a:r>
              <a:rPr lang="en-US" sz="1999" spc="-27">
                <a:latin typeface="IBM Plex Sans"/>
                <a:ea typeface="IBM Plex Sans"/>
                <a:cs typeface="IBM Plex Sans"/>
                <a:sym typeface="IBM Plex Sans"/>
              </a:rPr>
              <a:t>Can use different cache types at different scopes</a:t>
            </a:r>
          </a:p>
        </p:txBody>
      </p:sp>
      <p:sp>
        <p:nvSpPr>
          <p:cNvPr id="14" name="TextBox 5">
            <a:extLst>
              <a:ext uri="{FF2B5EF4-FFF2-40B4-BE49-F238E27FC236}">
                <a16:creationId xmlns:a16="http://schemas.microsoft.com/office/drawing/2014/main" id="{6C49A77F-1C9E-0EB5-E512-960CE0C0B57D}"/>
              </a:ext>
            </a:extLst>
          </p:cNvPr>
          <p:cNvSpPr txBox="1"/>
          <p:nvPr/>
        </p:nvSpPr>
        <p:spPr>
          <a:xfrm>
            <a:off x="1219879" y="3658987"/>
            <a:ext cx="6386503" cy="828551"/>
          </a:xfrm>
          <a:prstGeom prst="rect">
            <a:avLst/>
          </a:prstGeom>
        </p:spPr>
        <p:txBody>
          <a:bodyPr lIns="0" tIns="0" rIns="0" bIns="0" rtlCol="0" anchor="t">
            <a:spAutoFit/>
          </a:bodyPr>
          <a:lstStyle/>
          <a:p>
            <a:pPr algn="l">
              <a:lnSpc>
                <a:spcPts val="3383"/>
              </a:lnSpc>
            </a:pPr>
            <a:r>
              <a:rPr lang="en-US" sz="1999" spc="-25">
                <a:latin typeface="IBM Plex Sans"/>
                <a:ea typeface="IBM Plex Sans"/>
                <a:cs typeface="IBM Plex Sans"/>
                <a:sym typeface="IBM Plex Sans"/>
              </a:rPr>
              <a:t>Only cache option in the Consumption tier Cache policies are extended to work with external cache</a:t>
            </a:r>
          </a:p>
        </p:txBody>
      </p:sp>
      <p:sp>
        <p:nvSpPr>
          <p:cNvPr id="15" name="TextBox 6">
            <a:extLst>
              <a:ext uri="{FF2B5EF4-FFF2-40B4-BE49-F238E27FC236}">
                <a16:creationId xmlns:a16="http://schemas.microsoft.com/office/drawing/2014/main" id="{EB6AFB66-2899-9F06-5F2B-F3D15A986DD1}"/>
              </a:ext>
            </a:extLst>
          </p:cNvPr>
          <p:cNvSpPr txBox="1"/>
          <p:nvPr/>
        </p:nvSpPr>
        <p:spPr>
          <a:xfrm>
            <a:off x="1448479" y="2634487"/>
            <a:ext cx="4644200" cy="981266"/>
          </a:xfrm>
          <a:prstGeom prst="rect">
            <a:avLst/>
          </a:prstGeom>
        </p:spPr>
        <p:txBody>
          <a:bodyPr lIns="0" tIns="0" rIns="0" bIns="0" rtlCol="0" anchor="t">
            <a:spAutoFit/>
          </a:bodyPr>
          <a:lstStyle/>
          <a:p>
            <a:pPr algn="l">
              <a:lnSpc>
                <a:spcPts val="2599"/>
              </a:lnSpc>
            </a:pPr>
            <a:r>
              <a:rPr lang="en-US" sz="1800" spc="-25" dirty="0">
                <a:latin typeface="IBM Plex Sans"/>
                <a:ea typeface="IBM Plex Sans"/>
                <a:cs typeface="IBM Plex Sans"/>
                <a:sym typeface="IBM Plex Sans"/>
              </a:rPr>
              <a:t>Full control over cache configuration and size Ability to preload and purge cache content Ability to independently scale cache</a:t>
            </a:r>
          </a:p>
        </p:txBody>
      </p:sp>
      <p:sp>
        <p:nvSpPr>
          <p:cNvPr id="16" name="TextBox 7">
            <a:extLst>
              <a:ext uri="{FF2B5EF4-FFF2-40B4-BE49-F238E27FC236}">
                <a16:creationId xmlns:a16="http://schemas.microsoft.com/office/drawing/2014/main" id="{64E1093E-7B7D-DDEA-1A9B-7F9F101550E7}"/>
              </a:ext>
            </a:extLst>
          </p:cNvPr>
          <p:cNvSpPr txBox="1"/>
          <p:nvPr/>
        </p:nvSpPr>
        <p:spPr>
          <a:xfrm>
            <a:off x="1448479" y="4481194"/>
            <a:ext cx="6207595" cy="670751"/>
          </a:xfrm>
          <a:prstGeom prst="rect">
            <a:avLst/>
          </a:prstGeom>
        </p:spPr>
        <p:txBody>
          <a:bodyPr lIns="0" tIns="0" rIns="0" bIns="0" rtlCol="0" anchor="t">
            <a:spAutoFit/>
          </a:bodyPr>
          <a:lstStyle/>
          <a:p>
            <a:pPr algn="l">
              <a:lnSpc>
                <a:spcPts val="2687"/>
              </a:lnSpc>
            </a:pPr>
            <a:r>
              <a:rPr lang="en-US" sz="1800">
                <a:latin typeface="Courier Prime"/>
                <a:ea typeface="Courier Prime"/>
                <a:cs typeface="Courier Prime"/>
                <a:sym typeface="Courier Prime"/>
              </a:rPr>
              <a:t>Added cache-preferenceattribute</a:t>
            </a:r>
          </a:p>
          <a:p>
            <a:pPr algn="l">
              <a:lnSpc>
                <a:spcPts val="2687"/>
              </a:lnSpc>
            </a:pPr>
            <a:r>
              <a:rPr lang="en-US" sz="1800" spc="-25">
                <a:latin typeface="IBM Plex Sans"/>
                <a:ea typeface="IBM Plex Sans"/>
                <a:cs typeface="IBM Plex Sans"/>
                <a:sym typeface="IBM Plex Sans"/>
              </a:rPr>
              <a:t>Can be set to “internal”, “external”, (default) “prefer-external”</a:t>
            </a:r>
          </a:p>
        </p:txBody>
      </p:sp>
    </p:spTree>
    <p:extLst>
      <p:ext uri="{BB962C8B-B14F-4D97-AF65-F5344CB8AC3E}">
        <p14:creationId xmlns:p14="http://schemas.microsoft.com/office/powerpoint/2010/main" val="3682190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455195" y="469876"/>
            <a:ext cx="16279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Integration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2">
            <a:extLst>
              <a:ext uri="{FF2B5EF4-FFF2-40B4-BE49-F238E27FC236}">
                <a16:creationId xmlns:a16="http://schemas.microsoft.com/office/drawing/2014/main" id="{49B8E5CD-83BC-4CDF-E962-E397D35BDE99}"/>
              </a:ext>
            </a:extLst>
          </p:cNvPr>
          <p:cNvSpPr txBox="1"/>
          <p:nvPr/>
        </p:nvSpPr>
        <p:spPr>
          <a:xfrm>
            <a:off x="8945187" y="1475597"/>
            <a:ext cx="3246813" cy="1921039"/>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Throttling</a:t>
            </a:r>
          </a:p>
          <a:p>
            <a:pPr algn="l">
              <a:lnSpc>
                <a:spcPts val="3499"/>
              </a:lnSpc>
            </a:pPr>
            <a:r>
              <a:rPr lang="en-US" sz="1399" spc="-19" dirty="0">
                <a:latin typeface="IBM Plex Sans"/>
                <a:ea typeface="IBM Plex Sans"/>
                <a:cs typeface="IBM Plex Sans"/>
                <a:sym typeface="IBM Plex Sans"/>
              </a:rPr>
              <a:t>Accuracy of (distributed) throttling policies is limited by synchronization latency</a:t>
            </a:r>
          </a:p>
        </p:txBody>
      </p:sp>
      <p:sp>
        <p:nvSpPr>
          <p:cNvPr id="7" name="TextBox 3">
            <a:extLst>
              <a:ext uri="{FF2B5EF4-FFF2-40B4-BE49-F238E27FC236}">
                <a16:creationId xmlns:a16="http://schemas.microsoft.com/office/drawing/2014/main" id="{FC8DA6BD-099A-B839-DAF8-9D4B30D895F1}"/>
              </a:ext>
            </a:extLst>
          </p:cNvPr>
          <p:cNvSpPr txBox="1"/>
          <p:nvPr/>
        </p:nvSpPr>
        <p:spPr>
          <a:xfrm>
            <a:off x="965874" y="2054430"/>
            <a:ext cx="1705718"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&lt;rate-limit-by-key/&gt;</a:t>
            </a:r>
          </a:p>
        </p:txBody>
      </p:sp>
      <p:sp>
        <p:nvSpPr>
          <p:cNvPr id="9" name="TextBox 4">
            <a:extLst>
              <a:ext uri="{FF2B5EF4-FFF2-40B4-BE49-F238E27FC236}">
                <a16:creationId xmlns:a16="http://schemas.microsoft.com/office/drawing/2014/main" id="{38F4A2D5-38DA-1E6D-C09D-AA892FD6D3E2}"/>
              </a:ext>
            </a:extLst>
          </p:cNvPr>
          <p:cNvSpPr txBox="1"/>
          <p:nvPr/>
        </p:nvSpPr>
        <p:spPr>
          <a:xfrm>
            <a:off x="1194474" y="2571266"/>
            <a:ext cx="6969166" cy="1650740"/>
          </a:xfrm>
          <a:prstGeom prst="rect">
            <a:avLst/>
          </a:prstGeom>
        </p:spPr>
        <p:txBody>
          <a:bodyPr lIns="0" tIns="0" rIns="0" bIns="0" rtlCol="0" anchor="t">
            <a:spAutoFit/>
          </a:bodyPr>
          <a:lstStyle/>
          <a:p>
            <a:pPr algn="l">
              <a:lnSpc>
                <a:spcPts val="699"/>
              </a:lnSpc>
            </a:pPr>
            <a:r>
              <a:rPr lang="en-US" sz="1399" spc="-18">
                <a:latin typeface="IBM Plex Sans"/>
                <a:ea typeface="IBM Plex Sans"/>
                <a:cs typeface="IBM Plex Sans"/>
                <a:sym typeface="IBM Plex Sans"/>
              </a:rPr>
              <a:t>Number of calls allowed in short interval (usually 1 sec)</a:t>
            </a:r>
          </a:p>
          <a:p>
            <a:pPr algn="l">
              <a:lnSpc>
                <a:spcPts val="3284"/>
              </a:lnSpc>
            </a:pPr>
            <a:r>
              <a:rPr lang="en-US" sz="1399" spc="-19">
                <a:latin typeface="IBM Plex Sans"/>
                <a:ea typeface="IBM Plex Sans"/>
                <a:cs typeface="IBM Plex Sans"/>
                <a:sym typeface="IBM Plex Sans"/>
              </a:rPr>
              <a:t>Enforced per region</a:t>
            </a:r>
          </a:p>
          <a:p>
            <a:pPr algn="l">
              <a:lnSpc>
                <a:spcPts val="747"/>
              </a:lnSpc>
            </a:pPr>
            <a:r>
              <a:rPr lang="en-US" sz="1399" spc="-19">
                <a:latin typeface="IBM Plex Sans"/>
                <a:ea typeface="IBM Plex Sans"/>
                <a:cs typeface="IBM Plex Sans"/>
                <a:sym typeface="IBM Plex Sans"/>
              </a:rPr>
              <a:t>Key expression specifies throttling semantics, e.g. caller IP, subscription ID, developer ID</a:t>
            </a:r>
          </a:p>
          <a:p>
            <a:pPr algn="l">
              <a:lnSpc>
                <a:spcPts val="3428"/>
              </a:lnSpc>
            </a:pPr>
            <a:r>
              <a:rPr lang="en-US" sz="1399" spc="-19">
                <a:latin typeface="IBM Plex Sans"/>
                <a:ea typeface="IBM Plex Sans"/>
                <a:cs typeface="IBM Plex Sans"/>
                <a:sym typeface="IBM Plex Sans"/>
              </a:rPr>
              <a:t>Uses sliding time window, i.e. last 5 seconds</a:t>
            </a:r>
          </a:p>
          <a:p>
            <a:pPr algn="l">
              <a:lnSpc>
                <a:spcPts val="699"/>
              </a:lnSpc>
            </a:pPr>
            <a:r>
              <a:rPr lang="en-US" sz="1399" spc="-18">
                <a:latin typeface="IBM Plex Sans"/>
                <a:ea typeface="IBM Plex Sans"/>
                <a:cs typeface="IBM Plex Sans"/>
                <a:sym typeface="IBM Plex Sans"/>
              </a:rPr>
              <a:t>Counts every request or only the ones that meet specified condition, e.g. only 200 OK</a:t>
            </a:r>
          </a:p>
          <a:p>
            <a:pPr algn="l">
              <a:lnSpc>
                <a:spcPts val="3331"/>
              </a:lnSpc>
            </a:pPr>
            <a:r>
              <a:rPr lang="en-US" sz="1399" spc="-19">
                <a:latin typeface="IBM Plex Sans"/>
                <a:ea typeface="IBM Plex Sans"/>
                <a:cs typeface="IBM Plex Sans"/>
                <a:sym typeface="IBM Plex Sans"/>
              </a:rPr>
              <a:t>Different requests can be weighted differently, e.g. based on cost to the backend</a:t>
            </a:r>
          </a:p>
          <a:p>
            <a:pPr algn="l">
              <a:lnSpc>
                <a:spcPts val="699"/>
              </a:lnSpc>
            </a:pPr>
            <a:r>
              <a:rPr lang="en-US" sz="1399" spc="-19">
                <a:latin typeface="IBM Plex Sans"/>
                <a:ea typeface="IBM Plex Sans"/>
                <a:cs typeface="IBM Plex Sans"/>
                <a:sym typeface="IBM Plex Sans"/>
              </a:rPr>
              <a:t>Legacy </a:t>
            </a:r>
            <a:r>
              <a:rPr lang="en-US" sz="1399" spc="-19">
                <a:latin typeface="IBM Plex Sans Bold"/>
                <a:ea typeface="IBM Plex Sans Bold"/>
                <a:cs typeface="IBM Plex Sans Bold"/>
                <a:sym typeface="IBM Plex Sans Bold"/>
              </a:rPr>
              <a:t>&lt;rate-limit/&gt;</a:t>
            </a:r>
            <a:r>
              <a:rPr lang="en-US" sz="1399" spc="-19">
                <a:latin typeface="IBM Plex Sans"/>
                <a:ea typeface="IBM Plex Sans"/>
                <a:cs typeface="IBM Plex Sans"/>
                <a:sym typeface="IBM Plex Sans"/>
              </a:rPr>
              <a:t>==</a:t>
            </a:r>
            <a:r>
              <a:rPr lang="en-US" sz="1399" spc="-19">
                <a:latin typeface="IBM Plex Sans Bold"/>
                <a:ea typeface="IBM Plex Sans Bold"/>
                <a:cs typeface="IBM Plex Sans Bold"/>
                <a:sym typeface="IBM Plex Sans Bold"/>
              </a:rPr>
              <a:t>&lt;rate-limit-by-key/&gt;</a:t>
            </a:r>
            <a:r>
              <a:rPr lang="en-US" sz="1399" spc="-19">
                <a:latin typeface="IBM Plex Sans"/>
                <a:ea typeface="IBM Plex Sans"/>
                <a:cs typeface="IBM Plex Sans"/>
                <a:sym typeface="IBM Plex Sans"/>
              </a:rPr>
              <a:t>with subscription ID as a key</a:t>
            </a:r>
          </a:p>
        </p:txBody>
      </p:sp>
      <p:sp>
        <p:nvSpPr>
          <p:cNvPr id="11" name="TextBox 5">
            <a:extLst>
              <a:ext uri="{FF2B5EF4-FFF2-40B4-BE49-F238E27FC236}">
                <a16:creationId xmlns:a16="http://schemas.microsoft.com/office/drawing/2014/main" id="{EF868324-2D4F-3697-FB12-06F33B237939}"/>
              </a:ext>
            </a:extLst>
          </p:cNvPr>
          <p:cNvSpPr txBox="1"/>
          <p:nvPr/>
        </p:nvSpPr>
        <p:spPr>
          <a:xfrm>
            <a:off x="965874" y="4352622"/>
            <a:ext cx="1435818"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&lt;quota-by-key/&gt;</a:t>
            </a:r>
          </a:p>
        </p:txBody>
      </p:sp>
      <p:sp>
        <p:nvSpPr>
          <p:cNvPr id="17" name="TextBox 6">
            <a:extLst>
              <a:ext uri="{FF2B5EF4-FFF2-40B4-BE49-F238E27FC236}">
                <a16:creationId xmlns:a16="http://schemas.microsoft.com/office/drawing/2014/main" id="{A740B6B0-1CA5-C507-A8EF-C871D2460218}"/>
              </a:ext>
            </a:extLst>
          </p:cNvPr>
          <p:cNvSpPr txBox="1"/>
          <p:nvPr/>
        </p:nvSpPr>
        <p:spPr>
          <a:xfrm>
            <a:off x="1194474" y="4881650"/>
            <a:ext cx="7038527" cy="1662932"/>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Total number of calls and/or bytes per time period (usually hour, day, week, month)</a:t>
            </a:r>
          </a:p>
          <a:p>
            <a:pPr algn="l">
              <a:lnSpc>
                <a:spcPts val="3331"/>
              </a:lnSpc>
            </a:pPr>
            <a:r>
              <a:rPr lang="en-US" sz="1399" spc="-16">
                <a:latin typeface="IBM Plex Sans"/>
                <a:ea typeface="IBM Plex Sans"/>
                <a:cs typeface="IBM Plex Sans"/>
                <a:sym typeface="IBM Plex Sans"/>
              </a:rPr>
              <a:t>Enforced per service instance</a:t>
            </a:r>
          </a:p>
          <a:p>
            <a:pPr algn="l">
              <a:lnSpc>
                <a:spcPts val="699"/>
              </a:lnSpc>
            </a:pPr>
            <a:r>
              <a:rPr lang="en-US" sz="1399" spc="-19">
                <a:latin typeface="IBM Plex Sans"/>
                <a:ea typeface="IBM Plex Sans"/>
                <a:cs typeface="IBM Plex Sans"/>
                <a:sym typeface="IBM Plex Sans"/>
              </a:rPr>
              <a:t>Key expression specifies throttling semantics, e.g. caller IP, subscription ID, developer ID</a:t>
            </a:r>
          </a:p>
          <a:p>
            <a:pPr algn="l">
              <a:lnSpc>
                <a:spcPts val="3284"/>
              </a:lnSpc>
            </a:pPr>
            <a:r>
              <a:rPr lang="en-US" sz="1399" spc="-18">
                <a:latin typeface="IBM Plex Sans"/>
                <a:ea typeface="IBM Plex Sans"/>
                <a:cs typeface="IBM Plex Sans"/>
                <a:sym typeface="IBM Plex Sans"/>
              </a:rPr>
              <a:t>Uses calendar time</a:t>
            </a:r>
          </a:p>
          <a:p>
            <a:pPr algn="l">
              <a:lnSpc>
                <a:spcPts val="747"/>
              </a:lnSpc>
            </a:pPr>
            <a:r>
              <a:rPr lang="en-US" sz="1399" spc="-18">
                <a:latin typeface="IBM Plex Sans"/>
                <a:ea typeface="IBM Plex Sans"/>
                <a:cs typeface="IBM Plex Sans"/>
                <a:sym typeface="IBM Plex Sans"/>
              </a:rPr>
              <a:t>Counts every request or only the ones that meet specified condition, e.g. status &lt; 400</a:t>
            </a:r>
          </a:p>
          <a:p>
            <a:pPr algn="l">
              <a:lnSpc>
                <a:spcPts val="3235"/>
              </a:lnSpc>
            </a:pPr>
            <a:r>
              <a:rPr lang="en-US" sz="1399" spc="-19">
                <a:latin typeface="IBM Plex Sans"/>
                <a:ea typeface="IBM Plex Sans"/>
                <a:cs typeface="IBM Plex Sans"/>
                <a:sym typeface="IBM Plex Sans"/>
              </a:rPr>
              <a:t>Different requests can be weighted differently, e.g. based on value provided to the caller</a:t>
            </a:r>
          </a:p>
          <a:p>
            <a:pPr algn="l">
              <a:lnSpc>
                <a:spcPts val="939"/>
              </a:lnSpc>
            </a:pPr>
            <a:r>
              <a:rPr lang="en-US" sz="1399" spc="-19">
                <a:latin typeface="IBM Plex Sans"/>
                <a:ea typeface="IBM Plex Sans"/>
                <a:cs typeface="IBM Plex Sans"/>
                <a:sym typeface="IBM Plex Sans"/>
              </a:rPr>
              <a:t>Legacy </a:t>
            </a:r>
            <a:r>
              <a:rPr lang="en-US" sz="1399" spc="-19">
                <a:latin typeface="IBM Plex Sans Bold"/>
                <a:ea typeface="IBM Plex Sans Bold"/>
                <a:cs typeface="IBM Plex Sans Bold"/>
                <a:sym typeface="IBM Plex Sans Bold"/>
              </a:rPr>
              <a:t>&lt;quota/&gt;</a:t>
            </a:r>
            <a:r>
              <a:rPr lang="en-US" sz="1399" spc="-19">
                <a:latin typeface="IBM Plex Sans"/>
                <a:ea typeface="IBM Plex Sans"/>
                <a:cs typeface="IBM Plex Sans"/>
                <a:sym typeface="IBM Plex Sans"/>
              </a:rPr>
              <a:t>== </a:t>
            </a:r>
            <a:r>
              <a:rPr lang="en-US" sz="1399" spc="-19">
                <a:latin typeface="IBM Plex Sans Bold"/>
                <a:ea typeface="IBM Plex Sans Bold"/>
                <a:cs typeface="IBM Plex Sans Bold"/>
                <a:sym typeface="IBM Plex Sans Bold"/>
              </a:rPr>
              <a:t>&lt;quota-by-key/&gt;</a:t>
            </a:r>
            <a:r>
              <a:rPr lang="en-US" sz="1399" spc="-19">
                <a:latin typeface="IBM Plex Sans"/>
                <a:ea typeface="IBM Plex Sans"/>
                <a:cs typeface="IBM Plex Sans"/>
                <a:sym typeface="IBM Plex Sans"/>
              </a:rPr>
              <a:t>with subscription ID as a key</a:t>
            </a:r>
          </a:p>
        </p:txBody>
      </p:sp>
    </p:spTree>
    <p:extLst>
      <p:ext uri="{BB962C8B-B14F-4D97-AF65-F5344CB8AC3E}">
        <p14:creationId xmlns:p14="http://schemas.microsoft.com/office/powerpoint/2010/main" val="14687331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455195" y="469876"/>
            <a:ext cx="16279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Integration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0" name="Freeform 2">
            <a:extLst>
              <a:ext uri="{FF2B5EF4-FFF2-40B4-BE49-F238E27FC236}">
                <a16:creationId xmlns:a16="http://schemas.microsoft.com/office/drawing/2014/main" id="{67E548EF-F067-B1B1-41FC-16BAC1624CFD}"/>
              </a:ext>
            </a:extLst>
          </p:cNvPr>
          <p:cNvSpPr/>
          <p:nvPr/>
        </p:nvSpPr>
        <p:spPr>
          <a:xfrm>
            <a:off x="5723318" y="2488949"/>
            <a:ext cx="5837127" cy="2404653"/>
          </a:xfrm>
          <a:custGeom>
            <a:avLst/>
            <a:gdLst/>
            <a:ahLst/>
            <a:cxnLst/>
            <a:rect l="l" t="t" r="r" b="b"/>
            <a:pathLst>
              <a:path w="6400800" h="2581275">
                <a:moveTo>
                  <a:pt x="0" y="0"/>
                </a:moveTo>
                <a:lnTo>
                  <a:pt x="6400800" y="0"/>
                </a:lnTo>
                <a:lnTo>
                  <a:pt x="6400800" y="2581275"/>
                </a:lnTo>
                <a:lnTo>
                  <a:pt x="0" y="2581275"/>
                </a:lnTo>
                <a:lnTo>
                  <a:pt x="0" y="0"/>
                </a:lnTo>
                <a:close/>
              </a:path>
            </a:pathLst>
          </a:custGeom>
          <a:blipFill>
            <a:blip r:embed="rId4"/>
            <a:stretch>
              <a:fillRect/>
            </a:stretch>
          </a:blipFill>
        </p:spPr>
        <p:txBody>
          <a:bodyPr/>
          <a:lstStyle/>
          <a:p>
            <a:endParaRPr lang="en-NZ"/>
          </a:p>
        </p:txBody>
      </p:sp>
      <p:sp>
        <p:nvSpPr>
          <p:cNvPr id="12" name="TextBox 3">
            <a:extLst>
              <a:ext uri="{FF2B5EF4-FFF2-40B4-BE49-F238E27FC236}">
                <a16:creationId xmlns:a16="http://schemas.microsoft.com/office/drawing/2014/main" id="{D60105C1-D69A-9F56-6194-9EE366E474FD}"/>
              </a:ext>
            </a:extLst>
          </p:cNvPr>
          <p:cNvSpPr txBox="1"/>
          <p:nvPr/>
        </p:nvSpPr>
        <p:spPr>
          <a:xfrm>
            <a:off x="991720" y="1391468"/>
            <a:ext cx="7648442" cy="1023357"/>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Authentication</a:t>
            </a:r>
          </a:p>
          <a:p>
            <a:pPr algn="l">
              <a:lnSpc>
                <a:spcPts val="3499"/>
              </a:lnSpc>
            </a:pPr>
            <a:r>
              <a:rPr lang="en-US" sz="1399" spc="-19">
                <a:latin typeface="IBM Plex Sans"/>
                <a:ea typeface="IBM Plex Sans"/>
                <a:cs typeface="IBM Plex Sans"/>
                <a:sym typeface="IBM Plex Sans"/>
              </a:rPr>
              <a:t>Authentication using subscription keys is supported out-of-the-box without configuring policies</a:t>
            </a:r>
          </a:p>
        </p:txBody>
      </p:sp>
      <p:sp>
        <p:nvSpPr>
          <p:cNvPr id="13" name="TextBox 4">
            <a:extLst>
              <a:ext uri="{FF2B5EF4-FFF2-40B4-BE49-F238E27FC236}">
                <a16:creationId xmlns:a16="http://schemas.microsoft.com/office/drawing/2014/main" id="{A660E634-6125-54B7-0CB2-8FEE13B7E3DA}"/>
              </a:ext>
            </a:extLst>
          </p:cNvPr>
          <p:cNvSpPr txBox="1"/>
          <p:nvPr/>
        </p:nvSpPr>
        <p:spPr>
          <a:xfrm>
            <a:off x="991720" y="2754819"/>
            <a:ext cx="1271216"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&lt;validate-jwt&gt;</a:t>
            </a:r>
          </a:p>
        </p:txBody>
      </p:sp>
      <p:sp>
        <p:nvSpPr>
          <p:cNvPr id="14" name="TextBox 5">
            <a:extLst>
              <a:ext uri="{FF2B5EF4-FFF2-40B4-BE49-F238E27FC236}">
                <a16:creationId xmlns:a16="http://schemas.microsoft.com/office/drawing/2014/main" id="{2B71D27C-54B4-4A5B-D58A-DB821C5FC106}"/>
              </a:ext>
            </a:extLst>
          </p:cNvPr>
          <p:cNvSpPr txBox="1"/>
          <p:nvPr/>
        </p:nvSpPr>
        <p:spPr>
          <a:xfrm>
            <a:off x="1237788" y="3270941"/>
            <a:ext cx="3531832" cy="1151068"/>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validates JSON Web Tokens</a:t>
            </a:r>
          </a:p>
          <a:p>
            <a:pPr algn="l">
              <a:lnSpc>
                <a:spcPts val="3284"/>
              </a:lnSpc>
            </a:pPr>
            <a:r>
              <a:rPr lang="en-US" sz="1399" spc="-16">
                <a:latin typeface="IBM Plex Sans"/>
                <a:ea typeface="IBM Plex Sans"/>
                <a:cs typeface="IBM Plex Sans"/>
                <a:sym typeface="IBM Plex Sans"/>
              </a:rPr>
              <a:t>Supports JWS and JWE (RSA256 and HS256)</a:t>
            </a:r>
          </a:p>
          <a:p>
            <a:pPr algn="l">
              <a:lnSpc>
                <a:spcPts val="747"/>
              </a:lnSpc>
            </a:pPr>
            <a:r>
              <a:rPr lang="en-US" sz="1399" spc="-18">
                <a:latin typeface="IBM Plex Sans"/>
                <a:ea typeface="IBM Plex Sans"/>
                <a:cs typeface="IBM Plex Sans"/>
                <a:sym typeface="IBM Plex Sans"/>
              </a:rPr>
              <a:t>Supports Open ID Configuration endpoint</a:t>
            </a:r>
          </a:p>
          <a:p>
            <a:pPr algn="l">
              <a:lnSpc>
                <a:spcPts val="3428"/>
              </a:lnSpc>
            </a:pPr>
            <a:r>
              <a:rPr lang="en-US" sz="1399" spc="-18">
                <a:latin typeface="IBM Plex Sans"/>
                <a:ea typeface="IBM Plex Sans"/>
                <a:cs typeface="IBM Plex Sans"/>
                <a:sym typeface="IBM Plex Sans"/>
              </a:rPr>
              <a:t>Can also check specific claims</a:t>
            </a:r>
          </a:p>
          <a:p>
            <a:pPr algn="l">
              <a:lnSpc>
                <a:spcPts val="699"/>
              </a:lnSpc>
            </a:pPr>
            <a:r>
              <a:rPr lang="en-US" sz="1399" spc="-19">
                <a:latin typeface="IBM Plex Sans"/>
                <a:ea typeface="IBM Plex Sans"/>
                <a:cs typeface="IBM Plex Sans"/>
                <a:sym typeface="IBM Plex Sans"/>
              </a:rPr>
              <a:t>Can be configured at any policy scope</a:t>
            </a:r>
          </a:p>
        </p:txBody>
      </p:sp>
      <p:sp>
        <p:nvSpPr>
          <p:cNvPr id="15" name="TextBox 6">
            <a:extLst>
              <a:ext uri="{FF2B5EF4-FFF2-40B4-BE49-F238E27FC236}">
                <a16:creationId xmlns:a16="http://schemas.microsoft.com/office/drawing/2014/main" id="{273A61FD-0D22-A370-13EB-A09767890D96}"/>
              </a:ext>
            </a:extLst>
          </p:cNvPr>
          <p:cNvSpPr txBox="1"/>
          <p:nvPr/>
        </p:nvSpPr>
        <p:spPr>
          <a:xfrm>
            <a:off x="991720" y="4543995"/>
            <a:ext cx="2403215"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&lt;validate-client-certificate&gt;</a:t>
            </a:r>
          </a:p>
        </p:txBody>
      </p:sp>
      <p:sp>
        <p:nvSpPr>
          <p:cNvPr id="16" name="TextBox 7">
            <a:extLst>
              <a:ext uri="{FF2B5EF4-FFF2-40B4-BE49-F238E27FC236}">
                <a16:creationId xmlns:a16="http://schemas.microsoft.com/office/drawing/2014/main" id="{E8AFC2E7-4B76-9F01-7683-C23ADDED596D}"/>
              </a:ext>
            </a:extLst>
          </p:cNvPr>
          <p:cNvSpPr txBox="1"/>
          <p:nvPr/>
        </p:nvSpPr>
        <p:spPr>
          <a:xfrm>
            <a:off x="1220320" y="5060117"/>
            <a:ext cx="10669133" cy="112851"/>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Enforce that a certificate presented by a client matches the specified validation rules and claims, such as subject, thumbprint,or issuer</a:t>
            </a:r>
          </a:p>
        </p:txBody>
      </p:sp>
    </p:spTree>
    <p:extLst>
      <p:ext uri="{BB962C8B-B14F-4D97-AF65-F5344CB8AC3E}">
        <p14:creationId xmlns:p14="http://schemas.microsoft.com/office/powerpoint/2010/main" val="1699618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455195" y="469876"/>
            <a:ext cx="16279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Integration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2">
            <a:extLst>
              <a:ext uri="{FF2B5EF4-FFF2-40B4-BE49-F238E27FC236}">
                <a16:creationId xmlns:a16="http://schemas.microsoft.com/office/drawing/2014/main" id="{8FF5C7A8-AB84-F36F-F317-563C2FAF78B7}"/>
              </a:ext>
            </a:extLst>
          </p:cNvPr>
          <p:cNvSpPr txBox="1"/>
          <p:nvPr/>
        </p:nvSpPr>
        <p:spPr>
          <a:xfrm>
            <a:off x="1117669" y="1289186"/>
            <a:ext cx="3483102" cy="879087"/>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Transformation</a:t>
            </a:r>
          </a:p>
          <a:p>
            <a:pPr algn="l">
              <a:lnSpc>
                <a:spcPts val="1992"/>
              </a:lnSpc>
            </a:pPr>
            <a:r>
              <a:rPr lang="en-US" sz="1399" spc="-19">
                <a:latin typeface="IBM Plex Sans Bold"/>
                <a:ea typeface="IBM Plex Sans Bold"/>
                <a:cs typeface="IBM Plex Sans Bold"/>
                <a:sym typeface="IBM Plex Sans Bold"/>
              </a:rPr>
              <a:t>&lt;set-header&gt; and &lt;set-query-parameter&gt;</a:t>
            </a:r>
          </a:p>
        </p:txBody>
      </p:sp>
      <p:sp>
        <p:nvSpPr>
          <p:cNvPr id="7" name="TextBox 3">
            <a:extLst>
              <a:ext uri="{FF2B5EF4-FFF2-40B4-BE49-F238E27FC236}">
                <a16:creationId xmlns:a16="http://schemas.microsoft.com/office/drawing/2014/main" id="{006947CC-6E90-35F3-6114-ABE333FBEE64}"/>
              </a:ext>
            </a:extLst>
          </p:cNvPr>
          <p:cNvSpPr txBox="1"/>
          <p:nvPr/>
        </p:nvSpPr>
        <p:spPr>
          <a:xfrm>
            <a:off x="1363737" y="2535818"/>
            <a:ext cx="7001446" cy="237886"/>
          </a:xfrm>
          <a:prstGeom prst="rect">
            <a:avLst/>
          </a:prstGeom>
        </p:spPr>
        <p:txBody>
          <a:bodyPr lIns="0" tIns="0" rIns="0" bIns="0" rtlCol="0" anchor="t">
            <a:spAutoFit/>
          </a:bodyPr>
          <a:lstStyle/>
          <a:p>
            <a:pPr algn="l">
              <a:lnSpc>
                <a:spcPts val="1992"/>
              </a:lnSpc>
            </a:pPr>
            <a:r>
              <a:rPr lang="en-US" sz="1399" spc="-19">
                <a:latin typeface="IBM Plex Sans"/>
                <a:ea typeface="IBM Plex Sans"/>
                <a:cs typeface="IBM Plex Sans"/>
                <a:sym typeface="IBM Plex Sans"/>
              </a:rPr>
              <a:t>Add/remove/modify headers and query parameters of incoming and outgoing requests</a:t>
            </a:r>
          </a:p>
        </p:txBody>
      </p:sp>
      <p:sp>
        <p:nvSpPr>
          <p:cNvPr id="9" name="TextBox 4">
            <a:extLst>
              <a:ext uri="{FF2B5EF4-FFF2-40B4-BE49-F238E27FC236}">
                <a16:creationId xmlns:a16="http://schemas.microsoft.com/office/drawing/2014/main" id="{8AB4B10B-3835-8B2F-0A80-3B05767A102C}"/>
              </a:ext>
            </a:extLst>
          </p:cNvPr>
          <p:cNvSpPr txBox="1"/>
          <p:nvPr/>
        </p:nvSpPr>
        <p:spPr>
          <a:xfrm>
            <a:off x="1117669" y="2904807"/>
            <a:ext cx="973293"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&lt;set-body&gt;</a:t>
            </a:r>
          </a:p>
        </p:txBody>
      </p:sp>
      <p:sp>
        <p:nvSpPr>
          <p:cNvPr id="11" name="TextBox 5">
            <a:extLst>
              <a:ext uri="{FF2B5EF4-FFF2-40B4-BE49-F238E27FC236}">
                <a16:creationId xmlns:a16="http://schemas.microsoft.com/office/drawing/2014/main" id="{77C16804-9AED-1A8D-2CF5-381045E1151B}"/>
              </a:ext>
            </a:extLst>
          </p:cNvPr>
          <p:cNvSpPr txBox="1"/>
          <p:nvPr/>
        </p:nvSpPr>
        <p:spPr>
          <a:xfrm>
            <a:off x="1363737" y="3421643"/>
            <a:ext cx="4165616" cy="112851"/>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Set the payload of incoming and outgoing requests </a:t>
            </a:r>
          </a:p>
        </p:txBody>
      </p:sp>
      <p:sp>
        <p:nvSpPr>
          <p:cNvPr id="17" name="TextBox 6">
            <a:extLst>
              <a:ext uri="{FF2B5EF4-FFF2-40B4-BE49-F238E27FC236}">
                <a16:creationId xmlns:a16="http://schemas.microsoft.com/office/drawing/2014/main" id="{4D31DD83-5BDD-BA9B-B610-EFD5C09623A9}"/>
              </a:ext>
            </a:extLst>
          </p:cNvPr>
          <p:cNvSpPr txBox="1"/>
          <p:nvPr/>
        </p:nvSpPr>
        <p:spPr>
          <a:xfrm>
            <a:off x="1117669" y="3678999"/>
            <a:ext cx="1117425"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&lt;rewrite-url&gt;</a:t>
            </a:r>
          </a:p>
        </p:txBody>
      </p:sp>
      <p:sp>
        <p:nvSpPr>
          <p:cNvPr id="18" name="TextBox 7">
            <a:extLst>
              <a:ext uri="{FF2B5EF4-FFF2-40B4-BE49-F238E27FC236}">
                <a16:creationId xmlns:a16="http://schemas.microsoft.com/office/drawing/2014/main" id="{FF01ED84-7C1B-F2FC-EF74-824174B7F70F}"/>
              </a:ext>
            </a:extLst>
          </p:cNvPr>
          <p:cNvSpPr txBox="1"/>
          <p:nvPr/>
        </p:nvSpPr>
        <p:spPr>
          <a:xfrm>
            <a:off x="1363737" y="4195835"/>
            <a:ext cx="6900834" cy="112851"/>
          </a:xfrm>
          <a:prstGeom prst="rect">
            <a:avLst/>
          </a:prstGeom>
        </p:spPr>
        <p:txBody>
          <a:bodyPr lIns="0" tIns="0" rIns="0" bIns="0" rtlCol="0" anchor="t">
            <a:spAutoFit/>
          </a:bodyPr>
          <a:lstStyle/>
          <a:p>
            <a:pPr algn="l">
              <a:lnSpc>
                <a:spcPts val="699"/>
              </a:lnSpc>
            </a:pPr>
            <a:r>
              <a:rPr lang="en-US" sz="1399" spc="-18">
                <a:latin typeface="IBM Plex Sans"/>
                <a:ea typeface="IBM Plex Sans"/>
                <a:cs typeface="IBM Plex Sans"/>
                <a:sym typeface="IBM Plex Sans"/>
              </a:rPr>
              <a:t>Convert request URL from its public form to the form expected by the backend service</a:t>
            </a:r>
          </a:p>
        </p:txBody>
      </p:sp>
      <p:sp>
        <p:nvSpPr>
          <p:cNvPr id="19" name="TextBox 8">
            <a:extLst>
              <a:ext uri="{FF2B5EF4-FFF2-40B4-BE49-F238E27FC236}">
                <a16:creationId xmlns:a16="http://schemas.microsoft.com/office/drawing/2014/main" id="{0FB0B134-22A9-3491-F29D-3BEB380D882D}"/>
              </a:ext>
            </a:extLst>
          </p:cNvPr>
          <p:cNvSpPr txBox="1"/>
          <p:nvPr/>
        </p:nvSpPr>
        <p:spPr>
          <a:xfrm>
            <a:off x="1117669" y="4440999"/>
            <a:ext cx="2821486"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&lt;xml-to-json&gt; and &lt;json-to-xml&gt;</a:t>
            </a:r>
          </a:p>
        </p:txBody>
      </p:sp>
      <p:sp>
        <p:nvSpPr>
          <p:cNvPr id="20" name="TextBox 9">
            <a:extLst>
              <a:ext uri="{FF2B5EF4-FFF2-40B4-BE49-F238E27FC236}">
                <a16:creationId xmlns:a16="http://schemas.microsoft.com/office/drawing/2014/main" id="{96C2EF35-34A4-054D-C17E-2EDA880E5329}"/>
              </a:ext>
            </a:extLst>
          </p:cNvPr>
          <p:cNvSpPr txBox="1"/>
          <p:nvPr/>
        </p:nvSpPr>
        <p:spPr>
          <a:xfrm>
            <a:off x="1363737" y="4957835"/>
            <a:ext cx="6163542" cy="112851"/>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Convert payload of incoming and outgoing requests between XML and JSON</a:t>
            </a:r>
          </a:p>
        </p:txBody>
      </p:sp>
      <p:sp>
        <p:nvSpPr>
          <p:cNvPr id="21" name="TextBox 10">
            <a:extLst>
              <a:ext uri="{FF2B5EF4-FFF2-40B4-BE49-F238E27FC236}">
                <a16:creationId xmlns:a16="http://schemas.microsoft.com/office/drawing/2014/main" id="{D07184AF-643F-E381-6C28-1886488DABDC}"/>
              </a:ext>
            </a:extLst>
          </p:cNvPr>
          <p:cNvSpPr txBox="1"/>
          <p:nvPr/>
        </p:nvSpPr>
        <p:spPr>
          <a:xfrm>
            <a:off x="1117669" y="5215191"/>
            <a:ext cx="1623832"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&lt;find-and-replace&gt;</a:t>
            </a:r>
          </a:p>
        </p:txBody>
      </p:sp>
      <p:sp>
        <p:nvSpPr>
          <p:cNvPr id="22" name="TextBox 11">
            <a:extLst>
              <a:ext uri="{FF2B5EF4-FFF2-40B4-BE49-F238E27FC236}">
                <a16:creationId xmlns:a16="http://schemas.microsoft.com/office/drawing/2014/main" id="{9A56426D-48FC-F09C-9264-6E3D59D0C54D}"/>
              </a:ext>
            </a:extLst>
          </p:cNvPr>
          <p:cNvSpPr txBox="1"/>
          <p:nvPr/>
        </p:nvSpPr>
        <p:spPr>
          <a:xfrm>
            <a:off x="1363737" y="5735075"/>
            <a:ext cx="6297692" cy="112851"/>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Find and replace substrings in the payload of incoming and outgoing requests </a:t>
            </a:r>
          </a:p>
        </p:txBody>
      </p:sp>
      <p:sp>
        <p:nvSpPr>
          <p:cNvPr id="23" name="TextBox 12">
            <a:extLst>
              <a:ext uri="{FF2B5EF4-FFF2-40B4-BE49-F238E27FC236}">
                <a16:creationId xmlns:a16="http://schemas.microsoft.com/office/drawing/2014/main" id="{BE3B1054-2FF3-DA80-B9E2-E344FF562BDB}"/>
              </a:ext>
            </a:extLst>
          </p:cNvPr>
          <p:cNvSpPr txBox="1"/>
          <p:nvPr/>
        </p:nvSpPr>
        <p:spPr>
          <a:xfrm>
            <a:off x="1117669" y="5977191"/>
            <a:ext cx="1346864"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&lt;xsl-transform&gt;</a:t>
            </a:r>
          </a:p>
        </p:txBody>
      </p:sp>
      <p:sp>
        <p:nvSpPr>
          <p:cNvPr id="24" name="TextBox 13">
            <a:extLst>
              <a:ext uri="{FF2B5EF4-FFF2-40B4-BE49-F238E27FC236}">
                <a16:creationId xmlns:a16="http://schemas.microsoft.com/office/drawing/2014/main" id="{F5B2EFA4-E372-3C11-DF99-6EC7F1D4984A}"/>
              </a:ext>
            </a:extLst>
          </p:cNvPr>
          <p:cNvSpPr txBox="1"/>
          <p:nvPr/>
        </p:nvSpPr>
        <p:spPr>
          <a:xfrm>
            <a:off x="1363737" y="6497075"/>
            <a:ext cx="6896024" cy="112851"/>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Applies XSL transformation to XML in the payload of incoming and outgoing requests </a:t>
            </a:r>
          </a:p>
        </p:txBody>
      </p:sp>
    </p:spTree>
    <p:extLst>
      <p:ext uri="{BB962C8B-B14F-4D97-AF65-F5344CB8AC3E}">
        <p14:creationId xmlns:p14="http://schemas.microsoft.com/office/powerpoint/2010/main" val="729005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455195" y="469876"/>
            <a:ext cx="16279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Integration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0" name="TextBox 2">
            <a:extLst>
              <a:ext uri="{FF2B5EF4-FFF2-40B4-BE49-F238E27FC236}">
                <a16:creationId xmlns:a16="http://schemas.microsoft.com/office/drawing/2014/main" id="{5A58F212-6BB3-FDAF-C21E-3E108FA8A2CC}"/>
              </a:ext>
            </a:extLst>
          </p:cNvPr>
          <p:cNvSpPr txBox="1"/>
          <p:nvPr/>
        </p:nvSpPr>
        <p:spPr>
          <a:xfrm>
            <a:off x="1034075" y="1589946"/>
            <a:ext cx="3206644" cy="879087"/>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Validation</a:t>
            </a:r>
          </a:p>
          <a:p>
            <a:pPr algn="l">
              <a:lnSpc>
                <a:spcPts val="1992"/>
              </a:lnSpc>
            </a:pPr>
            <a:r>
              <a:rPr lang="en-US" sz="1399" spc="-19" dirty="0">
                <a:latin typeface="IBM Plex Sans Bold"/>
                <a:ea typeface="IBM Plex Sans Bold"/>
                <a:cs typeface="IBM Plex Sans Bold"/>
                <a:sym typeface="IBM Plex Sans Bold"/>
              </a:rPr>
              <a:t>&lt;validate-content&gt;</a:t>
            </a:r>
          </a:p>
        </p:txBody>
      </p:sp>
      <p:sp>
        <p:nvSpPr>
          <p:cNvPr id="12" name="TextBox 3">
            <a:extLst>
              <a:ext uri="{FF2B5EF4-FFF2-40B4-BE49-F238E27FC236}">
                <a16:creationId xmlns:a16="http://schemas.microsoft.com/office/drawing/2014/main" id="{0849747C-54D7-5E83-1898-B30ED5252C60}"/>
              </a:ext>
            </a:extLst>
          </p:cNvPr>
          <p:cNvSpPr txBox="1"/>
          <p:nvPr/>
        </p:nvSpPr>
        <p:spPr>
          <a:xfrm>
            <a:off x="1280143" y="2836578"/>
            <a:ext cx="7100268" cy="237886"/>
          </a:xfrm>
          <a:prstGeom prst="rect">
            <a:avLst/>
          </a:prstGeom>
        </p:spPr>
        <p:txBody>
          <a:bodyPr lIns="0" tIns="0" rIns="0" bIns="0" rtlCol="0" anchor="t">
            <a:spAutoFit/>
          </a:bodyPr>
          <a:lstStyle/>
          <a:p>
            <a:pPr algn="l">
              <a:lnSpc>
                <a:spcPts val="1992"/>
              </a:lnSpc>
            </a:pPr>
            <a:r>
              <a:rPr lang="en-US" sz="1399" spc="-19">
                <a:latin typeface="IBM Plex Sans"/>
                <a:ea typeface="IBM Plex Sans"/>
                <a:cs typeface="IBM Plex Sans"/>
                <a:sym typeface="IBM Plex Sans"/>
              </a:rPr>
              <a:t>Validates the size or JSON schema of a request or response body against the API schema</a:t>
            </a:r>
          </a:p>
        </p:txBody>
      </p:sp>
      <p:sp>
        <p:nvSpPr>
          <p:cNvPr id="13" name="TextBox 4">
            <a:extLst>
              <a:ext uri="{FF2B5EF4-FFF2-40B4-BE49-F238E27FC236}">
                <a16:creationId xmlns:a16="http://schemas.microsoft.com/office/drawing/2014/main" id="{0C11659D-F152-9412-8840-DA1EE4D22003}"/>
              </a:ext>
            </a:extLst>
          </p:cNvPr>
          <p:cNvSpPr txBox="1"/>
          <p:nvPr/>
        </p:nvSpPr>
        <p:spPr>
          <a:xfrm>
            <a:off x="1034075" y="3205567"/>
            <a:ext cx="1889846"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&lt;validate-parameters&gt;</a:t>
            </a:r>
          </a:p>
        </p:txBody>
      </p:sp>
      <p:sp>
        <p:nvSpPr>
          <p:cNvPr id="14" name="TextBox 5">
            <a:extLst>
              <a:ext uri="{FF2B5EF4-FFF2-40B4-BE49-F238E27FC236}">
                <a16:creationId xmlns:a16="http://schemas.microsoft.com/office/drawing/2014/main" id="{31BE08D2-7A3E-2127-5A2C-9D6346ECA6F8}"/>
              </a:ext>
            </a:extLst>
          </p:cNvPr>
          <p:cNvSpPr txBox="1"/>
          <p:nvPr/>
        </p:nvSpPr>
        <p:spPr>
          <a:xfrm>
            <a:off x="1280143" y="3722403"/>
            <a:ext cx="6612274" cy="112851"/>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Validates the header, query, or path parameters in requests against the API schema</a:t>
            </a:r>
          </a:p>
        </p:txBody>
      </p:sp>
      <p:sp>
        <p:nvSpPr>
          <p:cNvPr id="15" name="TextBox 6">
            <a:extLst>
              <a:ext uri="{FF2B5EF4-FFF2-40B4-BE49-F238E27FC236}">
                <a16:creationId xmlns:a16="http://schemas.microsoft.com/office/drawing/2014/main" id="{CD7A0143-E7D4-E85C-A883-92B7B48E8592}"/>
              </a:ext>
            </a:extLst>
          </p:cNvPr>
          <p:cNvSpPr txBox="1"/>
          <p:nvPr/>
        </p:nvSpPr>
        <p:spPr>
          <a:xfrm>
            <a:off x="1034075" y="3979759"/>
            <a:ext cx="1612697"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&lt;validate-headers&gt;</a:t>
            </a:r>
          </a:p>
        </p:txBody>
      </p:sp>
      <p:sp>
        <p:nvSpPr>
          <p:cNvPr id="16" name="TextBox 7">
            <a:extLst>
              <a:ext uri="{FF2B5EF4-FFF2-40B4-BE49-F238E27FC236}">
                <a16:creationId xmlns:a16="http://schemas.microsoft.com/office/drawing/2014/main" id="{B6D96DB4-D886-C7E8-115B-EA8A371E5749}"/>
              </a:ext>
            </a:extLst>
          </p:cNvPr>
          <p:cNvSpPr txBox="1"/>
          <p:nvPr/>
        </p:nvSpPr>
        <p:spPr>
          <a:xfrm>
            <a:off x="1280143" y="4496595"/>
            <a:ext cx="4468720" cy="112851"/>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Validates the responses headers against the API schema</a:t>
            </a:r>
          </a:p>
        </p:txBody>
      </p:sp>
      <p:sp>
        <p:nvSpPr>
          <p:cNvPr id="25" name="TextBox 8">
            <a:extLst>
              <a:ext uri="{FF2B5EF4-FFF2-40B4-BE49-F238E27FC236}">
                <a16:creationId xmlns:a16="http://schemas.microsoft.com/office/drawing/2014/main" id="{0319ABC4-1F0D-A4D7-E9AF-8C7D8CCE0B33}"/>
              </a:ext>
            </a:extLst>
          </p:cNvPr>
          <p:cNvSpPr txBox="1"/>
          <p:nvPr/>
        </p:nvSpPr>
        <p:spPr>
          <a:xfrm>
            <a:off x="1034075" y="4741759"/>
            <a:ext cx="1922536"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&lt;validate-status-code&gt;</a:t>
            </a:r>
          </a:p>
        </p:txBody>
      </p:sp>
      <p:sp>
        <p:nvSpPr>
          <p:cNvPr id="26" name="TextBox 9">
            <a:extLst>
              <a:ext uri="{FF2B5EF4-FFF2-40B4-BE49-F238E27FC236}">
                <a16:creationId xmlns:a16="http://schemas.microsoft.com/office/drawing/2014/main" id="{13F7C0EB-3C30-FF8F-1768-496E9D5A50F7}"/>
              </a:ext>
            </a:extLst>
          </p:cNvPr>
          <p:cNvSpPr txBox="1"/>
          <p:nvPr/>
        </p:nvSpPr>
        <p:spPr>
          <a:xfrm>
            <a:off x="1280143" y="5258595"/>
            <a:ext cx="5500745" cy="112851"/>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Validates the HTTP status codes in responses against the API schema</a:t>
            </a:r>
          </a:p>
        </p:txBody>
      </p:sp>
      <p:sp>
        <p:nvSpPr>
          <p:cNvPr id="27" name="TextBox 10">
            <a:extLst>
              <a:ext uri="{FF2B5EF4-FFF2-40B4-BE49-F238E27FC236}">
                <a16:creationId xmlns:a16="http://schemas.microsoft.com/office/drawing/2014/main" id="{08167C64-AFC4-000E-4476-69E29B924A89}"/>
              </a:ext>
            </a:extLst>
          </p:cNvPr>
          <p:cNvSpPr txBox="1"/>
          <p:nvPr/>
        </p:nvSpPr>
        <p:spPr>
          <a:xfrm>
            <a:off x="1034075" y="5515951"/>
            <a:ext cx="2291791" cy="390592"/>
          </a:xfrm>
          <a:prstGeom prst="rect">
            <a:avLst/>
          </a:prstGeom>
        </p:spPr>
        <p:txBody>
          <a:bodyPr lIns="0" tIns="0" rIns="0" bIns="0" rtlCol="0" anchor="t">
            <a:spAutoFit/>
          </a:bodyPr>
          <a:lstStyle/>
          <a:p>
            <a:pPr algn="l">
              <a:lnSpc>
                <a:spcPts val="3499"/>
              </a:lnSpc>
            </a:pPr>
            <a:r>
              <a:rPr lang="en-US" sz="1399" spc="-19">
                <a:latin typeface="IBM Plex Sans Bold"/>
                <a:ea typeface="IBM Plex Sans Bold"/>
                <a:cs typeface="IBM Plex Sans Bold"/>
                <a:sym typeface="IBM Plex Sans Bold"/>
              </a:rPr>
              <a:t>&lt;validate-graphql-request&gt;</a:t>
            </a:r>
          </a:p>
        </p:txBody>
      </p:sp>
      <p:sp>
        <p:nvSpPr>
          <p:cNvPr id="28" name="TextBox 11">
            <a:extLst>
              <a:ext uri="{FF2B5EF4-FFF2-40B4-BE49-F238E27FC236}">
                <a16:creationId xmlns:a16="http://schemas.microsoft.com/office/drawing/2014/main" id="{56117923-20FD-03FE-667A-80347AE88B0E}"/>
              </a:ext>
            </a:extLst>
          </p:cNvPr>
          <p:cNvSpPr txBox="1"/>
          <p:nvPr/>
        </p:nvSpPr>
        <p:spPr>
          <a:xfrm>
            <a:off x="1280143" y="6035835"/>
            <a:ext cx="4172093" cy="112851"/>
          </a:xfrm>
          <a:prstGeom prst="rect">
            <a:avLst/>
          </a:prstGeom>
        </p:spPr>
        <p:txBody>
          <a:bodyPr lIns="0" tIns="0" rIns="0" bIns="0" rtlCol="0" anchor="t">
            <a:spAutoFit/>
          </a:bodyPr>
          <a:lstStyle/>
          <a:p>
            <a:pPr algn="l">
              <a:lnSpc>
                <a:spcPts val="699"/>
              </a:lnSpc>
            </a:pPr>
            <a:r>
              <a:rPr lang="en-US" sz="1399" spc="-19">
                <a:latin typeface="IBM Plex Sans"/>
                <a:ea typeface="IBM Plex Sans"/>
                <a:cs typeface="IBM Plex Sans"/>
                <a:sym typeface="IBM Plex Sans"/>
              </a:rPr>
              <a:t>Validates and authorizes a request to a GraphQLAPI</a:t>
            </a:r>
          </a:p>
        </p:txBody>
      </p:sp>
    </p:spTree>
    <p:extLst>
      <p:ext uri="{BB962C8B-B14F-4D97-AF65-F5344CB8AC3E}">
        <p14:creationId xmlns:p14="http://schemas.microsoft.com/office/powerpoint/2010/main" val="622406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737222" y="439847"/>
            <a:ext cx="1482753"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3">
            <a:extLst>
              <a:ext uri="{FF2B5EF4-FFF2-40B4-BE49-F238E27FC236}">
                <a16:creationId xmlns:a16="http://schemas.microsoft.com/office/drawing/2014/main" id="{49434607-7B74-2207-C571-DC8D9741A335}"/>
              </a:ext>
            </a:extLst>
          </p:cNvPr>
          <p:cNvSpPr txBox="1"/>
          <p:nvPr/>
        </p:nvSpPr>
        <p:spPr>
          <a:xfrm>
            <a:off x="1154279" y="1417224"/>
            <a:ext cx="5582943" cy="4960845"/>
          </a:xfrm>
          <a:prstGeom prst="rect">
            <a:avLst/>
          </a:prstGeom>
        </p:spPr>
        <p:txBody>
          <a:bodyPr wrap="square"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Visual Studio Code</a:t>
            </a:r>
          </a:p>
          <a:p>
            <a:pPr algn="l">
              <a:lnSpc>
                <a:spcPts val="4876"/>
              </a:lnSpc>
            </a:pPr>
            <a:r>
              <a:rPr lang="en-US" sz="2400" spc="-33">
                <a:latin typeface="IBM Plex Sans"/>
                <a:ea typeface="IBM Plex Sans"/>
                <a:cs typeface="IBM Plex Sans"/>
                <a:sym typeface="IBM Plex Sans"/>
              </a:rPr>
              <a:t>Designed to increase productivity Convenient resource explorer Advanced policy editor Policy debugging Syntax check and IntelliSense Embedded REST client for testing Integrated with automation tools Command palette support</a:t>
            </a:r>
          </a:p>
        </p:txBody>
      </p:sp>
      <p:pic>
        <p:nvPicPr>
          <p:cNvPr id="9" name="Picture 8">
            <a:extLst>
              <a:ext uri="{FF2B5EF4-FFF2-40B4-BE49-F238E27FC236}">
                <a16:creationId xmlns:a16="http://schemas.microsoft.com/office/drawing/2014/main" id="{94C6CB08-F03D-49A4-20CB-640CCC0FC349}"/>
              </a:ext>
            </a:extLst>
          </p:cNvPr>
          <p:cNvPicPr>
            <a:picLocks noChangeAspect="1"/>
          </p:cNvPicPr>
          <p:nvPr/>
        </p:nvPicPr>
        <p:blipFill>
          <a:blip r:embed="rId4"/>
          <a:stretch>
            <a:fillRect/>
          </a:stretch>
        </p:blipFill>
        <p:spPr>
          <a:xfrm>
            <a:off x="6655010" y="1289187"/>
            <a:ext cx="9908757" cy="5371495"/>
          </a:xfrm>
          <a:prstGeom prst="rect">
            <a:avLst/>
          </a:prstGeom>
        </p:spPr>
      </p:pic>
    </p:spTree>
    <p:extLst>
      <p:ext uri="{BB962C8B-B14F-4D97-AF65-F5344CB8AC3E}">
        <p14:creationId xmlns:p14="http://schemas.microsoft.com/office/powerpoint/2010/main" val="1024286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737222" y="439847"/>
            <a:ext cx="1482753"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7" name="TextBox 3">
            <a:extLst>
              <a:ext uri="{FF2B5EF4-FFF2-40B4-BE49-F238E27FC236}">
                <a16:creationId xmlns:a16="http://schemas.microsoft.com/office/drawing/2014/main" id="{4BCA88F5-363B-D4CF-D4C3-BE5B743A8FD8}"/>
              </a:ext>
            </a:extLst>
          </p:cNvPr>
          <p:cNvSpPr txBox="1"/>
          <p:nvPr/>
        </p:nvSpPr>
        <p:spPr>
          <a:xfrm>
            <a:off x="976835" y="1362872"/>
            <a:ext cx="9024452" cy="1396023"/>
          </a:xfrm>
          <a:prstGeom prst="rect">
            <a:avLst/>
          </a:prstGeom>
        </p:spPr>
        <p:txBody>
          <a:bodyPr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Live policy debugging in Visual Studio Code</a:t>
            </a:r>
          </a:p>
          <a:p>
            <a:pPr algn="l">
              <a:lnSpc>
                <a:spcPts val="6941"/>
              </a:lnSpc>
            </a:pPr>
            <a:r>
              <a:rPr lang="en-US" sz="2800" spc="-39" dirty="0">
                <a:latin typeface="IBM Plex Sans"/>
                <a:ea typeface="IBM Plex Sans"/>
                <a:cs typeface="IBM Plex Sans"/>
                <a:sym typeface="IBM Plex Sans"/>
              </a:rPr>
              <a:t>Postmortem debugging</a:t>
            </a:r>
          </a:p>
        </p:txBody>
      </p:sp>
      <p:sp>
        <p:nvSpPr>
          <p:cNvPr id="10" name="TextBox 4">
            <a:extLst>
              <a:ext uri="{FF2B5EF4-FFF2-40B4-BE49-F238E27FC236}">
                <a16:creationId xmlns:a16="http://schemas.microsoft.com/office/drawing/2014/main" id="{3583F16D-CF3E-12B8-E825-85CE33C7AFFC}"/>
              </a:ext>
            </a:extLst>
          </p:cNvPr>
          <p:cNvSpPr txBox="1"/>
          <p:nvPr/>
        </p:nvSpPr>
        <p:spPr>
          <a:xfrm>
            <a:off x="976835" y="2765930"/>
            <a:ext cx="2474100" cy="781183"/>
          </a:xfrm>
          <a:prstGeom prst="rect">
            <a:avLst/>
          </a:prstGeom>
        </p:spPr>
        <p:txBody>
          <a:bodyPr lIns="0" tIns="0" rIns="0" bIns="0" rtlCol="0" anchor="t">
            <a:spAutoFit/>
          </a:bodyPr>
          <a:lstStyle/>
          <a:p>
            <a:pPr algn="l">
              <a:lnSpc>
                <a:spcPts val="6941"/>
              </a:lnSpc>
            </a:pPr>
            <a:r>
              <a:rPr lang="en-US" sz="2800" spc="-39" dirty="0">
                <a:latin typeface="IBM Plex Sans"/>
                <a:ea typeface="IBM Plex Sans"/>
                <a:cs typeface="IBM Plex Sans"/>
                <a:sym typeface="IBM Plex Sans"/>
              </a:rPr>
              <a:t>Live debugging</a:t>
            </a:r>
          </a:p>
        </p:txBody>
      </p:sp>
      <p:sp>
        <p:nvSpPr>
          <p:cNvPr id="11" name="TextBox 5">
            <a:extLst>
              <a:ext uri="{FF2B5EF4-FFF2-40B4-BE49-F238E27FC236}">
                <a16:creationId xmlns:a16="http://schemas.microsoft.com/office/drawing/2014/main" id="{CE9BF49C-75D1-8C89-F7FC-37A1EF90AC29}"/>
              </a:ext>
            </a:extLst>
          </p:cNvPr>
          <p:cNvSpPr txBox="1"/>
          <p:nvPr/>
        </p:nvSpPr>
        <p:spPr>
          <a:xfrm>
            <a:off x="976835" y="3535653"/>
            <a:ext cx="1343920" cy="754822"/>
          </a:xfrm>
          <a:prstGeom prst="rect">
            <a:avLst/>
          </a:prstGeom>
        </p:spPr>
        <p:txBody>
          <a:bodyPr lIns="0" tIns="0" rIns="0" bIns="0" rtlCol="0" anchor="t">
            <a:spAutoFit/>
          </a:bodyPr>
          <a:lstStyle/>
          <a:p>
            <a:pPr algn="l">
              <a:lnSpc>
                <a:spcPts val="6941"/>
              </a:lnSpc>
            </a:pPr>
            <a:r>
              <a:rPr lang="en-US" sz="2800" spc="-39" dirty="0">
                <a:latin typeface="IBM Plex Sans"/>
                <a:ea typeface="IBM Plex Sans"/>
                <a:cs typeface="IBM Plex Sans"/>
                <a:sym typeface="IBM Plex Sans"/>
              </a:rPr>
              <a:t>Feature</a:t>
            </a:r>
          </a:p>
        </p:txBody>
      </p:sp>
      <p:sp>
        <p:nvSpPr>
          <p:cNvPr id="12" name="TextBox 6">
            <a:extLst>
              <a:ext uri="{FF2B5EF4-FFF2-40B4-BE49-F238E27FC236}">
                <a16:creationId xmlns:a16="http://schemas.microsoft.com/office/drawing/2014/main" id="{7CB183B3-3842-31AE-9A5B-BF5B3FEE8062}"/>
              </a:ext>
            </a:extLst>
          </p:cNvPr>
          <p:cNvSpPr txBox="1"/>
          <p:nvPr/>
        </p:nvSpPr>
        <p:spPr>
          <a:xfrm>
            <a:off x="976835" y="5726932"/>
            <a:ext cx="5202584" cy="466281"/>
          </a:xfrm>
          <a:prstGeom prst="rect">
            <a:avLst/>
          </a:prstGeom>
        </p:spPr>
        <p:txBody>
          <a:bodyPr wrap="square" lIns="0" tIns="0" rIns="0" bIns="0" rtlCol="0" anchor="t">
            <a:spAutoFit/>
          </a:bodyPr>
          <a:lstStyle/>
          <a:p>
            <a:pPr algn="l">
              <a:lnSpc>
                <a:spcPts val="3920"/>
              </a:lnSpc>
            </a:pPr>
            <a:r>
              <a:rPr lang="en-US" sz="2800" spc="-39" dirty="0">
                <a:latin typeface="IBM Plex Sans"/>
                <a:ea typeface="IBM Plex Sans"/>
                <a:cs typeface="IBM Plex Sans"/>
                <a:sym typeface="IBM Plex Sans"/>
              </a:rPr>
              <a:t>Restrictions &amp; limitations</a:t>
            </a:r>
          </a:p>
        </p:txBody>
      </p:sp>
      <p:sp>
        <p:nvSpPr>
          <p:cNvPr id="13" name="TextBox 7">
            <a:extLst>
              <a:ext uri="{FF2B5EF4-FFF2-40B4-BE49-F238E27FC236}">
                <a16:creationId xmlns:a16="http://schemas.microsoft.com/office/drawing/2014/main" id="{03A91320-A661-4879-8995-89BAEE31FBF5}"/>
              </a:ext>
            </a:extLst>
          </p:cNvPr>
          <p:cNvSpPr txBox="1"/>
          <p:nvPr/>
        </p:nvSpPr>
        <p:spPr>
          <a:xfrm>
            <a:off x="976835" y="6119870"/>
            <a:ext cx="7361049" cy="344005"/>
          </a:xfrm>
          <a:prstGeom prst="rect">
            <a:avLst/>
          </a:prstGeom>
        </p:spPr>
        <p:txBody>
          <a:bodyPr wrap="square" lIns="0" tIns="0" rIns="0" bIns="0" rtlCol="0" anchor="t">
            <a:spAutoFit/>
          </a:bodyPr>
          <a:lstStyle/>
          <a:p>
            <a:pPr algn="l">
              <a:lnSpc>
                <a:spcPts val="2903"/>
              </a:lnSpc>
            </a:pPr>
            <a:r>
              <a:rPr lang="en-US" sz="1999" spc="-27" dirty="0">
                <a:latin typeface="IBM Plex Sans"/>
                <a:ea typeface="IBM Plex Sans"/>
                <a:cs typeface="IBM Plex Sans"/>
                <a:sym typeface="IBM Plex Sans"/>
              </a:rPr>
              <a:t>Developer-tier only One debugging session per instance</a:t>
            </a:r>
          </a:p>
        </p:txBody>
      </p:sp>
      <p:sp>
        <p:nvSpPr>
          <p:cNvPr id="14" name="TextBox 8">
            <a:extLst>
              <a:ext uri="{FF2B5EF4-FFF2-40B4-BE49-F238E27FC236}">
                <a16:creationId xmlns:a16="http://schemas.microsoft.com/office/drawing/2014/main" id="{2AF0DA96-DCFA-2128-F224-87E553F52C98}"/>
              </a:ext>
            </a:extLst>
          </p:cNvPr>
          <p:cNvSpPr txBox="1"/>
          <p:nvPr/>
        </p:nvSpPr>
        <p:spPr>
          <a:xfrm>
            <a:off x="976835" y="2751175"/>
            <a:ext cx="4684166" cy="341633"/>
          </a:xfrm>
          <a:prstGeom prst="rect">
            <a:avLst/>
          </a:prstGeom>
        </p:spPr>
        <p:txBody>
          <a:bodyPr lIns="0" tIns="0" rIns="0" bIns="0" rtlCol="0" anchor="t">
            <a:spAutoFit/>
          </a:bodyPr>
          <a:lstStyle/>
          <a:p>
            <a:pPr algn="l">
              <a:lnSpc>
                <a:spcPts val="2799"/>
              </a:lnSpc>
            </a:pPr>
            <a:r>
              <a:rPr lang="en-US" sz="1999" spc="-27" dirty="0">
                <a:latin typeface="IBM Plex Sans"/>
                <a:ea typeface="IBM Plex Sans"/>
                <a:cs typeface="IBM Plex Sans"/>
                <a:sym typeface="IBM Plex Sans"/>
              </a:rPr>
              <a:t>Rely on logs after requests are processed</a:t>
            </a:r>
          </a:p>
        </p:txBody>
      </p:sp>
      <p:sp>
        <p:nvSpPr>
          <p:cNvPr id="15" name="TextBox 9">
            <a:extLst>
              <a:ext uri="{FF2B5EF4-FFF2-40B4-BE49-F238E27FC236}">
                <a16:creationId xmlns:a16="http://schemas.microsoft.com/office/drawing/2014/main" id="{C3749EA9-7C38-26C3-A0D8-5C6C204E2F67}"/>
              </a:ext>
            </a:extLst>
          </p:cNvPr>
          <p:cNvSpPr txBox="1"/>
          <p:nvPr/>
        </p:nvSpPr>
        <p:spPr>
          <a:xfrm>
            <a:off x="976835" y="3513327"/>
            <a:ext cx="5178876" cy="341633"/>
          </a:xfrm>
          <a:prstGeom prst="rect">
            <a:avLst/>
          </a:prstGeom>
        </p:spPr>
        <p:txBody>
          <a:bodyPr lIns="0" tIns="0" rIns="0" bIns="0" rtlCol="0" anchor="t">
            <a:spAutoFit/>
          </a:bodyPr>
          <a:lstStyle/>
          <a:p>
            <a:pPr algn="l">
              <a:lnSpc>
                <a:spcPts val="2799"/>
              </a:lnSpc>
            </a:pPr>
            <a:r>
              <a:rPr lang="en-US" sz="1999" spc="-27" dirty="0">
                <a:latin typeface="IBM Plex Sans"/>
                <a:ea typeface="IBM Plex Sans"/>
                <a:cs typeface="IBM Plex Sans"/>
                <a:sym typeface="IBM Plex Sans"/>
              </a:rPr>
              <a:t>Follow the processing of requests in real time</a:t>
            </a:r>
          </a:p>
        </p:txBody>
      </p:sp>
      <p:sp>
        <p:nvSpPr>
          <p:cNvPr id="16" name="TextBox 10">
            <a:extLst>
              <a:ext uri="{FF2B5EF4-FFF2-40B4-BE49-F238E27FC236}">
                <a16:creationId xmlns:a16="http://schemas.microsoft.com/office/drawing/2014/main" id="{84DB1FDD-019B-A8D2-3D29-6FDC3F389875}"/>
              </a:ext>
            </a:extLst>
          </p:cNvPr>
          <p:cNvSpPr txBox="1"/>
          <p:nvPr/>
        </p:nvSpPr>
        <p:spPr>
          <a:xfrm>
            <a:off x="976835" y="4275479"/>
            <a:ext cx="6745032" cy="1459695"/>
          </a:xfrm>
          <a:prstGeom prst="rect">
            <a:avLst/>
          </a:prstGeom>
        </p:spPr>
        <p:txBody>
          <a:bodyPr wrap="square" lIns="0" tIns="0" rIns="0" bIns="0" rtlCol="0" anchor="t">
            <a:spAutoFit/>
          </a:bodyPr>
          <a:lstStyle/>
          <a:p>
            <a:pPr algn="l">
              <a:lnSpc>
                <a:spcPts val="2855"/>
              </a:lnSpc>
            </a:pPr>
            <a:r>
              <a:rPr lang="en-US" sz="1999" spc="-27" dirty="0">
                <a:latin typeface="IBM Plex Sans"/>
                <a:ea typeface="IBM Plex Sans"/>
                <a:cs typeface="IBM Plex Sans"/>
                <a:sym typeface="IBM Plex Sans"/>
              </a:rPr>
              <a:t>Initiate live debugging session from VS Code Single-step through policies Set breakpoints at individual policies Inspect system-created and user-created variables Examine errors</a:t>
            </a:r>
          </a:p>
        </p:txBody>
      </p:sp>
      <p:sp>
        <p:nvSpPr>
          <p:cNvPr id="17" name="Freeform 2">
            <a:extLst>
              <a:ext uri="{FF2B5EF4-FFF2-40B4-BE49-F238E27FC236}">
                <a16:creationId xmlns:a16="http://schemas.microsoft.com/office/drawing/2014/main" id="{BE494412-ADAE-FC15-C447-E77F599810FA}"/>
              </a:ext>
            </a:extLst>
          </p:cNvPr>
          <p:cNvSpPr/>
          <p:nvPr/>
        </p:nvSpPr>
        <p:spPr>
          <a:xfrm>
            <a:off x="10085467" y="1289186"/>
            <a:ext cx="5403827" cy="5375049"/>
          </a:xfrm>
          <a:custGeom>
            <a:avLst/>
            <a:gdLst/>
            <a:ahLst/>
            <a:cxnLst/>
            <a:rect l="l" t="t" r="r" b="b"/>
            <a:pathLst>
              <a:path w="5665632" h="5789438">
                <a:moveTo>
                  <a:pt x="0" y="0"/>
                </a:moveTo>
                <a:lnTo>
                  <a:pt x="5665632" y="0"/>
                </a:lnTo>
                <a:lnTo>
                  <a:pt x="5665632" y="5789438"/>
                </a:lnTo>
                <a:lnTo>
                  <a:pt x="0" y="5789438"/>
                </a:lnTo>
                <a:lnTo>
                  <a:pt x="0" y="0"/>
                </a:lnTo>
                <a:close/>
              </a:path>
            </a:pathLst>
          </a:custGeom>
          <a:blipFill>
            <a:blip r:embed="rId4"/>
            <a:stretch>
              <a:fillRect r="-115192" b="-222"/>
            </a:stretch>
          </a:blipFill>
        </p:spPr>
        <p:txBody>
          <a:bodyPr/>
          <a:lstStyle/>
          <a:p>
            <a:endParaRPr lang="en-NZ"/>
          </a:p>
        </p:txBody>
      </p:sp>
    </p:spTree>
    <p:extLst>
      <p:ext uri="{BB962C8B-B14F-4D97-AF65-F5344CB8AC3E}">
        <p14:creationId xmlns:p14="http://schemas.microsoft.com/office/powerpoint/2010/main" val="34746330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737222" y="439847"/>
            <a:ext cx="1482753"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5">
            <a:extLst>
              <a:ext uri="{FF2B5EF4-FFF2-40B4-BE49-F238E27FC236}">
                <a16:creationId xmlns:a16="http://schemas.microsoft.com/office/drawing/2014/main" id="{F1AB1648-B37D-8414-89CB-18C04857D3F7}"/>
              </a:ext>
            </a:extLst>
          </p:cNvPr>
          <p:cNvSpPr txBox="1"/>
          <p:nvPr/>
        </p:nvSpPr>
        <p:spPr>
          <a:xfrm>
            <a:off x="986401" y="1552909"/>
            <a:ext cx="6309548" cy="3162276"/>
          </a:xfrm>
          <a:prstGeom prst="rect">
            <a:avLst/>
          </a:prstGeom>
        </p:spPr>
        <p:txBody>
          <a:bodyPr wrap="square" lIns="0" tIns="0" rIns="0" bIns="0" rtlCol="0" anchor="t">
            <a:spAutoFit/>
          </a:bodyPr>
          <a:lstStyle/>
          <a:p>
            <a:pPr algn="l">
              <a:lnSpc>
                <a:spcPts val="4620"/>
              </a:lnSpc>
            </a:pPr>
            <a:r>
              <a:rPr lang="en-US" sz="3300" spc="-46">
                <a:latin typeface="IBM Plex Sans Bold"/>
                <a:ea typeface="IBM Plex Sans Bold"/>
                <a:cs typeface="IBM Plex Sans Bold"/>
                <a:sym typeface="IBM Plex Sans Bold"/>
              </a:rPr>
              <a:t>Design-first API development</a:t>
            </a:r>
          </a:p>
          <a:p>
            <a:pPr algn="l">
              <a:lnSpc>
                <a:spcPts val="3479"/>
              </a:lnSpc>
            </a:pPr>
            <a:r>
              <a:rPr lang="en-US" sz="2400" spc="-31">
                <a:latin typeface="IBM Plex Sans"/>
                <a:ea typeface="IBM Plex Sans"/>
                <a:cs typeface="IBM Plex Sans"/>
                <a:sym typeface="IBM Plex Sans"/>
              </a:rPr>
              <a:t>Design an API with OpenAPI spec Mock API responses to unblock front-</a:t>
            </a:r>
          </a:p>
          <a:p>
            <a:pPr algn="l">
              <a:lnSpc>
                <a:spcPts val="2328"/>
              </a:lnSpc>
            </a:pPr>
            <a:r>
              <a:rPr lang="en-US" sz="2400" spc="-33">
                <a:latin typeface="IBM Plex Sans"/>
                <a:ea typeface="IBM Plex Sans"/>
                <a:cs typeface="IBM Plex Sans"/>
                <a:sym typeface="IBM Plex Sans"/>
              </a:rPr>
              <a:t>end developers</a:t>
            </a:r>
          </a:p>
          <a:p>
            <a:pPr algn="l">
              <a:lnSpc>
                <a:spcPts val="4488"/>
              </a:lnSpc>
            </a:pPr>
            <a:r>
              <a:rPr lang="en-US" sz="2400" spc="-33">
                <a:latin typeface="IBM Plex Sans"/>
                <a:ea typeface="IBM Plex Sans"/>
                <a:cs typeface="IBM Plex Sans"/>
                <a:sym typeface="IBM Plex Sans"/>
              </a:rPr>
              <a:t>Scaffold Azure Functions in VS Code</a:t>
            </a:r>
          </a:p>
          <a:p>
            <a:pPr algn="l">
              <a:lnSpc>
                <a:spcPts val="2520"/>
              </a:lnSpc>
            </a:pPr>
            <a:r>
              <a:rPr lang="en-US" sz="2400" spc="-31">
                <a:latin typeface="IBM Plex Sans"/>
                <a:ea typeface="IBM Plex Sans"/>
                <a:cs typeface="IBM Plex Sans"/>
                <a:sym typeface="IBM Plex Sans"/>
              </a:rPr>
              <a:t>Fill in the business logic</a:t>
            </a:r>
          </a:p>
          <a:p>
            <a:pPr algn="l">
              <a:lnSpc>
                <a:spcPts val="4248"/>
              </a:lnSpc>
            </a:pPr>
            <a:r>
              <a:rPr lang="en-US" sz="2400" spc="-28">
                <a:latin typeface="IBM Plex Sans"/>
                <a:ea typeface="IBM Plex Sans"/>
                <a:cs typeface="IBM Plex Sans"/>
                <a:sym typeface="IBM Plex Sans"/>
              </a:rPr>
              <a:t>Supported languages</a:t>
            </a:r>
          </a:p>
        </p:txBody>
      </p:sp>
      <p:sp>
        <p:nvSpPr>
          <p:cNvPr id="9" name="TextBox 6">
            <a:extLst>
              <a:ext uri="{FF2B5EF4-FFF2-40B4-BE49-F238E27FC236}">
                <a16:creationId xmlns:a16="http://schemas.microsoft.com/office/drawing/2014/main" id="{186C4AD9-C289-DD45-B02E-5540BFA2E8E6}"/>
              </a:ext>
            </a:extLst>
          </p:cNvPr>
          <p:cNvSpPr txBox="1"/>
          <p:nvPr/>
        </p:nvSpPr>
        <p:spPr>
          <a:xfrm>
            <a:off x="986401" y="4978908"/>
            <a:ext cx="1076913" cy="863185"/>
          </a:xfrm>
          <a:prstGeom prst="rect">
            <a:avLst/>
          </a:prstGeom>
        </p:spPr>
        <p:txBody>
          <a:bodyPr wrap="square" lIns="0" tIns="0" rIns="0" bIns="0" rtlCol="0" anchor="t">
            <a:spAutoFit/>
          </a:bodyPr>
          <a:lstStyle/>
          <a:p>
            <a:pPr algn="l">
              <a:lnSpc>
                <a:spcPts val="2292"/>
              </a:lnSpc>
            </a:pPr>
            <a:r>
              <a:rPr lang="en-US" sz="1599" spc="-22" dirty="0">
                <a:latin typeface="IBM Plex Sans"/>
                <a:ea typeface="IBM Plex Sans"/>
                <a:cs typeface="IBM Plex Sans"/>
                <a:sym typeface="IBM Plex Sans"/>
              </a:rPr>
              <a:t>C# Java Python TypeScript</a:t>
            </a:r>
          </a:p>
        </p:txBody>
      </p:sp>
      <p:sp>
        <p:nvSpPr>
          <p:cNvPr id="18" name="Freeform 4">
            <a:extLst>
              <a:ext uri="{FF2B5EF4-FFF2-40B4-BE49-F238E27FC236}">
                <a16:creationId xmlns:a16="http://schemas.microsoft.com/office/drawing/2014/main" id="{22306102-8528-EB57-C43E-851410848806}"/>
              </a:ext>
            </a:extLst>
          </p:cNvPr>
          <p:cNvSpPr/>
          <p:nvPr/>
        </p:nvSpPr>
        <p:spPr>
          <a:xfrm>
            <a:off x="7295949" y="1326540"/>
            <a:ext cx="5094954" cy="5334142"/>
          </a:xfrm>
          <a:custGeom>
            <a:avLst/>
            <a:gdLst/>
            <a:ahLst/>
            <a:cxnLst/>
            <a:rect l="l" t="t" r="r" b="b"/>
            <a:pathLst>
              <a:path w="5807012" h="5867143">
                <a:moveTo>
                  <a:pt x="0" y="0"/>
                </a:moveTo>
                <a:lnTo>
                  <a:pt x="5807012" y="0"/>
                </a:lnTo>
                <a:lnTo>
                  <a:pt x="5807012" y="5867143"/>
                </a:lnTo>
                <a:lnTo>
                  <a:pt x="0" y="5867143"/>
                </a:lnTo>
                <a:lnTo>
                  <a:pt x="0" y="0"/>
                </a:lnTo>
                <a:close/>
              </a:path>
            </a:pathLst>
          </a:custGeom>
          <a:blipFill>
            <a:blip r:embed="rId4"/>
            <a:stretch>
              <a:fillRect r="-99999" b="-171"/>
            </a:stretch>
          </a:blipFill>
        </p:spPr>
        <p:txBody>
          <a:bodyPr/>
          <a:lstStyle/>
          <a:p>
            <a:endParaRPr lang="en-NZ"/>
          </a:p>
        </p:txBody>
      </p:sp>
    </p:spTree>
    <p:extLst>
      <p:ext uri="{BB962C8B-B14F-4D97-AF65-F5344CB8AC3E}">
        <p14:creationId xmlns:p14="http://schemas.microsoft.com/office/powerpoint/2010/main" val="2471760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737222" y="439847"/>
            <a:ext cx="1482753"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7" name="TextBox 2">
            <a:extLst>
              <a:ext uri="{FF2B5EF4-FFF2-40B4-BE49-F238E27FC236}">
                <a16:creationId xmlns:a16="http://schemas.microsoft.com/office/drawing/2014/main" id="{1A07F85A-63A6-ADFA-9CAF-BA27CA2F96FD}"/>
              </a:ext>
            </a:extLst>
          </p:cNvPr>
          <p:cNvSpPr txBox="1"/>
          <p:nvPr/>
        </p:nvSpPr>
        <p:spPr>
          <a:xfrm>
            <a:off x="942522" y="1308276"/>
            <a:ext cx="10578918" cy="1107483"/>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Automate API Management deployments</a:t>
            </a:r>
          </a:p>
          <a:p>
            <a:pPr algn="l">
              <a:lnSpc>
                <a:spcPts val="3920"/>
              </a:lnSpc>
            </a:pPr>
            <a:r>
              <a:rPr lang="en-US" sz="2800" spc="-39" dirty="0">
                <a:latin typeface="IBM Plex Sans"/>
                <a:ea typeface="IBM Plex Sans"/>
                <a:cs typeface="IBM Plex Sans"/>
                <a:sym typeface="IBM Plex Sans"/>
              </a:rPr>
              <a:t>Context</a:t>
            </a:r>
          </a:p>
        </p:txBody>
      </p:sp>
      <p:sp>
        <p:nvSpPr>
          <p:cNvPr id="10" name="TextBox 3">
            <a:extLst>
              <a:ext uri="{FF2B5EF4-FFF2-40B4-BE49-F238E27FC236}">
                <a16:creationId xmlns:a16="http://schemas.microsoft.com/office/drawing/2014/main" id="{3F14E3F1-60AD-7AD3-0C0E-9E421950A189}"/>
              </a:ext>
            </a:extLst>
          </p:cNvPr>
          <p:cNvSpPr txBox="1"/>
          <p:nvPr/>
        </p:nvSpPr>
        <p:spPr>
          <a:xfrm>
            <a:off x="942522" y="3760095"/>
            <a:ext cx="1492977" cy="466281"/>
          </a:xfrm>
          <a:prstGeom prst="rect">
            <a:avLst/>
          </a:prstGeom>
        </p:spPr>
        <p:txBody>
          <a:bodyPr lIns="0" tIns="0" rIns="0" bIns="0" rtlCol="0" anchor="t">
            <a:spAutoFit/>
          </a:bodyPr>
          <a:lstStyle/>
          <a:p>
            <a:pPr algn="l">
              <a:lnSpc>
                <a:spcPts val="3920"/>
              </a:lnSpc>
            </a:pPr>
            <a:r>
              <a:rPr lang="en-US" sz="2800" spc="-39" dirty="0">
                <a:latin typeface="IBM Plex Sans"/>
                <a:ea typeface="IBM Plex Sans"/>
                <a:cs typeface="IBM Plex Sans"/>
                <a:sym typeface="IBM Plex Sans"/>
              </a:rPr>
              <a:t>Problems</a:t>
            </a:r>
          </a:p>
        </p:txBody>
      </p:sp>
      <p:sp>
        <p:nvSpPr>
          <p:cNvPr id="11" name="TextBox 4">
            <a:extLst>
              <a:ext uri="{FF2B5EF4-FFF2-40B4-BE49-F238E27FC236}">
                <a16:creationId xmlns:a16="http://schemas.microsoft.com/office/drawing/2014/main" id="{B9E81D19-B58C-B8B4-B944-B7A6DF227A2E}"/>
              </a:ext>
            </a:extLst>
          </p:cNvPr>
          <p:cNvSpPr txBox="1"/>
          <p:nvPr/>
        </p:nvSpPr>
        <p:spPr>
          <a:xfrm>
            <a:off x="942522" y="5780474"/>
            <a:ext cx="5537997" cy="466281"/>
          </a:xfrm>
          <a:prstGeom prst="rect">
            <a:avLst/>
          </a:prstGeom>
        </p:spPr>
        <p:txBody>
          <a:bodyPr lIns="0" tIns="0" rIns="0" bIns="0" rtlCol="0" anchor="t">
            <a:spAutoFit/>
          </a:bodyPr>
          <a:lstStyle/>
          <a:p>
            <a:pPr algn="l">
              <a:lnSpc>
                <a:spcPts val="3920"/>
              </a:lnSpc>
            </a:pPr>
            <a:r>
              <a:rPr lang="en-US" sz="2800" spc="-39" dirty="0">
                <a:latin typeface="IBM Plex Sans"/>
                <a:ea typeface="IBM Plex Sans"/>
                <a:cs typeface="IBM Plex Sans"/>
                <a:sym typeface="IBM Plex Sans"/>
              </a:rPr>
              <a:t>There is no one-size-fit-all solution</a:t>
            </a:r>
          </a:p>
        </p:txBody>
      </p:sp>
      <p:sp>
        <p:nvSpPr>
          <p:cNvPr id="12" name="TextBox 5">
            <a:extLst>
              <a:ext uri="{FF2B5EF4-FFF2-40B4-BE49-F238E27FC236}">
                <a16:creationId xmlns:a16="http://schemas.microsoft.com/office/drawing/2014/main" id="{AB39BC7A-A7E6-8E24-9D55-886BEBD215A7}"/>
              </a:ext>
            </a:extLst>
          </p:cNvPr>
          <p:cNvSpPr txBox="1"/>
          <p:nvPr/>
        </p:nvSpPr>
        <p:spPr>
          <a:xfrm>
            <a:off x="942522" y="4280821"/>
            <a:ext cx="7787592" cy="1085726"/>
          </a:xfrm>
          <a:prstGeom prst="rect">
            <a:avLst/>
          </a:prstGeom>
        </p:spPr>
        <p:txBody>
          <a:bodyPr wrap="square" lIns="0" tIns="0" rIns="0" bIns="0" rtlCol="0" anchor="t">
            <a:spAutoFit/>
          </a:bodyPr>
          <a:lstStyle/>
          <a:p>
            <a:pPr algn="l">
              <a:lnSpc>
                <a:spcPts val="2887"/>
              </a:lnSpc>
            </a:pPr>
            <a:r>
              <a:rPr lang="en-US" sz="1999" spc="-27" dirty="0">
                <a:latin typeface="IBM Plex Sans"/>
                <a:ea typeface="IBM Plex Sans"/>
                <a:cs typeface="IBM Plex Sans"/>
                <a:sym typeface="IBM Plex Sans"/>
              </a:rPr>
              <a:t>Automate deployment of APIs into API Management Migrate configurations from one environment to another Avoid interference between development teams</a:t>
            </a:r>
          </a:p>
        </p:txBody>
      </p:sp>
      <p:sp>
        <p:nvSpPr>
          <p:cNvPr id="13" name="TextBox 6">
            <a:extLst>
              <a:ext uri="{FF2B5EF4-FFF2-40B4-BE49-F238E27FC236}">
                <a16:creationId xmlns:a16="http://schemas.microsoft.com/office/drawing/2014/main" id="{D9C234AA-EC34-9F83-3001-F5D75488997E}"/>
              </a:ext>
            </a:extLst>
          </p:cNvPr>
          <p:cNvSpPr txBox="1"/>
          <p:nvPr/>
        </p:nvSpPr>
        <p:spPr>
          <a:xfrm>
            <a:off x="942522" y="2470718"/>
            <a:ext cx="8017745" cy="1076582"/>
          </a:xfrm>
          <a:prstGeom prst="rect">
            <a:avLst/>
          </a:prstGeom>
        </p:spPr>
        <p:txBody>
          <a:bodyPr lIns="0" tIns="0" rIns="0" bIns="0" rtlCol="0" anchor="t">
            <a:spAutoFit/>
          </a:bodyPr>
          <a:lstStyle/>
          <a:p>
            <a:pPr algn="l">
              <a:lnSpc>
                <a:spcPts val="2839"/>
              </a:lnSpc>
            </a:pPr>
            <a:r>
              <a:rPr lang="en-US" sz="1999" spc="-25" dirty="0">
                <a:latin typeface="IBM Plex Sans"/>
                <a:ea typeface="IBM Plex Sans"/>
                <a:cs typeface="IBM Plex Sans"/>
                <a:sym typeface="IBM Plex Sans"/>
              </a:rPr>
              <a:t>Multiple deployment environments, e.g. development, QA, production Some of the environments are shared, e.g. production Many API development teams each responsible for one or more APIs</a:t>
            </a:r>
          </a:p>
        </p:txBody>
      </p:sp>
    </p:spTree>
    <p:extLst>
      <p:ext uri="{BB962C8B-B14F-4D97-AF65-F5344CB8AC3E}">
        <p14:creationId xmlns:p14="http://schemas.microsoft.com/office/powerpoint/2010/main" val="35974795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737222" y="439847"/>
            <a:ext cx="1482753"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grpSp>
        <p:nvGrpSpPr>
          <p:cNvPr id="2" name="Group 2">
            <a:extLst>
              <a:ext uri="{FF2B5EF4-FFF2-40B4-BE49-F238E27FC236}">
                <a16:creationId xmlns:a16="http://schemas.microsoft.com/office/drawing/2014/main" id="{A9B67CF7-DE29-6C05-CDED-4C70060224CD}"/>
              </a:ext>
            </a:extLst>
          </p:cNvPr>
          <p:cNvGrpSpPr>
            <a:grpSpLocks noChangeAspect="1"/>
          </p:cNvGrpSpPr>
          <p:nvPr/>
        </p:nvGrpSpPr>
        <p:grpSpPr>
          <a:xfrm>
            <a:off x="6035855" y="3011917"/>
            <a:ext cx="28575" cy="1701803"/>
            <a:chOff x="0" y="0"/>
            <a:chExt cx="28575" cy="1701800"/>
          </a:xfrm>
        </p:grpSpPr>
        <p:sp>
          <p:nvSpPr>
            <p:cNvPr id="9" name="Freeform 3">
              <a:extLst>
                <a:ext uri="{FF2B5EF4-FFF2-40B4-BE49-F238E27FC236}">
                  <a16:creationId xmlns:a16="http://schemas.microsoft.com/office/drawing/2014/main" id="{346FDE29-D96D-2011-485E-0C56E27F40C7}"/>
                </a:ext>
              </a:extLst>
            </p:cNvPr>
            <p:cNvSpPr/>
            <p:nvPr/>
          </p:nvSpPr>
          <p:spPr>
            <a:xfrm>
              <a:off x="0" y="0"/>
              <a:ext cx="28575" cy="1701800"/>
            </a:xfrm>
            <a:custGeom>
              <a:avLst/>
              <a:gdLst/>
              <a:ahLst/>
              <a:cxnLst/>
              <a:rect l="l" t="t" r="r" b="b"/>
              <a:pathLst>
                <a:path w="28575" h="1701800">
                  <a:moveTo>
                    <a:pt x="28575" y="0"/>
                  </a:moveTo>
                  <a:lnTo>
                    <a:pt x="28575" y="1701800"/>
                  </a:lnTo>
                  <a:lnTo>
                    <a:pt x="0" y="1701800"/>
                  </a:lnTo>
                  <a:lnTo>
                    <a:pt x="0" y="0"/>
                  </a:lnTo>
                  <a:close/>
                </a:path>
              </a:pathLst>
            </a:custGeom>
            <a:solidFill>
              <a:srgbClr val="0078D4"/>
            </a:solidFill>
          </p:spPr>
          <p:txBody>
            <a:bodyPr/>
            <a:lstStyle/>
            <a:p>
              <a:endParaRPr lang="en-NZ"/>
            </a:p>
          </p:txBody>
        </p:sp>
      </p:grpSp>
      <p:sp>
        <p:nvSpPr>
          <p:cNvPr id="14" name="TextBox 4">
            <a:extLst>
              <a:ext uri="{FF2B5EF4-FFF2-40B4-BE49-F238E27FC236}">
                <a16:creationId xmlns:a16="http://schemas.microsoft.com/office/drawing/2014/main" id="{1B6433BB-CF01-CD67-1FC2-89356381C766}"/>
              </a:ext>
            </a:extLst>
          </p:cNvPr>
          <p:cNvSpPr txBox="1"/>
          <p:nvPr/>
        </p:nvSpPr>
        <p:spPr>
          <a:xfrm>
            <a:off x="2282310" y="3365552"/>
            <a:ext cx="2664685" cy="1109101"/>
          </a:xfrm>
          <a:prstGeom prst="rect">
            <a:avLst/>
          </a:prstGeom>
        </p:spPr>
        <p:txBody>
          <a:bodyPr lIns="0" tIns="0" rIns="0" bIns="0" rtlCol="0" anchor="t">
            <a:spAutoFit/>
          </a:bodyPr>
          <a:lstStyle/>
          <a:p>
            <a:pPr algn="l">
              <a:lnSpc>
                <a:spcPts val="4294"/>
              </a:lnSpc>
            </a:pPr>
            <a:r>
              <a:rPr lang="en-US" sz="3600" spc="-50">
                <a:latin typeface="IBM Plex Sans Bold"/>
                <a:ea typeface="IBM Plex Sans Bold"/>
                <a:cs typeface="IBM Plex Sans Bold"/>
                <a:sym typeface="IBM Plex Sans Bold"/>
              </a:rPr>
              <a:t>Deployment options</a:t>
            </a:r>
          </a:p>
        </p:txBody>
      </p:sp>
      <p:sp>
        <p:nvSpPr>
          <p:cNvPr id="15" name="TextBox 5">
            <a:extLst>
              <a:ext uri="{FF2B5EF4-FFF2-40B4-BE49-F238E27FC236}">
                <a16:creationId xmlns:a16="http://schemas.microsoft.com/office/drawing/2014/main" id="{8888EB3C-FB10-2998-BBFE-DC24FBDF3AB6}"/>
              </a:ext>
            </a:extLst>
          </p:cNvPr>
          <p:cNvSpPr txBox="1"/>
          <p:nvPr/>
        </p:nvSpPr>
        <p:spPr>
          <a:xfrm>
            <a:off x="6693344" y="2444615"/>
            <a:ext cx="4677537" cy="3040704"/>
          </a:xfrm>
          <a:prstGeom prst="rect">
            <a:avLst/>
          </a:prstGeom>
        </p:spPr>
        <p:txBody>
          <a:bodyPr lIns="0" tIns="0" rIns="0" bIns="0" rtlCol="0" anchor="t">
            <a:spAutoFit/>
          </a:bodyPr>
          <a:lstStyle/>
          <a:p>
            <a:pPr algn="l">
              <a:lnSpc>
                <a:spcPts val="4034"/>
              </a:lnSpc>
            </a:pPr>
            <a:r>
              <a:rPr lang="en-US" sz="2800" spc="-39" dirty="0">
                <a:latin typeface="IBM Plex Sans"/>
                <a:ea typeface="IBM Plex Sans"/>
                <a:cs typeface="IBM Plex Sans"/>
                <a:sym typeface="IBM Plex Sans"/>
              </a:rPr>
              <a:t>APIs PowerShell Cmdlets Azure CLI </a:t>
            </a:r>
          </a:p>
          <a:p>
            <a:pPr algn="l">
              <a:lnSpc>
                <a:spcPts val="4034"/>
              </a:lnSpc>
            </a:pPr>
            <a:r>
              <a:rPr lang="en-US" sz="2800" spc="-39" dirty="0">
                <a:latin typeface="IBM Plex Sans"/>
                <a:ea typeface="IBM Plex Sans"/>
                <a:cs typeface="IBM Plex Sans"/>
                <a:sym typeface="IBM Plex Sans"/>
              </a:rPr>
              <a:t>Resource Manager Templates Bicep </a:t>
            </a:r>
          </a:p>
          <a:p>
            <a:pPr algn="l">
              <a:lnSpc>
                <a:spcPts val="4034"/>
              </a:lnSpc>
            </a:pPr>
            <a:r>
              <a:rPr lang="en-US" sz="2800" spc="-39" dirty="0">
                <a:latin typeface="IBM Plex Sans"/>
                <a:ea typeface="IBM Plex Sans"/>
                <a:cs typeface="IBM Plex Sans"/>
                <a:sym typeface="IBM Plex Sans"/>
              </a:rPr>
              <a:t>Terraform </a:t>
            </a:r>
          </a:p>
          <a:p>
            <a:pPr algn="l">
              <a:lnSpc>
                <a:spcPts val="4034"/>
              </a:lnSpc>
            </a:pPr>
            <a:r>
              <a:rPr lang="en-US" sz="2800" spc="-39" dirty="0">
                <a:latin typeface="IBM Plex Sans"/>
                <a:ea typeface="IBM Plex Sans"/>
                <a:cs typeface="IBM Plex Sans"/>
                <a:sym typeface="IBM Plex Sans"/>
              </a:rPr>
              <a:t>SDKs</a:t>
            </a:r>
          </a:p>
        </p:txBody>
      </p:sp>
    </p:spTree>
    <p:extLst>
      <p:ext uri="{BB962C8B-B14F-4D97-AF65-F5344CB8AC3E}">
        <p14:creationId xmlns:p14="http://schemas.microsoft.com/office/powerpoint/2010/main" val="173615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8857882" y="426476"/>
            <a:ext cx="94827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Digital transformations runs on APIs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pSp>
        <p:nvGrpSpPr>
          <p:cNvPr id="2" name="Group 1">
            <a:extLst>
              <a:ext uri="{FF2B5EF4-FFF2-40B4-BE49-F238E27FC236}">
                <a16:creationId xmlns:a16="http://schemas.microsoft.com/office/drawing/2014/main" id="{64312C13-A08F-018C-61F3-27E19739D678}"/>
              </a:ext>
            </a:extLst>
          </p:cNvPr>
          <p:cNvGrpSpPr/>
          <p:nvPr/>
        </p:nvGrpSpPr>
        <p:grpSpPr>
          <a:xfrm>
            <a:off x="4716353" y="5156784"/>
            <a:ext cx="2738168" cy="447653"/>
            <a:chOff x="4661585" y="5904844"/>
            <a:chExt cx="2738168" cy="447653"/>
          </a:xfrm>
        </p:grpSpPr>
        <p:sp>
          <p:nvSpPr>
            <p:cNvPr id="7" name="Freeform 13" title="Icon of a cloud">
              <a:extLst>
                <a:ext uri="{FF2B5EF4-FFF2-40B4-BE49-F238E27FC236}">
                  <a16:creationId xmlns:a16="http://schemas.microsoft.com/office/drawing/2014/main" id="{1F65540A-3EDE-99BB-2A07-05EE49BAF02D}"/>
                </a:ext>
              </a:extLst>
            </p:cNvPr>
            <p:cNvSpPr>
              <a:spLocks noChangeAspect="1"/>
            </p:cNvSpPr>
            <p:nvPr/>
          </p:nvSpPr>
          <p:spPr bwMode="auto">
            <a:xfrm>
              <a:off x="6854317" y="5974881"/>
              <a:ext cx="545436" cy="299205"/>
            </a:xfrm>
            <a:custGeom>
              <a:avLst/>
              <a:gdLst>
                <a:gd name="T0" fmla="*/ 384 w 771"/>
                <a:gd name="T1" fmla="*/ 0 h 422"/>
                <a:gd name="T2" fmla="*/ 549 w 771"/>
                <a:gd name="T3" fmla="*/ 110 h 422"/>
                <a:gd name="T4" fmla="*/ 551 w 771"/>
                <a:gd name="T5" fmla="*/ 115 h 422"/>
                <a:gd name="T6" fmla="*/ 565 w 771"/>
                <a:gd name="T7" fmla="*/ 110 h 422"/>
                <a:gd name="T8" fmla="*/ 612 w 771"/>
                <a:gd name="T9" fmla="*/ 103 h 422"/>
                <a:gd name="T10" fmla="*/ 771 w 771"/>
                <a:gd name="T11" fmla="*/ 262 h 422"/>
                <a:gd name="T12" fmla="*/ 628 w 771"/>
                <a:gd name="T13" fmla="*/ 420 h 422"/>
                <a:gd name="T14" fmla="*/ 616 w 771"/>
                <a:gd name="T15" fmla="*/ 421 h 422"/>
                <a:gd name="T16" fmla="*/ 610 w 771"/>
                <a:gd name="T17" fmla="*/ 421 h 422"/>
                <a:gd name="T18" fmla="*/ 98 w 771"/>
                <a:gd name="T19" fmla="*/ 421 h 422"/>
                <a:gd name="T20" fmla="*/ 91 w 771"/>
                <a:gd name="T21" fmla="*/ 422 h 422"/>
                <a:gd name="T22" fmla="*/ 74 w 771"/>
                <a:gd name="T23" fmla="*/ 419 h 422"/>
                <a:gd name="T24" fmla="*/ 12 w 771"/>
                <a:gd name="T25" fmla="*/ 312 h 422"/>
                <a:gd name="T26" fmla="*/ 101 w 771"/>
                <a:gd name="T27" fmla="*/ 247 h 422"/>
                <a:gd name="T28" fmla="*/ 108 w 771"/>
                <a:gd name="T29" fmla="*/ 249 h 422"/>
                <a:gd name="T30" fmla="*/ 106 w 771"/>
                <a:gd name="T31" fmla="*/ 238 h 422"/>
                <a:gd name="T32" fmla="*/ 119 w 771"/>
                <a:gd name="T33" fmla="*/ 179 h 422"/>
                <a:gd name="T34" fmla="*/ 201 w 771"/>
                <a:gd name="T35" fmla="*/ 128 h 422"/>
                <a:gd name="T36" fmla="*/ 213 w 771"/>
                <a:gd name="T37" fmla="*/ 128 h 422"/>
                <a:gd name="T38" fmla="*/ 213 w 771"/>
                <a:gd name="T39" fmla="*/ 127 h 422"/>
                <a:gd name="T40" fmla="*/ 384 w 771"/>
                <a:gd name="T41" fmla="*/ 0 h 4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71" h="422">
                  <a:moveTo>
                    <a:pt x="384" y="0"/>
                  </a:moveTo>
                  <a:cubicBezTo>
                    <a:pt x="458" y="0"/>
                    <a:pt x="522" y="46"/>
                    <a:pt x="549" y="110"/>
                  </a:cubicBezTo>
                  <a:cubicBezTo>
                    <a:pt x="551" y="115"/>
                    <a:pt x="551" y="115"/>
                    <a:pt x="551" y="115"/>
                  </a:cubicBezTo>
                  <a:cubicBezTo>
                    <a:pt x="565" y="110"/>
                    <a:pt x="565" y="110"/>
                    <a:pt x="565" y="110"/>
                  </a:cubicBezTo>
                  <a:cubicBezTo>
                    <a:pt x="580" y="105"/>
                    <a:pt x="596" y="103"/>
                    <a:pt x="612" y="103"/>
                  </a:cubicBezTo>
                  <a:cubicBezTo>
                    <a:pt x="700" y="103"/>
                    <a:pt x="771" y="174"/>
                    <a:pt x="771" y="262"/>
                  </a:cubicBezTo>
                  <a:cubicBezTo>
                    <a:pt x="771" y="344"/>
                    <a:pt x="708" y="412"/>
                    <a:pt x="628" y="420"/>
                  </a:cubicBezTo>
                  <a:cubicBezTo>
                    <a:pt x="616" y="421"/>
                    <a:pt x="616" y="421"/>
                    <a:pt x="616" y="421"/>
                  </a:cubicBezTo>
                  <a:cubicBezTo>
                    <a:pt x="610" y="421"/>
                    <a:pt x="610" y="421"/>
                    <a:pt x="610" y="421"/>
                  </a:cubicBezTo>
                  <a:cubicBezTo>
                    <a:pt x="98" y="421"/>
                    <a:pt x="98" y="421"/>
                    <a:pt x="98" y="421"/>
                  </a:cubicBezTo>
                  <a:cubicBezTo>
                    <a:pt x="91" y="422"/>
                    <a:pt x="91" y="422"/>
                    <a:pt x="91" y="422"/>
                  </a:cubicBezTo>
                  <a:cubicBezTo>
                    <a:pt x="85" y="421"/>
                    <a:pt x="79" y="420"/>
                    <a:pt x="74" y="419"/>
                  </a:cubicBezTo>
                  <a:cubicBezTo>
                    <a:pt x="27" y="406"/>
                    <a:pt x="0" y="359"/>
                    <a:pt x="12" y="312"/>
                  </a:cubicBezTo>
                  <a:cubicBezTo>
                    <a:pt x="23" y="271"/>
                    <a:pt x="61" y="245"/>
                    <a:pt x="101" y="247"/>
                  </a:cubicBezTo>
                  <a:cubicBezTo>
                    <a:pt x="108" y="249"/>
                    <a:pt x="108" y="249"/>
                    <a:pt x="108" y="249"/>
                  </a:cubicBezTo>
                  <a:cubicBezTo>
                    <a:pt x="106" y="238"/>
                    <a:pt x="106" y="238"/>
                    <a:pt x="106" y="238"/>
                  </a:cubicBezTo>
                  <a:cubicBezTo>
                    <a:pt x="105" y="218"/>
                    <a:pt x="109" y="198"/>
                    <a:pt x="119" y="179"/>
                  </a:cubicBezTo>
                  <a:cubicBezTo>
                    <a:pt x="137" y="148"/>
                    <a:pt x="168" y="130"/>
                    <a:pt x="201" y="128"/>
                  </a:cubicBezTo>
                  <a:cubicBezTo>
                    <a:pt x="213" y="128"/>
                    <a:pt x="213" y="128"/>
                    <a:pt x="213" y="128"/>
                  </a:cubicBezTo>
                  <a:cubicBezTo>
                    <a:pt x="213" y="127"/>
                    <a:pt x="213" y="127"/>
                    <a:pt x="213" y="127"/>
                  </a:cubicBezTo>
                  <a:cubicBezTo>
                    <a:pt x="236" y="53"/>
                    <a:pt x="304" y="0"/>
                    <a:pt x="384"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9" name="Data &amp; AI" title="Icon of several circles connected to eachother by lines">
              <a:extLst>
                <a:ext uri="{FF2B5EF4-FFF2-40B4-BE49-F238E27FC236}">
                  <a16:creationId xmlns:a16="http://schemas.microsoft.com/office/drawing/2014/main" id="{A4E66007-D3C0-250A-CF4C-91AD840F8BBE}"/>
                </a:ext>
              </a:extLst>
            </p:cNvPr>
            <p:cNvSpPr>
              <a:spLocks noChangeAspect="1" noEditPoints="1"/>
            </p:cNvSpPr>
            <p:nvPr/>
          </p:nvSpPr>
          <p:spPr bwMode="auto">
            <a:xfrm>
              <a:off x="6149832" y="5952667"/>
              <a:ext cx="500033" cy="3998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0" name="Database_EFC7" title="Icon of a cylinder">
              <a:extLst>
                <a:ext uri="{FF2B5EF4-FFF2-40B4-BE49-F238E27FC236}">
                  <a16:creationId xmlns:a16="http://schemas.microsoft.com/office/drawing/2014/main" id="{AB9C05CD-621C-078A-2CB9-39AF18DDFE0F}"/>
                </a:ext>
              </a:extLst>
            </p:cNvPr>
            <p:cNvSpPr>
              <a:spLocks noChangeAspect="1" noEditPoints="1"/>
            </p:cNvSpPr>
            <p:nvPr/>
          </p:nvSpPr>
          <p:spPr bwMode="auto">
            <a:xfrm>
              <a:off x="4661585" y="5904844"/>
              <a:ext cx="316562" cy="41148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1" name="binary" title="Icon of binary code, ones and zeros">
              <a:extLst>
                <a:ext uri="{FF2B5EF4-FFF2-40B4-BE49-F238E27FC236}">
                  <a16:creationId xmlns:a16="http://schemas.microsoft.com/office/drawing/2014/main" id="{1752D3FD-6550-E3B8-D044-DC933E01FE40}"/>
                </a:ext>
              </a:extLst>
            </p:cNvPr>
            <p:cNvSpPr>
              <a:spLocks noChangeAspect="1" noEditPoints="1"/>
            </p:cNvSpPr>
            <p:nvPr/>
          </p:nvSpPr>
          <p:spPr bwMode="auto">
            <a:xfrm>
              <a:off x="5182599" y="5952667"/>
              <a:ext cx="365760" cy="315833"/>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2" name="server" title="Icon of a server tower">
              <a:extLst>
                <a:ext uri="{FF2B5EF4-FFF2-40B4-BE49-F238E27FC236}">
                  <a16:creationId xmlns:a16="http://schemas.microsoft.com/office/drawing/2014/main" id="{27998A18-C1AB-EA53-568B-7DAAE2EA7D5B}"/>
                </a:ext>
              </a:extLst>
            </p:cNvPr>
            <p:cNvSpPr>
              <a:spLocks noChangeAspect="1" noEditPoints="1"/>
            </p:cNvSpPr>
            <p:nvPr/>
          </p:nvSpPr>
          <p:spPr bwMode="auto">
            <a:xfrm>
              <a:off x="5752811" y="5944332"/>
              <a:ext cx="192569" cy="365760"/>
            </a:xfrm>
            <a:custGeom>
              <a:avLst/>
              <a:gdLst>
                <a:gd name="T0" fmla="*/ 318 w 318"/>
                <a:gd name="T1" fmla="*/ 283 h 604"/>
                <a:gd name="T2" fmla="*/ 318 w 318"/>
                <a:gd name="T3" fmla="*/ 604 h 604"/>
                <a:gd name="T4" fmla="*/ 0 w 318"/>
                <a:gd name="T5" fmla="*/ 604 h 604"/>
                <a:gd name="T6" fmla="*/ 0 w 318"/>
                <a:gd name="T7" fmla="*/ 0 h 604"/>
                <a:gd name="T8" fmla="*/ 318 w 318"/>
                <a:gd name="T9" fmla="*/ 0 h 604"/>
                <a:gd name="T10" fmla="*/ 318 w 318"/>
                <a:gd name="T11" fmla="*/ 283 h 604"/>
                <a:gd name="T12" fmla="*/ 67 w 318"/>
                <a:gd name="T13" fmla="*/ 97 h 604"/>
                <a:gd name="T14" fmla="*/ 249 w 318"/>
                <a:gd name="T15" fmla="*/ 97 h 604"/>
                <a:gd name="T16" fmla="*/ 67 w 318"/>
                <a:gd name="T17" fmla="*/ 414 h 604"/>
                <a:gd name="T18" fmla="*/ 249 w 318"/>
                <a:gd name="T19" fmla="*/ 414 h 604"/>
                <a:gd name="T20" fmla="*/ 67 w 318"/>
                <a:gd name="T21" fmla="*/ 504 h 604"/>
                <a:gd name="T22" fmla="*/ 249 w 318"/>
                <a:gd name="T23" fmla="*/ 504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18" h="604">
                  <a:moveTo>
                    <a:pt x="318" y="283"/>
                  </a:moveTo>
                  <a:lnTo>
                    <a:pt x="318" y="604"/>
                  </a:lnTo>
                  <a:lnTo>
                    <a:pt x="0" y="604"/>
                  </a:lnTo>
                  <a:lnTo>
                    <a:pt x="0" y="0"/>
                  </a:lnTo>
                  <a:lnTo>
                    <a:pt x="318" y="0"/>
                  </a:lnTo>
                  <a:lnTo>
                    <a:pt x="318" y="283"/>
                  </a:lnTo>
                  <a:moveTo>
                    <a:pt x="67" y="97"/>
                  </a:moveTo>
                  <a:lnTo>
                    <a:pt x="249" y="97"/>
                  </a:lnTo>
                  <a:moveTo>
                    <a:pt x="67" y="414"/>
                  </a:moveTo>
                  <a:lnTo>
                    <a:pt x="249" y="414"/>
                  </a:lnTo>
                  <a:moveTo>
                    <a:pt x="67" y="504"/>
                  </a:moveTo>
                  <a:lnTo>
                    <a:pt x="249" y="504"/>
                  </a:lnTo>
                </a:path>
              </a:pathLst>
            </a:custGeom>
            <a:noFill/>
            <a:ln w="1905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3" name="Group 12">
            <a:extLst>
              <a:ext uri="{FF2B5EF4-FFF2-40B4-BE49-F238E27FC236}">
                <a16:creationId xmlns:a16="http://schemas.microsoft.com/office/drawing/2014/main" id="{21D4931A-8714-4D39-F37C-E22B9CC3C1FA}"/>
              </a:ext>
            </a:extLst>
          </p:cNvPr>
          <p:cNvGrpSpPr/>
          <p:nvPr/>
        </p:nvGrpSpPr>
        <p:grpSpPr>
          <a:xfrm>
            <a:off x="2639628" y="1872692"/>
            <a:ext cx="6721040" cy="367353"/>
            <a:chOff x="2586979" y="1476320"/>
            <a:chExt cx="6721040" cy="367353"/>
          </a:xfrm>
        </p:grpSpPr>
        <p:sp>
          <p:nvSpPr>
            <p:cNvPr id="14" name="Manufacturing_E99C" title="Icon of a robotic arm">
              <a:extLst>
                <a:ext uri="{FF2B5EF4-FFF2-40B4-BE49-F238E27FC236}">
                  <a16:creationId xmlns:a16="http://schemas.microsoft.com/office/drawing/2014/main" id="{1DB36D13-435C-A2FF-BAE2-1435B78039E8}"/>
                </a:ext>
              </a:extLst>
            </p:cNvPr>
            <p:cNvSpPr>
              <a:spLocks noChangeAspect="1" noEditPoints="1"/>
            </p:cNvSpPr>
            <p:nvPr/>
          </p:nvSpPr>
          <p:spPr bwMode="auto">
            <a:xfrm>
              <a:off x="8342774" y="1476320"/>
              <a:ext cx="374162" cy="365760"/>
            </a:xfrm>
            <a:custGeom>
              <a:avLst/>
              <a:gdLst>
                <a:gd name="T0" fmla="*/ 3549 w 3875"/>
                <a:gd name="T1" fmla="*/ 2212 h 3788"/>
                <a:gd name="T2" fmla="*/ 3875 w 3875"/>
                <a:gd name="T3" fmla="*/ 2538 h 3788"/>
                <a:gd name="T4" fmla="*/ 3875 w 3875"/>
                <a:gd name="T5" fmla="*/ 2913 h 3788"/>
                <a:gd name="T6" fmla="*/ 3195 w 3875"/>
                <a:gd name="T7" fmla="*/ 2218 h 3788"/>
                <a:gd name="T8" fmla="*/ 2875 w 3875"/>
                <a:gd name="T9" fmla="*/ 2538 h 3788"/>
                <a:gd name="T10" fmla="*/ 2875 w 3875"/>
                <a:gd name="T11" fmla="*/ 2913 h 3788"/>
                <a:gd name="T12" fmla="*/ 1000 w 3875"/>
                <a:gd name="T13" fmla="*/ 1413 h 3788"/>
                <a:gd name="T14" fmla="*/ 375 w 3875"/>
                <a:gd name="T15" fmla="*/ 2038 h 3788"/>
                <a:gd name="T16" fmla="*/ 375 w 3875"/>
                <a:gd name="T17" fmla="*/ 3788 h 3788"/>
                <a:gd name="T18" fmla="*/ 1625 w 3875"/>
                <a:gd name="T19" fmla="*/ 3788 h 3788"/>
                <a:gd name="T20" fmla="*/ 1625 w 3875"/>
                <a:gd name="T21" fmla="*/ 2038 h 3788"/>
                <a:gd name="T22" fmla="*/ 1000 w 3875"/>
                <a:gd name="T23" fmla="*/ 1413 h 3788"/>
                <a:gd name="T24" fmla="*/ 0 w 3875"/>
                <a:gd name="T25" fmla="*/ 3788 h 3788"/>
                <a:gd name="T26" fmla="*/ 2000 w 3875"/>
                <a:gd name="T27" fmla="*/ 3788 h 3788"/>
                <a:gd name="T28" fmla="*/ 1000 w 3875"/>
                <a:gd name="T29" fmla="*/ 2038 h 3788"/>
                <a:gd name="T30" fmla="*/ 875 w 3875"/>
                <a:gd name="T31" fmla="*/ 2163 h 3788"/>
                <a:gd name="T32" fmla="*/ 1000 w 3875"/>
                <a:gd name="T33" fmla="*/ 2288 h 3788"/>
                <a:gd name="T34" fmla="*/ 1125 w 3875"/>
                <a:gd name="T35" fmla="*/ 2163 h 3788"/>
                <a:gd name="T36" fmla="*/ 1000 w 3875"/>
                <a:gd name="T37" fmla="*/ 2038 h 3788"/>
                <a:gd name="T38" fmla="*/ 3054 w 3875"/>
                <a:gd name="T39" fmla="*/ 1920 h 3788"/>
                <a:gd name="T40" fmla="*/ 3518 w 3875"/>
                <a:gd name="T41" fmla="*/ 1722 h 3788"/>
                <a:gd name="T42" fmla="*/ 1604 w 3875"/>
                <a:gd name="T43" fmla="*/ 1875 h 3788"/>
                <a:gd name="T44" fmla="*/ 2769 w 3875"/>
                <a:gd name="T45" fmla="*/ 674 h 3788"/>
                <a:gd name="T46" fmla="*/ 2761 w 3875"/>
                <a:gd name="T47" fmla="*/ 144 h 3788"/>
                <a:gd name="T48" fmla="*/ 2231 w 3875"/>
                <a:gd name="T49" fmla="*/ 152 h 3788"/>
                <a:gd name="T50" fmla="*/ 1007 w 3875"/>
                <a:gd name="T51" fmla="*/ 1413 h 3788"/>
                <a:gd name="T52" fmla="*/ 3141 w 3875"/>
                <a:gd name="T53" fmla="*/ 2139 h 3788"/>
                <a:gd name="T54" fmla="*/ 3508 w 3875"/>
                <a:gd name="T55" fmla="*/ 2246 h 3788"/>
                <a:gd name="T56" fmla="*/ 3592 w 3875"/>
                <a:gd name="T57" fmla="*/ 1924 h 3788"/>
                <a:gd name="T58" fmla="*/ 2846 w 3875"/>
                <a:gd name="T59" fmla="*/ 268 h 3788"/>
                <a:gd name="T60" fmla="*/ 3141 w 3875"/>
                <a:gd name="T61" fmla="*/ 2139 h 3788"/>
                <a:gd name="T62" fmla="*/ 2575 w 3875"/>
                <a:gd name="T63" fmla="*/ 874 h 3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75" h="3788">
                  <a:moveTo>
                    <a:pt x="3549" y="2212"/>
                  </a:moveTo>
                  <a:cubicBezTo>
                    <a:pt x="3875" y="2538"/>
                    <a:pt x="3875" y="2538"/>
                    <a:pt x="3875" y="2538"/>
                  </a:cubicBezTo>
                  <a:cubicBezTo>
                    <a:pt x="3875" y="2913"/>
                    <a:pt x="3875" y="2913"/>
                    <a:pt x="3875" y="2913"/>
                  </a:cubicBezTo>
                  <a:moveTo>
                    <a:pt x="3195" y="2218"/>
                  </a:moveTo>
                  <a:cubicBezTo>
                    <a:pt x="2875" y="2538"/>
                    <a:pt x="2875" y="2538"/>
                    <a:pt x="2875" y="2538"/>
                  </a:cubicBezTo>
                  <a:cubicBezTo>
                    <a:pt x="2875" y="2913"/>
                    <a:pt x="2875" y="2913"/>
                    <a:pt x="2875" y="2913"/>
                  </a:cubicBezTo>
                  <a:moveTo>
                    <a:pt x="1000" y="1413"/>
                  </a:moveTo>
                  <a:cubicBezTo>
                    <a:pt x="655" y="1413"/>
                    <a:pt x="375" y="1693"/>
                    <a:pt x="375" y="2038"/>
                  </a:cubicBezTo>
                  <a:cubicBezTo>
                    <a:pt x="375" y="3788"/>
                    <a:pt x="375" y="3788"/>
                    <a:pt x="375" y="3788"/>
                  </a:cubicBezTo>
                  <a:cubicBezTo>
                    <a:pt x="1625" y="3788"/>
                    <a:pt x="1625" y="3788"/>
                    <a:pt x="1625" y="3788"/>
                  </a:cubicBezTo>
                  <a:cubicBezTo>
                    <a:pt x="1625" y="2038"/>
                    <a:pt x="1625" y="2038"/>
                    <a:pt x="1625" y="2038"/>
                  </a:cubicBezTo>
                  <a:cubicBezTo>
                    <a:pt x="1625" y="1693"/>
                    <a:pt x="1345" y="1413"/>
                    <a:pt x="1000" y="1413"/>
                  </a:cubicBezTo>
                  <a:close/>
                  <a:moveTo>
                    <a:pt x="0" y="3788"/>
                  </a:moveTo>
                  <a:cubicBezTo>
                    <a:pt x="2000" y="3788"/>
                    <a:pt x="2000" y="3788"/>
                    <a:pt x="2000" y="3788"/>
                  </a:cubicBezTo>
                  <a:moveTo>
                    <a:pt x="1000" y="2038"/>
                  </a:moveTo>
                  <a:cubicBezTo>
                    <a:pt x="931" y="2038"/>
                    <a:pt x="875" y="2094"/>
                    <a:pt x="875" y="2163"/>
                  </a:cubicBezTo>
                  <a:cubicBezTo>
                    <a:pt x="875" y="2232"/>
                    <a:pt x="931" y="2288"/>
                    <a:pt x="1000" y="2288"/>
                  </a:cubicBezTo>
                  <a:cubicBezTo>
                    <a:pt x="1069" y="2288"/>
                    <a:pt x="1125" y="2232"/>
                    <a:pt x="1125" y="2163"/>
                  </a:cubicBezTo>
                  <a:cubicBezTo>
                    <a:pt x="1125" y="2094"/>
                    <a:pt x="1069" y="2038"/>
                    <a:pt x="1000" y="2038"/>
                  </a:cubicBezTo>
                  <a:close/>
                  <a:moveTo>
                    <a:pt x="3054" y="1920"/>
                  </a:moveTo>
                  <a:cubicBezTo>
                    <a:pt x="3518" y="1722"/>
                    <a:pt x="3518" y="1722"/>
                    <a:pt x="3518" y="1722"/>
                  </a:cubicBezTo>
                  <a:moveTo>
                    <a:pt x="1604" y="1875"/>
                  </a:moveTo>
                  <a:cubicBezTo>
                    <a:pt x="2769" y="674"/>
                    <a:pt x="2769" y="674"/>
                    <a:pt x="2769" y="674"/>
                  </a:cubicBezTo>
                  <a:cubicBezTo>
                    <a:pt x="2913" y="526"/>
                    <a:pt x="2910" y="288"/>
                    <a:pt x="2761" y="144"/>
                  </a:cubicBezTo>
                  <a:cubicBezTo>
                    <a:pt x="2613" y="0"/>
                    <a:pt x="2375" y="3"/>
                    <a:pt x="2231" y="152"/>
                  </a:cubicBezTo>
                  <a:cubicBezTo>
                    <a:pt x="1007" y="1413"/>
                    <a:pt x="1007" y="1413"/>
                    <a:pt x="1007" y="1413"/>
                  </a:cubicBezTo>
                  <a:moveTo>
                    <a:pt x="3141" y="2139"/>
                  </a:moveTo>
                  <a:cubicBezTo>
                    <a:pt x="3202" y="2278"/>
                    <a:pt x="3375" y="2333"/>
                    <a:pt x="3508" y="2246"/>
                  </a:cubicBezTo>
                  <a:cubicBezTo>
                    <a:pt x="3612" y="2178"/>
                    <a:pt x="3643" y="2038"/>
                    <a:pt x="3592" y="1924"/>
                  </a:cubicBezTo>
                  <a:cubicBezTo>
                    <a:pt x="2846" y="268"/>
                    <a:pt x="2846" y="268"/>
                    <a:pt x="2846" y="268"/>
                  </a:cubicBezTo>
                  <a:moveTo>
                    <a:pt x="3141" y="2139"/>
                  </a:moveTo>
                  <a:cubicBezTo>
                    <a:pt x="2575" y="874"/>
                    <a:pt x="2575" y="874"/>
                    <a:pt x="2575" y="874"/>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5" name="money" title="Icon of a creditcard with signal lines on top">
              <a:extLst>
                <a:ext uri="{FF2B5EF4-FFF2-40B4-BE49-F238E27FC236}">
                  <a16:creationId xmlns:a16="http://schemas.microsoft.com/office/drawing/2014/main" id="{ABAFAE70-ACB6-38E6-E50A-2EF7B31157F1}"/>
                </a:ext>
              </a:extLst>
            </p:cNvPr>
            <p:cNvSpPr>
              <a:spLocks noChangeAspect="1" noEditPoints="1"/>
            </p:cNvSpPr>
            <p:nvPr/>
          </p:nvSpPr>
          <p:spPr bwMode="auto">
            <a:xfrm>
              <a:off x="6546749" y="1476320"/>
              <a:ext cx="266581" cy="365760"/>
            </a:xfrm>
            <a:custGeom>
              <a:avLst/>
              <a:gdLst>
                <a:gd name="T0" fmla="*/ 0 w 238"/>
                <a:gd name="T1" fmla="*/ 179 h 326"/>
                <a:gd name="T2" fmla="*/ 20 w 238"/>
                <a:gd name="T3" fmla="*/ 159 h 326"/>
                <a:gd name="T4" fmla="*/ 218 w 238"/>
                <a:gd name="T5" fmla="*/ 159 h 326"/>
                <a:gd name="T6" fmla="*/ 238 w 238"/>
                <a:gd name="T7" fmla="*/ 179 h 326"/>
                <a:gd name="T8" fmla="*/ 238 w 238"/>
                <a:gd name="T9" fmla="*/ 306 h 326"/>
                <a:gd name="T10" fmla="*/ 218 w 238"/>
                <a:gd name="T11" fmla="*/ 326 h 326"/>
                <a:gd name="T12" fmla="*/ 20 w 238"/>
                <a:gd name="T13" fmla="*/ 326 h 326"/>
                <a:gd name="T14" fmla="*/ 0 w 238"/>
                <a:gd name="T15" fmla="*/ 306 h 326"/>
                <a:gd name="T16" fmla="*/ 0 w 238"/>
                <a:gd name="T17" fmla="*/ 179 h 326"/>
                <a:gd name="T18" fmla="*/ 0 w 238"/>
                <a:gd name="T19" fmla="*/ 196 h 326"/>
                <a:gd name="T20" fmla="*/ 238 w 238"/>
                <a:gd name="T21" fmla="*/ 196 h 326"/>
                <a:gd name="T22" fmla="*/ 168 w 238"/>
                <a:gd name="T23" fmla="*/ 267 h 326"/>
                <a:gd name="T24" fmla="*/ 211 w 238"/>
                <a:gd name="T25" fmla="*/ 267 h 326"/>
                <a:gd name="T26" fmla="*/ 172 w 238"/>
                <a:gd name="T27" fmla="*/ 106 h 326"/>
                <a:gd name="T28" fmla="*/ 118 w 238"/>
                <a:gd name="T29" fmla="*/ 82 h 326"/>
                <a:gd name="T30" fmla="*/ 66 w 238"/>
                <a:gd name="T31" fmla="*/ 103 h 326"/>
                <a:gd name="T32" fmla="*/ 201 w 238"/>
                <a:gd name="T33" fmla="*/ 77 h 326"/>
                <a:gd name="T34" fmla="*/ 118 w 238"/>
                <a:gd name="T35" fmla="*/ 42 h 326"/>
                <a:gd name="T36" fmla="*/ 37 w 238"/>
                <a:gd name="T37" fmla="*/ 74 h 326"/>
                <a:gd name="T38" fmla="*/ 231 w 238"/>
                <a:gd name="T39" fmla="*/ 47 h 326"/>
                <a:gd name="T40" fmla="*/ 118 w 238"/>
                <a:gd name="T41" fmla="*/ 0 h 326"/>
                <a:gd name="T42" fmla="*/ 7 w 238"/>
                <a:gd name="T43" fmla="*/ 4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8" h="326">
                  <a:moveTo>
                    <a:pt x="0" y="179"/>
                  </a:moveTo>
                  <a:cubicBezTo>
                    <a:pt x="0" y="168"/>
                    <a:pt x="9" y="159"/>
                    <a:pt x="20" y="159"/>
                  </a:cubicBezTo>
                  <a:cubicBezTo>
                    <a:pt x="218" y="159"/>
                    <a:pt x="218" y="159"/>
                    <a:pt x="218" y="159"/>
                  </a:cubicBezTo>
                  <a:cubicBezTo>
                    <a:pt x="229" y="159"/>
                    <a:pt x="238" y="168"/>
                    <a:pt x="238" y="179"/>
                  </a:cubicBezTo>
                  <a:cubicBezTo>
                    <a:pt x="238" y="306"/>
                    <a:pt x="238" y="306"/>
                    <a:pt x="238" y="306"/>
                  </a:cubicBezTo>
                  <a:cubicBezTo>
                    <a:pt x="238" y="317"/>
                    <a:pt x="229" y="326"/>
                    <a:pt x="218" y="326"/>
                  </a:cubicBezTo>
                  <a:cubicBezTo>
                    <a:pt x="20" y="326"/>
                    <a:pt x="20" y="326"/>
                    <a:pt x="20" y="326"/>
                  </a:cubicBezTo>
                  <a:cubicBezTo>
                    <a:pt x="9" y="326"/>
                    <a:pt x="0" y="317"/>
                    <a:pt x="0" y="306"/>
                  </a:cubicBezTo>
                  <a:lnTo>
                    <a:pt x="0" y="179"/>
                  </a:lnTo>
                  <a:close/>
                  <a:moveTo>
                    <a:pt x="0" y="196"/>
                  </a:moveTo>
                  <a:cubicBezTo>
                    <a:pt x="238" y="196"/>
                    <a:pt x="238" y="196"/>
                    <a:pt x="238" y="196"/>
                  </a:cubicBezTo>
                  <a:moveTo>
                    <a:pt x="168" y="267"/>
                  </a:moveTo>
                  <a:cubicBezTo>
                    <a:pt x="211" y="267"/>
                    <a:pt x="211" y="267"/>
                    <a:pt x="211" y="267"/>
                  </a:cubicBezTo>
                  <a:moveTo>
                    <a:pt x="172" y="106"/>
                  </a:moveTo>
                  <a:cubicBezTo>
                    <a:pt x="159" y="91"/>
                    <a:pt x="139" y="82"/>
                    <a:pt x="118" y="82"/>
                  </a:cubicBezTo>
                  <a:cubicBezTo>
                    <a:pt x="97" y="82"/>
                    <a:pt x="79" y="90"/>
                    <a:pt x="66" y="103"/>
                  </a:cubicBezTo>
                  <a:moveTo>
                    <a:pt x="201" y="77"/>
                  </a:moveTo>
                  <a:cubicBezTo>
                    <a:pt x="180" y="55"/>
                    <a:pt x="150" y="42"/>
                    <a:pt x="118" y="42"/>
                  </a:cubicBezTo>
                  <a:cubicBezTo>
                    <a:pt x="86" y="42"/>
                    <a:pt x="58" y="54"/>
                    <a:pt x="37" y="74"/>
                  </a:cubicBezTo>
                  <a:moveTo>
                    <a:pt x="231" y="47"/>
                  </a:moveTo>
                  <a:cubicBezTo>
                    <a:pt x="202" y="18"/>
                    <a:pt x="162" y="0"/>
                    <a:pt x="118" y="0"/>
                  </a:cubicBezTo>
                  <a:cubicBezTo>
                    <a:pt x="74" y="0"/>
                    <a:pt x="35" y="17"/>
                    <a:pt x="7" y="4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sp>
          <p:nvSpPr>
            <p:cNvPr id="16" name="UniversalApp_E8CC" title="Icon of a cellphone in front of a tablet">
              <a:extLst>
                <a:ext uri="{FF2B5EF4-FFF2-40B4-BE49-F238E27FC236}">
                  <a16:creationId xmlns:a16="http://schemas.microsoft.com/office/drawing/2014/main" id="{6BB1AC9F-D5F5-424E-D450-5366162DAA2D}"/>
                </a:ext>
              </a:extLst>
            </p:cNvPr>
            <p:cNvSpPr>
              <a:spLocks noChangeAspect="1" noEditPoints="1"/>
            </p:cNvSpPr>
            <p:nvPr/>
          </p:nvSpPr>
          <p:spPr bwMode="auto">
            <a:xfrm>
              <a:off x="3169331" y="1477913"/>
              <a:ext cx="498435" cy="365760"/>
            </a:xfrm>
            <a:custGeom>
              <a:avLst/>
              <a:gdLst>
                <a:gd name="T0" fmla="*/ 1250 w 3750"/>
                <a:gd name="T1" fmla="*/ 2750 h 2750"/>
                <a:gd name="T2" fmla="*/ 0 w 3750"/>
                <a:gd name="T3" fmla="*/ 2750 h 2750"/>
                <a:gd name="T4" fmla="*/ 0 w 3750"/>
                <a:gd name="T5" fmla="*/ 750 h 2750"/>
                <a:gd name="T6" fmla="*/ 1250 w 3750"/>
                <a:gd name="T7" fmla="*/ 750 h 2750"/>
                <a:gd name="T8" fmla="*/ 1250 w 3750"/>
                <a:gd name="T9" fmla="*/ 2750 h 2750"/>
                <a:gd name="T10" fmla="*/ 375 w 3750"/>
                <a:gd name="T11" fmla="*/ 2250 h 2750"/>
                <a:gd name="T12" fmla="*/ 875 w 3750"/>
                <a:gd name="T13" fmla="*/ 2250 h 2750"/>
                <a:gd name="T14" fmla="*/ 1875 w 3750"/>
                <a:gd name="T15" fmla="*/ 1750 h 2750"/>
                <a:gd name="T16" fmla="*/ 2375 w 3750"/>
                <a:gd name="T17" fmla="*/ 1750 h 2750"/>
                <a:gd name="T18" fmla="*/ 1250 w 3750"/>
                <a:gd name="T19" fmla="*/ 2250 h 2750"/>
                <a:gd name="T20" fmla="*/ 3625 w 3750"/>
                <a:gd name="T21" fmla="*/ 2250 h 2750"/>
                <a:gd name="T22" fmla="*/ 3750 w 3750"/>
                <a:gd name="T23" fmla="*/ 2125 h 2750"/>
                <a:gd name="T24" fmla="*/ 3750 w 3750"/>
                <a:gd name="T25" fmla="*/ 125 h 2750"/>
                <a:gd name="T26" fmla="*/ 3625 w 3750"/>
                <a:gd name="T27" fmla="*/ 0 h 2750"/>
                <a:gd name="T28" fmla="*/ 625 w 3750"/>
                <a:gd name="T29" fmla="*/ 0 h 2750"/>
                <a:gd name="T30" fmla="*/ 500 w 3750"/>
                <a:gd name="T31" fmla="*/ 125 h 2750"/>
                <a:gd name="T32" fmla="*/ 500 w 3750"/>
                <a:gd name="T33" fmla="*/ 750 h 2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750" h="2750">
                  <a:moveTo>
                    <a:pt x="1250" y="2750"/>
                  </a:moveTo>
                  <a:cubicBezTo>
                    <a:pt x="0" y="2750"/>
                    <a:pt x="0" y="2750"/>
                    <a:pt x="0" y="2750"/>
                  </a:cubicBezTo>
                  <a:cubicBezTo>
                    <a:pt x="0" y="750"/>
                    <a:pt x="0" y="750"/>
                    <a:pt x="0" y="750"/>
                  </a:cubicBezTo>
                  <a:cubicBezTo>
                    <a:pt x="1250" y="750"/>
                    <a:pt x="1250" y="750"/>
                    <a:pt x="1250" y="750"/>
                  </a:cubicBezTo>
                  <a:lnTo>
                    <a:pt x="1250" y="2750"/>
                  </a:lnTo>
                  <a:close/>
                  <a:moveTo>
                    <a:pt x="375" y="2250"/>
                  </a:moveTo>
                  <a:cubicBezTo>
                    <a:pt x="875" y="2250"/>
                    <a:pt x="875" y="2250"/>
                    <a:pt x="875" y="2250"/>
                  </a:cubicBezTo>
                  <a:moveTo>
                    <a:pt x="1875" y="1750"/>
                  </a:moveTo>
                  <a:cubicBezTo>
                    <a:pt x="2375" y="1750"/>
                    <a:pt x="2375" y="1750"/>
                    <a:pt x="2375" y="1750"/>
                  </a:cubicBezTo>
                  <a:moveTo>
                    <a:pt x="1250" y="2250"/>
                  </a:moveTo>
                  <a:cubicBezTo>
                    <a:pt x="3625" y="2250"/>
                    <a:pt x="3625" y="2250"/>
                    <a:pt x="3625" y="2250"/>
                  </a:cubicBezTo>
                  <a:cubicBezTo>
                    <a:pt x="3694" y="2250"/>
                    <a:pt x="3750" y="2194"/>
                    <a:pt x="3750" y="2125"/>
                  </a:cubicBezTo>
                  <a:cubicBezTo>
                    <a:pt x="3750" y="125"/>
                    <a:pt x="3750" y="125"/>
                    <a:pt x="3750" y="125"/>
                  </a:cubicBezTo>
                  <a:cubicBezTo>
                    <a:pt x="3750" y="56"/>
                    <a:pt x="3694" y="0"/>
                    <a:pt x="3625" y="0"/>
                  </a:cubicBezTo>
                  <a:cubicBezTo>
                    <a:pt x="625" y="0"/>
                    <a:pt x="625" y="0"/>
                    <a:pt x="625" y="0"/>
                  </a:cubicBezTo>
                  <a:cubicBezTo>
                    <a:pt x="556" y="0"/>
                    <a:pt x="500" y="56"/>
                    <a:pt x="500" y="125"/>
                  </a:cubicBezTo>
                  <a:cubicBezTo>
                    <a:pt x="500" y="750"/>
                    <a:pt x="500" y="750"/>
                    <a:pt x="500" y="750"/>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7" name="car_3" title="Icon of a car with signal lines on top">
              <a:extLst>
                <a:ext uri="{FF2B5EF4-FFF2-40B4-BE49-F238E27FC236}">
                  <a16:creationId xmlns:a16="http://schemas.microsoft.com/office/drawing/2014/main" id="{1E801F0F-3E34-3FF2-E47E-598B2D69F5B8}"/>
                </a:ext>
              </a:extLst>
            </p:cNvPr>
            <p:cNvSpPr>
              <a:spLocks noChangeAspect="1" noEditPoints="1"/>
            </p:cNvSpPr>
            <p:nvPr/>
          </p:nvSpPr>
          <p:spPr bwMode="auto">
            <a:xfrm>
              <a:off x="7653108" y="1476320"/>
              <a:ext cx="486984" cy="365760"/>
            </a:xfrm>
            <a:custGeom>
              <a:avLst/>
              <a:gdLst>
                <a:gd name="T0" fmla="*/ 27 w 339"/>
                <a:gd name="T1" fmla="*/ 121 h 255"/>
                <a:gd name="T2" fmla="*/ 287 w 339"/>
                <a:gd name="T3" fmla="*/ 121 h 255"/>
                <a:gd name="T4" fmla="*/ 339 w 339"/>
                <a:gd name="T5" fmla="*/ 173 h 255"/>
                <a:gd name="T6" fmla="*/ 339 w 339"/>
                <a:gd name="T7" fmla="*/ 211 h 255"/>
                <a:gd name="T8" fmla="*/ 318 w 339"/>
                <a:gd name="T9" fmla="*/ 233 h 255"/>
                <a:gd name="T10" fmla="*/ 294 w 339"/>
                <a:gd name="T11" fmla="*/ 233 h 255"/>
                <a:gd name="T12" fmla="*/ 297 w 339"/>
                <a:gd name="T13" fmla="*/ 219 h 255"/>
                <a:gd name="T14" fmla="*/ 261 w 339"/>
                <a:gd name="T15" fmla="*/ 182 h 255"/>
                <a:gd name="T16" fmla="*/ 224 w 339"/>
                <a:gd name="T17" fmla="*/ 219 h 255"/>
                <a:gd name="T18" fmla="*/ 261 w 339"/>
                <a:gd name="T19" fmla="*/ 255 h 255"/>
                <a:gd name="T20" fmla="*/ 297 w 339"/>
                <a:gd name="T21" fmla="*/ 219 h 255"/>
                <a:gd name="T22" fmla="*/ 95 w 339"/>
                <a:gd name="T23" fmla="*/ 219 h 255"/>
                <a:gd name="T24" fmla="*/ 59 w 339"/>
                <a:gd name="T25" fmla="*/ 182 h 255"/>
                <a:gd name="T26" fmla="*/ 22 w 339"/>
                <a:gd name="T27" fmla="*/ 219 h 255"/>
                <a:gd name="T28" fmla="*/ 59 w 339"/>
                <a:gd name="T29" fmla="*/ 255 h 255"/>
                <a:gd name="T30" fmla="*/ 95 w 339"/>
                <a:gd name="T31" fmla="*/ 219 h 255"/>
                <a:gd name="T32" fmla="*/ 63 w 339"/>
                <a:gd name="T33" fmla="*/ 51 h 255"/>
                <a:gd name="T34" fmla="*/ 10 w 339"/>
                <a:gd name="T35" fmla="*/ 156 h 255"/>
                <a:gd name="T36" fmla="*/ 0 w 339"/>
                <a:gd name="T37" fmla="*/ 190 h 255"/>
                <a:gd name="T38" fmla="*/ 24 w 339"/>
                <a:gd name="T39" fmla="*/ 229 h 255"/>
                <a:gd name="T40" fmla="*/ 271 w 339"/>
                <a:gd name="T41" fmla="*/ 121 h 255"/>
                <a:gd name="T42" fmla="*/ 222 w 339"/>
                <a:gd name="T43" fmla="*/ 66 h 255"/>
                <a:gd name="T44" fmla="*/ 194 w 339"/>
                <a:gd name="T45" fmla="*/ 51 h 255"/>
                <a:gd name="T46" fmla="*/ 37 w 339"/>
                <a:gd name="T47" fmla="*/ 51 h 255"/>
                <a:gd name="T48" fmla="*/ 227 w 339"/>
                <a:gd name="T49" fmla="*/ 233 h 255"/>
                <a:gd name="T50" fmla="*/ 92 w 339"/>
                <a:gd name="T51" fmla="*/ 233 h 255"/>
                <a:gd name="T52" fmla="*/ 134 w 339"/>
                <a:gd name="T53" fmla="*/ 233 h 255"/>
                <a:gd name="T54" fmla="*/ 134 w 339"/>
                <a:gd name="T55" fmla="*/ 51 h 255"/>
                <a:gd name="T56" fmla="*/ 258 w 339"/>
                <a:gd name="T57" fmla="*/ 66 h 255"/>
                <a:gd name="T58" fmla="*/ 269 w 339"/>
                <a:gd name="T59" fmla="*/ 70 h 255"/>
                <a:gd name="T60" fmla="*/ 273 w 339"/>
                <a:gd name="T61" fmla="*/ 79 h 255"/>
                <a:gd name="T62" fmla="*/ 305 w 339"/>
                <a:gd name="T63" fmla="*/ 79 h 255"/>
                <a:gd name="T64" fmla="*/ 292 w 339"/>
                <a:gd name="T65" fmla="*/ 47 h 255"/>
                <a:gd name="T66" fmla="*/ 258 w 339"/>
                <a:gd name="T67" fmla="*/ 33 h 255"/>
                <a:gd name="T68" fmla="*/ 339 w 339"/>
                <a:gd name="T69" fmla="*/ 79 h 255"/>
                <a:gd name="T70" fmla="*/ 316 w 339"/>
                <a:gd name="T71" fmla="*/ 23 h 255"/>
                <a:gd name="T72" fmla="*/ 258 w 339"/>
                <a:gd name="T73" fmla="*/ 0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39" h="255">
                  <a:moveTo>
                    <a:pt x="27" y="121"/>
                  </a:moveTo>
                  <a:cubicBezTo>
                    <a:pt x="287" y="121"/>
                    <a:pt x="287" y="121"/>
                    <a:pt x="287" y="121"/>
                  </a:cubicBezTo>
                  <a:cubicBezTo>
                    <a:pt x="316" y="121"/>
                    <a:pt x="339" y="145"/>
                    <a:pt x="339" y="173"/>
                  </a:cubicBezTo>
                  <a:cubicBezTo>
                    <a:pt x="339" y="211"/>
                    <a:pt x="339" y="211"/>
                    <a:pt x="339" y="211"/>
                  </a:cubicBezTo>
                  <a:cubicBezTo>
                    <a:pt x="339" y="223"/>
                    <a:pt x="330" y="233"/>
                    <a:pt x="318" y="233"/>
                  </a:cubicBezTo>
                  <a:cubicBezTo>
                    <a:pt x="294" y="233"/>
                    <a:pt x="294" y="233"/>
                    <a:pt x="294" y="233"/>
                  </a:cubicBezTo>
                  <a:moveTo>
                    <a:pt x="297" y="219"/>
                  </a:moveTo>
                  <a:cubicBezTo>
                    <a:pt x="297" y="199"/>
                    <a:pt x="281" y="182"/>
                    <a:pt x="261" y="182"/>
                  </a:cubicBezTo>
                  <a:cubicBezTo>
                    <a:pt x="241" y="182"/>
                    <a:pt x="224" y="199"/>
                    <a:pt x="224" y="219"/>
                  </a:cubicBezTo>
                  <a:cubicBezTo>
                    <a:pt x="224" y="239"/>
                    <a:pt x="241" y="255"/>
                    <a:pt x="261" y="255"/>
                  </a:cubicBezTo>
                  <a:cubicBezTo>
                    <a:pt x="281" y="255"/>
                    <a:pt x="297" y="239"/>
                    <a:pt x="297" y="219"/>
                  </a:cubicBezTo>
                  <a:close/>
                  <a:moveTo>
                    <a:pt x="95" y="219"/>
                  </a:moveTo>
                  <a:cubicBezTo>
                    <a:pt x="95" y="199"/>
                    <a:pt x="79" y="182"/>
                    <a:pt x="59" y="182"/>
                  </a:cubicBezTo>
                  <a:cubicBezTo>
                    <a:pt x="39" y="182"/>
                    <a:pt x="22" y="199"/>
                    <a:pt x="22" y="219"/>
                  </a:cubicBezTo>
                  <a:cubicBezTo>
                    <a:pt x="22" y="239"/>
                    <a:pt x="39" y="255"/>
                    <a:pt x="59" y="255"/>
                  </a:cubicBezTo>
                  <a:cubicBezTo>
                    <a:pt x="79" y="255"/>
                    <a:pt x="95" y="239"/>
                    <a:pt x="95" y="219"/>
                  </a:cubicBezTo>
                  <a:close/>
                  <a:moveTo>
                    <a:pt x="63" y="51"/>
                  </a:moveTo>
                  <a:cubicBezTo>
                    <a:pt x="63" y="51"/>
                    <a:pt x="20" y="135"/>
                    <a:pt x="10" y="156"/>
                  </a:cubicBezTo>
                  <a:cubicBezTo>
                    <a:pt x="0" y="178"/>
                    <a:pt x="0" y="190"/>
                    <a:pt x="0" y="190"/>
                  </a:cubicBezTo>
                  <a:cubicBezTo>
                    <a:pt x="0" y="205"/>
                    <a:pt x="9" y="224"/>
                    <a:pt x="24" y="229"/>
                  </a:cubicBezTo>
                  <a:moveTo>
                    <a:pt x="271" y="121"/>
                  </a:moveTo>
                  <a:cubicBezTo>
                    <a:pt x="222" y="66"/>
                    <a:pt x="222" y="66"/>
                    <a:pt x="222" y="66"/>
                  </a:cubicBezTo>
                  <a:cubicBezTo>
                    <a:pt x="214" y="56"/>
                    <a:pt x="206" y="51"/>
                    <a:pt x="194" y="51"/>
                  </a:cubicBezTo>
                  <a:cubicBezTo>
                    <a:pt x="37" y="51"/>
                    <a:pt x="37" y="51"/>
                    <a:pt x="37" y="51"/>
                  </a:cubicBezTo>
                  <a:moveTo>
                    <a:pt x="227" y="233"/>
                  </a:moveTo>
                  <a:cubicBezTo>
                    <a:pt x="92" y="233"/>
                    <a:pt x="92" y="233"/>
                    <a:pt x="92" y="233"/>
                  </a:cubicBezTo>
                  <a:moveTo>
                    <a:pt x="134" y="233"/>
                  </a:moveTo>
                  <a:cubicBezTo>
                    <a:pt x="134" y="51"/>
                    <a:pt x="134" y="51"/>
                    <a:pt x="134" y="51"/>
                  </a:cubicBezTo>
                  <a:moveTo>
                    <a:pt x="258" y="66"/>
                  </a:moveTo>
                  <a:cubicBezTo>
                    <a:pt x="262" y="66"/>
                    <a:pt x="266" y="67"/>
                    <a:pt x="269" y="70"/>
                  </a:cubicBezTo>
                  <a:cubicBezTo>
                    <a:pt x="271" y="73"/>
                    <a:pt x="273" y="76"/>
                    <a:pt x="273" y="79"/>
                  </a:cubicBezTo>
                  <a:moveTo>
                    <a:pt x="305" y="79"/>
                  </a:moveTo>
                  <a:cubicBezTo>
                    <a:pt x="305" y="67"/>
                    <a:pt x="301" y="56"/>
                    <a:pt x="292" y="47"/>
                  </a:cubicBezTo>
                  <a:cubicBezTo>
                    <a:pt x="283" y="38"/>
                    <a:pt x="270" y="33"/>
                    <a:pt x="258" y="33"/>
                  </a:cubicBezTo>
                  <a:moveTo>
                    <a:pt x="339" y="79"/>
                  </a:moveTo>
                  <a:cubicBezTo>
                    <a:pt x="339" y="59"/>
                    <a:pt x="331" y="39"/>
                    <a:pt x="316" y="23"/>
                  </a:cubicBezTo>
                  <a:cubicBezTo>
                    <a:pt x="300" y="7"/>
                    <a:pt x="279" y="0"/>
                    <a:pt x="258" y="0"/>
                  </a:cubicBez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sp>
          <p:nvSpPr>
            <p:cNvPr id="18" name="house" title="Icon of a house">
              <a:extLst>
                <a:ext uri="{FF2B5EF4-FFF2-40B4-BE49-F238E27FC236}">
                  <a16:creationId xmlns:a16="http://schemas.microsoft.com/office/drawing/2014/main" id="{A84C9532-C729-DC75-78CA-1FA7C470ED54}"/>
                </a:ext>
              </a:extLst>
            </p:cNvPr>
            <p:cNvSpPr>
              <a:spLocks noChangeAspect="1" noEditPoints="1"/>
            </p:cNvSpPr>
            <p:nvPr/>
          </p:nvSpPr>
          <p:spPr bwMode="auto">
            <a:xfrm>
              <a:off x="5941034" y="1477912"/>
              <a:ext cx="412311" cy="365760"/>
            </a:xfrm>
            <a:custGeom>
              <a:avLst/>
              <a:gdLst>
                <a:gd name="T0" fmla="*/ 0 w 248"/>
                <a:gd name="T1" fmla="*/ 123 h 220"/>
                <a:gd name="T2" fmla="*/ 124 w 248"/>
                <a:gd name="T3" fmla="*/ 0 h 220"/>
                <a:gd name="T4" fmla="*/ 248 w 248"/>
                <a:gd name="T5" fmla="*/ 123 h 220"/>
                <a:gd name="T6" fmla="*/ 27 w 248"/>
                <a:gd name="T7" fmla="*/ 97 h 220"/>
                <a:gd name="T8" fmla="*/ 27 w 248"/>
                <a:gd name="T9" fmla="*/ 220 h 220"/>
                <a:gd name="T10" fmla="*/ 98 w 248"/>
                <a:gd name="T11" fmla="*/ 220 h 220"/>
                <a:gd name="T12" fmla="*/ 98 w 248"/>
                <a:gd name="T13" fmla="*/ 131 h 220"/>
                <a:gd name="T14" fmla="*/ 152 w 248"/>
                <a:gd name="T15" fmla="*/ 131 h 220"/>
                <a:gd name="T16" fmla="*/ 152 w 248"/>
                <a:gd name="T17" fmla="*/ 220 h 220"/>
                <a:gd name="T18" fmla="*/ 222 w 248"/>
                <a:gd name="T19" fmla="*/ 220 h 220"/>
                <a:gd name="T20" fmla="*/ 222 w 248"/>
                <a:gd name="T21" fmla="*/ 9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8" h="220">
                  <a:moveTo>
                    <a:pt x="0" y="123"/>
                  </a:moveTo>
                  <a:lnTo>
                    <a:pt x="124" y="0"/>
                  </a:lnTo>
                  <a:lnTo>
                    <a:pt x="248" y="123"/>
                  </a:lnTo>
                  <a:moveTo>
                    <a:pt x="27" y="97"/>
                  </a:moveTo>
                  <a:lnTo>
                    <a:pt x="27" y="220"/>
                  </a:lnTo>
                  <a:lnTo>
                    <a:pt x="98" y="220"/>
                  </a:lnTo>
                  <a:lnTo>
                    <a:pt x="98" y="131"/>
                  </a:lnTo>
                  <a:lnTo>
                    <a:pt x="152" y="131"/>
                  </a:lnTo>
                  <a:lnTo>
                    <a:pt x="152" y="220"/>
                  </a:lnTo>
                  <a:lnTo>
                    <a:pt x="222" y="220"/>
                  </a:lnTo>
                  <a:lnTo>
                    <a:pt x="222" y="97"/>
                  </a:lnTo>
                </a:path>
              </a:pathLst>
            </a:custGeom>
            <a:noFill/>
            <a:ln w="19050" cap="flat">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9" name="watch" title="Icon of a smart watch">
              <a:extLst>
                <a:ext uri="{FF2B5EF4-FFF2-40B4-BE49-F238E27FC236}">
                  <a16:creationId xmlns:a16="http://schemas.microsoft.com/office/drawing/2014/main" id="{A82DF006-44BF-48C4-8ABD-49B3180550BB}"/>
                </a:ext>
              </a:extLst>
            </p:cNvPr>
            <p:cNvSpPr>
              <a:spLocks noChangeAspect="1" noEditPoints="1"/>
            </p:cNvSpPr>
            <p:nvPr/>
          </p:nvSpPr>
          <p:spPr bwMode="auto">
            <a:xfrm>
              <a:off x="3866695" y="1477913"/>
              <a:ext cx="216746" cy="365760"/>
            </a:xfrm>
            <a:custGeom>
              <a:avLst/>
              <a:gdLst>
                <a:gd name="T0" fmla="*/ 105 w 197"/>
                <a:gd name="T1" fmla="*/ 90 h 335"/>
                <a:gd name="T2" fmla="*/ 105 w 197"/>
                <a:gd name="T3" fmla="*/ 46 h 335"/>
                <a:gd name="T4" fmla="*/ 151 w 197"/>
                <a:gd name="T5" fmla="*/ 0 h 335"/>
                <a:gd name="T6" fmla="*/ 197 w 197"/>
                <a:gd name="T7" fmla="*/ 46 h 335"/>
                <a:gd name="T8" fmla="*/ 197 w 197"/>
                <a:gd name="T9" fmla="*/ 161 h 335"/>
                <a:gd name="T10" fmla="*/ 151 w 197"/>
                <a:gd name="T11" fmla="*/ 0 h 335"/>
                <a:gd name="T12" fmla="*/ 68 w 197"/>
                <a:gd name="T13" fmla="*/ 0 h 335"/>
                <a:gd name="T14" fmla="*/ 22 w 197"/>
                <a:gd name="T15" fmla="*/ 46 h 335"/>
                <a:gd name="T16" fmla="*/ 22 w 197"/>
                <a:gd name="T17" fmla="*/ 90 h 335"/>
                <a:gd name="T18" fmla="*/ 105 w 197"/>
                <a:gd name="T19" fmla="*/ 245 h 335"/>
                <a:gd name="T20" fmla="*/ 105 w 197"/>
                <a:gd name="T21" fmla="*/ 289 h 335"/>
                <a:gd name="T22" fmla="*/ 151 w 197"/>
                <a:gd name="T23" fmla="*/ 335 h 335"/>
                <a:gd name="T24" fmla="*/ 197 w 197"/>
                <a:gd name="T25" fmla="*/ 289 h 335"/>
                <a:gd name="T26" fmla="*/ 197 w 197"/>
                <a:gd name="T27" fmla="*/ 254 h 335"/>
                <a:gd name="T28" fmla="*/ 22 w 197"/>
                <a:gd name="T29" fmla="*/ 245 h 335"/>
                <a:gd name="T30" fmla="*/ 22 w 197"/>
                <a:gd name="T31" fmla="*/ 289 h 335"/>
                <a:gd name="T32" fmla="*/ 68 w 197"/>
                <a:gd name="T33" fmla="*/ 335 h 335"/>
                <a:gd name="T34" fmla="*/ 151 w 197"/>
                <a:gd name="T35" fmla="*/ 335 h 335"/>
                <a:gd name="T36" fmla="*/ 125 w 197"/>
                <a:gd name="T37" fmla="*/ 231 h 335"/>
                <a:gd name="T38" fmla="*/ 125 w 197"/>
                <a:gd name="T39" fmla="*/ 104 h 335"/>
                <a:gd name="T40" fmla="*/ 110 w 197"/>
                <a:gd name="T41" fmla="*/ 90 h 335"/>
                <a:gd name="T42" fmla="*/ 15 w 197"/>
                <a:gd name="T43" fmla="*/ 90 h 335"/>
                <a:gd name="T44" fmla="*/ 0 w 197"/>
                <a:gd name="T45" fmla="*/ 104 h 335"/>
                <a:gd name="T46" fmla="*/ 0 w 197"/>
                <a:gd name="T47" fmla="*/ 104 h 335"/>
                <a:gd name="T48" fmla="*/ 0 w 197"/>
                <a:gd name="T49" fmla="*/ 231 h 335"/>
                <a:gd name="T50" fmla="*/ 15 w 197"/>
                <a:gd name="T51" fmla="*/ 245 h 335"/>
                <a:gd name="T52" fmla="*/ 110 w 197"/>
                <a:gd name="T53" fmla="*/ 245 h 335"/>
                <a:gd name="T54" fmla="*/ 125 w 197"/>
                <a:gd name="T55" fmla="*/ 23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97" h="335">
                  <a:moveTo>
                    <a:pt x="105" y="90"/>
                  </a:moveTo>
                  <a:cubicBezTo>
                    <a:pt x="105" y="46"/>
                    <a:pt x="105" y="46"/>
                    <a:pt x="105" y="46"/>
                  </a:cubicBezTo>
                  <a:cubicBezTo>
                    <a:pt x="105" y="21"/>
                    <a:pt x="125" y="0"/>
                    <a:pt x="151" y="0"/>
                  </a:cubicBezTo>
                  <a:cubicBezTo>
                    <a:pt x="176" y="0"/>
                    <a:pt x="197" y="21"/>
                    <a:pt x="197" y="46"/>
                  </a:cubicBezTo>
                  <a:cubicBezTo>
                    <a:pt x="197" y="161"/>
                    <a:pt x="197" y="161"/>
                    <a:pt x="197" y="161"/>
                  </a:cubicBezTo>
                  <a:moveTo>
                    <a:pt x="151" y="0"/>
                  </a:moveTo>
                  <a:cubicBezTo>
                    <a:pt x="68" y="0"/>
                    <a:pt x="68" y="0"/>
                    <a:pt x="68" y="0"/>
                  </a:cubicBezTo>
                  <a:cubicBezTo>
                    <a:pt x="42" y="0"/>
                    <a:pt x="22" y="21"/>
                    <a:pt x="22" y="46"/>
                  </a:cubicBezTo>
                  <a:cubicBezTo>
                    <a:pt x="22" y="90"/>
                    <a:pt x="22" y="90"/>
                    <a:pt x="22" y="90"/>
                  </a:cubicBezTo>
                  <a:moveTo>
                    <a:pt x="105" y="245"/>
                  </a:moveTo>
                  <a:cubicBezTo>
                    <a:pt x="105" y="289"/>
                    <a:pt x="105" y="289"/>
                    <a:pt x="105" y="289"/>
                  </a:cubicBezTo>
                  <a:cubicBezTo>
                    <a:pt x="105" y="314"/>
                    <a:pt x="125" y="335"/>
                    <a:pt x="151" y="335"/>
                  </a:cubicBezTo>
                  <a:cubicBezTo>
                    <a:pt x="176" y="335"/>
                    <a:pt x="197" y="314"/>
                    <a:pt x="197" y="289"/>
                  </a:cubicBezTo>
                  <a:cubicBezTo>
                    <a:pt x="197" y="254"/>
                    <a:pt x="197" y="254"/>
                    <a:pt x="197" y="254"/>
                  </a:cubicBezTo>
                  <a:moveTo>
                    <a:pt x="22" y="245"/>
                  </a:moveTo>
                  <a:cubicBezTo>
                    <a:pt x="22" y="289"/>
                    <a:pt x="22" y="289"/>
                    <a:pt x="22" y="289"/>
                  </a:cubicBezTo>
                  <a:cubicBezTo>
                    <a:pt x="22" y="314"/>
                    <a:pt x="42" y="335"/>
                    <a:pt x="68" y="335"/>
                  </a:cubicBezTo>
                  <a:cubicBezTo>
                    <a:pt x="151" y="335"/>
                    <a:pt x="151" y="335"/>
                    <a:pt x="151" y="335"/>
                  </a:cubicBezTo>
                  <a:moveTo>
                    <a:pt x="125" y="231"/>
                  </a:moveTo>
                  <a:cubicBezTo>
                    <a:pt x="125" y="104"/>
                    <a:pt x="125" y="104"/>
                    <a:pt x="125" y="104"/>
                  </a:cubicBezTo>
                  <a:cubicBezTo>
                    <a:pt x="125" y="96"/>
                    <a:pt x="118" y="90"/>
                    <a:pt x="110" y="90"/>
                  </a:cubicBezTo>
                  <a:cubicBezTo>
                    <a:pt x="15" y="90"/>
                    <a:pt x="15" y="90"/>
                    <a:pt x="15" y="90"/>
                  </a:cubicBezTo>
                  <a:cubicBezTo>
                    <a:pt x="7" y="90"/>
                    <a:pt x="0" y="96"/>
                    <a:pt x="0" y="104"/>
                  </a:cubicBezTo>
                  <a:moveTo>
                    <a:pt x="0" y="104"/>
                  </a:moveTo>
                  <a:cubicBezTo>
                    <a:pt x="0" y="231"/>
                    <a:pt x="0" y="231"/>
                    <a:pt x="0" y="231"/>
                  </a:cubicBezTo>
                  <a:cubicBezTo>
                    <a:pt x="0" y="239"/>
                    <a:pt x="7" y="245"/>
                    <a:pt x="15" y="245"/>
                  </a:cubicBezTo>
                  <a:cubicBezTo>
                    <a:pt x="110" y="245"/>
                    <a:pt x="110" y="245"/>
                    <a:pt x="110" y="245"/>
                  </a:cubicBezTo>
                  <a:cubicBezTo>
                    <a:pt x="118" y="245"/>
                    <a:pt x="125" y="239"/>
                    <a:pt x="125" y="231"/>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0" name="camera_4" title="Icon of a security camera">
              <a:extLst>
                <a:ext uri="{FF2B5EF4-FFF2-40B4-BE49-F238E27FC236}">
                  <a16:creationId xmlns:a16="http://schemas.microsoft.com/office/drawing/2014/main" id="{BC0B287F-35B2-E217-0F92-A720C7E2002E}"/>
                </a:ext>
              </a:extLst>
            </p:cNvPr>
            <p:cNvSpPr>
              <a:spLocks noChangeAspect="1" noEditPoints="1"/>
            </p:cNvSpPr>
            <p:nvPr/>
          </p:nvSpPr>
          <p:spPr bwMode="auto">
            <a:xfrm>
              <a:off x="8919618" y="1527506"/>
              <a:ext cx="388401" cy="313084"/>
            </a:xfrm>
            <a:custGeom>
              <a:avLst/>
              <a:gdLst>
                <a:gd name="T0" fmla="*/ 284 w 297"/>
                <a:gd name="T1" fmla="*/ 84 h 238"/>
                <a:gd name="T2" fmla="*/ 13 w 297"/>
                <a:gd name="T3" fmla="*/ 84 h 238"/>
                <a:gd name="T4" fmla="*/ 0 w 297"/>
                <a:gd name="T5" fmla="*/ 71 h 238"/>
                <a:gd name="T6" fmla="*/ 0 w 297"/>
                <a:gd name="T7" fmla="*/ 13 h 238"/>
                <a:gd name="T8" fmla="*/ 13 w 297"/>
                <a:gd name="T9" fmla="*/ 0 h 238"/>
                <a:gd name="T10" fmla="*/ 284 w 297"/>
                <a:gd name="T11" fmla="*/ 0 h 238"/>
                <a:gd name="T12" fmla="*/ 297 w 297"/>
                <a:gd name="T13" fmla="*/ 13 h 238"/>
                <a:gd name="T14" fmla="*/ 297 w 297"/>
                <a:gd name="T15" fmla="*/ 71 h 238"/>
                <a:gd name="T16" fmla="*/ 284 w 297"/>
                <a:gd name="T17" fmla="*/ 84 h 238"/>
                <a:gd name="T18" fmla="*/ 31 w 297"/>
                <a:gd name="T19" fmla="*/ 84 h 238"/>
                <a:gd name="T20" fmla="*/ 31 w 297"/>
                <a:gd name="T21" fmla="*/ 121 h 238"/>
                <a:gd name="T22" fmla="*/ 149 w 297"/>
                <a:gd name="T23" fmla="*/ 238 h 238"/>
                <a:gd name="T24" fmla="*/ 149 w 297"/>
                <a:gd name="T25" fmla="*/ 238 h 238"/>
                <a:gd name="T26" fmla="*/ 266 w 297"/>
                <a:gd name="T27" fmla="*/ 121 h 238"/>
                <a:gd name="T28" fmla="*/ 266 w 297"/>
                <a:gd name="T29" fmla="*/ 84 h 238"/>
                <a:gd name="T30" fmla="*/ 207 w 297"/>
                <a:gd name="T31" fmla="*/ 223 h 238"/>
                <a:gd name="T32" fmla="*/ 207 w 297"/>
                <a:gd name="T33" fmla="*/ 174 h 238"/>
                <a:gd name="T34" fmla="*/ 149 w 297"/>
                <a:gd name="T35" fmla="*/ 115 h 238"/>
                <a:gd name="T36" fmla="*/ 149 w 297"/>
                <a:gd name="T37" fmla="*/ 115 h 238"/>
                <a:gd name="T38" fmla="*/ 90 w 297"/>
                <a:gd name="T39" fmla="*/ 174 h 238"/>
                <a:gd name="T40" fmla="*/ 90 w 297"/>
                <a:gd name="T41" fmla="*/ 223 h 238"/>
                <a:gd name="T42" fmla="*/ 149 w 297"/>
                <a:gd name="T43" fmla="*/ 135 h 238"/>
                <a:gd name="T44" fmla="*/ 112 w 297"/>
                <a:gd name="T45" fmla="*/ 172 h 238"/>
                <a:gd name="T46" fmla="*/ 149 w 297"/>
                <a:gd name="T47" fmla="*/ 209 h 238"/>
                <a:gd name="T48" fmla="*/ 185 w 297"/>
                <a:gd name="T49" fmla="*/ 172 h 238"/>
                <a:gd name="T50" fmla="*/ 149 w 297"/>
                <a:gd name="T51" fmla="*/ 135 h 238"/>
                <a:gd name="T52" fmla="*/ 266 w 297"/>
                <a:gd name="T53" fmla="*/ 41 h 238"/>
                <a:gd name="T54" fmla="*/ 259 w 297"/>
                <a:gd name="T55" fmla="*/ 48 h 238"/>
                <a:gd name="T56" fmla="*/ 266 w 297"/>
                <a:gd name="T57" fmla="*/ 56 h 238"/>
                <a:gd name="T58" fmla="*/ 274 w 297"/>
                <a:gd name="T59" fmla="*/ 48 h 238"/>
                <a:gd name="T60" fmla="*/ 266 w 297"/>
                <a:gd name="T61" fmla="*/ 41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97" h="238">
                  <a:moveTo>
                    <a:pt x="284" y="84"/>
                  </a:moveTo>
                  <a:cubicBezTo>
                    <a:pt x="13" y="84"/>
                    <a:pt x="13" y="84"/>
                    <a:pt x="13" y="84"/>
                  </a:cubicBezTo>
                  <a:cubicBezTo>
                    <a:pt x="6" y="84"/>
                    <a:pt x="0" y="78"/>
                    <a:pt x="0" y="71"/>
                  </a:cubicBezTo>
                  <a:cubicBezTo>
                    <a:pt x="0" y="13"/>
                    <a:pt x="0" y="13"/>
                    <a:pt x="0" y="13"/>
                  </a:cubicBezTo>
                  <a:cubicBezTo>
                    <a:pt x="0" y="6"/>
                    <a:pt x="6" y="0"/>
                    <a:pt x="13" y="0"/>
                  </a:cubicBezTo>
                  <a:cubicBezTo>
                    <a:pt x="284" y="0"/>
                    <a:pt x="284" y="0"/>
                    <a:pt x="284" y="0"/>
                  </a:cubicBezTo>
                  <a:cubicBezTo>
                    <a:pt x="291" y="0"/>
                    <a:pt x="297" y="6"/>
                    <a:pt x="297" y="13"/>
                  </a:cubicBezTo>
                  <a:cubicBezTo>
                    <a:pt x="297" y="71"/>
                    <a:pt x="297" y="71"/>
                    <a:pt x="297" y="71"/>
                  </a:cubicBezTo>
                  <a:cubicBezTo>
                    <a:pt x="297" y="78"/>
                    <a:pt x="291" y="84"/>
                    <a:pt x="284" y="84"/>
                  </a:cubicBezTo>
                  <a:close/>
                  <a:moveTo>
                    <a:pt x="31" y="84"/>
                  </a:moveTo>
                  <a:cubicBezTo>
                    <a:pt x="31" y="121"/>
                    <a:pt x="31" y="121"/>
                    <a:pt x="31" y="121"/>
                  </a:cubicBezTo>
                  <a:cubicBezTo>
                    <a:pt x="31" y="185"/>
                    <a:pt x="84" y="238"/>
                    <a:pt x="149" y="238"/>
                  </a:cubicBezTo>
                  <a:cubicBezTo>
                    <a:pt x="149" y="238"/>
                    <a:pt x="149" y="238"/>
                    <a:pt x="149" y="238"/>
                  </a:cubicBezTo>
                  <a:cubicBezTo>
                    <a:pt x="213" y="238"/>
                    <a:pt x="266" y="185"/>
                    <a:pt x="266" y="121"/>
                  </a:cubicBezTo>
                  <a:cubicBezTo>
                    <a:pt x="266" y="84"/>
                    <a:pt x="266" y="84"/>
                    <a:pt x="266" y="84"/>
                  </a:cubicBezTo>
                  <a:moveTo>
                    <a:pt x="207" y="223"/>
                  </a:moveTo>
                  <a:cubicBezTo>
                    <a:pt x="207" y="174"/>
                    <a:pt x="207" y="174"/>
                    <a:pt x="207" y="174"/>
                  </a:cubicBezTo>
                  <a:cubicBezTo>
                    <a:pt x="207" y="141"/>
                    <a:pt x="181" y="115"/>
                    <a:pt x="149" y="115"/>
                  </a:cubicBezTo>
                  <a:cubicBezTo>
                    <a:pt x="149" y="115"/>
                    <a:pt x="149" y="115"/>
                    <a:pt x="149" y="115"/>
                  </a:cubicBezTo>
                  <a:cubicBezTo>
                    <a:pt x="117" y="115"/>
                    <a:pt x="90" y="141"/>
                    <a:pt x="90" y="174"/>
                  </a:cubicBezTo>
                  <a:cubicBezTo>
                    <a:pt x="90" y="223"/>
                    <a:pt x="90" y="223"/>
                    <a:pt x="90" y="223"/>
                  </a:cubicBezTo>
                  <a:moveTo>
                    <a:pt x="149" y="135"/>
                  </a:moveTo>
                  <a:cubicBezTo>
                    <a:pt x="128" y="135"/>
                    <a:pt x="112" y="152"/>
                    <a:pt x="112" y="172"/>
                  </a:cubicBezTo>
                  <a:cubicBezTo>
                    <a:pt x="112" y="192"/>
                    <a:pt x="128" y="209"/>
                    <a:pt x="149" y="209"/>
                  </a:cubicBezTo>
                  <a:cubicBezTo>
                    <a:pt x="169" y="209"/>
                    <a:pt x="185" y="192"/>
                    <a:pt x="185" y="172"/>
                  </a:cubicBezTo>
                  <a:cubicBezTo>
                    <a:pt x="185" y="152"/>
                    <a:pt x="169" y="135"/>
                    <a:pt x="149" y="135"/>
                  </a:cubicBezTo>
                  <a:close/>
                  <a:moveTo>
                    <a:pt x="266" y="41"/>
                  </a:moveTo>
                  <a:cubicBezTo>
                    <a:pt x="262" y="41"/>
                    <a:pt x="259" y="44"/>
                    <a:pt x="259" y="48"/>
                  </a:cubicBezTo>
                  <a:cubicBezTo>
                    <a:pt x="259" y="53"/>
                    <a:pt x="262" y="56"/>
                    <a:pt x="266" y="56"/>
                  </a:cubicBezTo>
                  <a:cubicBezTo>
                    <a:pt x="270" y="56"/>
                    <a:pt x="274" y="53"/>
                    <a:pt x="274" y="48"/>
                  </a:cubicBezTo>
                  <a:cubicBezTo>
                    <a:pt x="274" y="44"/>
                    <a:pt x="270" y="41"/>
                    <a:pt x="266" y="41"/>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1" name="Speakers_E7F5" title="Icon of a speaker">
              <a:extLst>
                <a:ext uri="{FF2B5EF4-FFF2-40B4-BE49-F238E27FC236}">
                  <a16:creationId xmlns:a16="http://schemas.microsoft.com/office/drawing/2014/main" id="{326399B0-BEE3-D2CA-FBE4-2B5E56AF606E}"/>
                </a:ext>
              </a:extLst>
            </p:cNvPr>
            <p:cNvSpPr>
              <a:spLocks noChangeAspect="1" noEditPoints="1"/>
            </p:cNvSpPr>
            <p:nvPr/>
          </p:nvSpPr>
          <p:spPr bwMode="auto">
            <a:xfrm>
              <a:off x="5503188" y="1477912"/>
              <a:ext cx="235164" cy="365760"/>
            </a:xfrm>
            <a:custGeom>
              <a:avLst/>
              <a:gdLst>
                <a:gd name="T0" fmla="*/ 2242 w 2242"/>
                <a:gd name="T1" fmla="*/ 3487 h 3487"/>
                <a:gd name="T2" fmla="*/ 0 w 2242"/>
                <a:gd name="T3" fmla="*/ 3487 h 3487"/>
                <a:gd name="T4" fmla="*/ 0 w 2242"/>
                <a:gd name="T5" fmla="*/ 0 h 3487"/>
                <a:gd name="T6" fmla="*/ 2242 w 2242"/>
                <a:gd name="T7" fmla="*/ 0 h 3487"/>
                <a:gd name="T8" fmla="*/ 2242 w 2242"/>
                <a:gd name="T9" fmla="*/ 3487 h 3487"/>
                <a:gd name="T10" fmla="*/ 1121 w 2242"/>
                <a:gd name="T11" fmla="*/ 498 h 3487"/>
                <a:gd name="T12" fmla="*/ 498 w 2242"/>
                <a:gd name="T13" fmla="*/ 1121 h 3487"/>
                <a:gd name="T14" fmla="*/ 1121 w 2242"/>
                <a:gd name="T15" fmla="*/ 1744 h 3487"/>
                <a:gd name="T16" fmla="*/ 1744 w 2242"/>
                <a:gd name="T17" fmla="*/ 1121 h 3487"/>
                <a:gd name="T18" fmla="*/ 1121 w 2242"/>
                <a:gd name="T19" fmla="*/ 498 h 3487"/>
                <a:gd name="T20" fmla="*/ 1121 w 2242"/>
                <a:gd name="T21" fmla="*/ 2242 h 3487"/>
                <a:gd name="T22" fmla="*/ 747 w 2242"/>
                <a:gd name="T23" fmla="*/ 2615 h 3487"/>
                <a:gd name="T24" fmla="*/ 1121 w 2242"/>
                <a:gd name="T25" fmla="*/ 2989 h 3487"/>
                <a:gd name="T26" fmla="*/ 1495 w 2242"/>
                <a:gd name="T27" fmla="*/ 2615 h 3487"/>
                <a:gd name="T28" fmla="*/ 1121 w 2242"/>
                <a:gd name="T29" fmla="*/ 2242 h 3487"/>
                <a:gd name="T30" fmla="*/ 1121 w 2242"/>
                <a:gd name="T31" fmla="*/ 1308 h 3487"/>
                <a:gd name="T32" fmla="*/ 1308 w 2242"/>
                <a:gd name="T33" fmla="*/ 1121 h 3487"/>
                <a:gd name="T34" fmla="*/ 1121 w 2242"/>
                <a:gd name="T35" fmla="*/ 934 h 3487"/>
                <a:gd name="T36" fmla="*/ 934 w 2242"/>
                <a:gd name="T37" fmla="*/ 1121 h 3487"/>
                <a:gd name="T38" fmla="*/ 1121 w 2242"/>
                <a:gd name="T39" fmla="*/ 1308 h 34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2" h="3487">
                  <a:moveTo>
                    <a:pt x="2242" y="3487"/>
                  </a:moveTo>
                  <a:cubicBezTo>
                    <a:pt x="0" y="3487"/>
                    <a:pt x="0" y="3487"/>
                    <a:pt x="0" y="3487"/>
                  </a:cubicBezTo>
                  <a:cubicBezTo>
                    <a:pt x="0" y="0"/>
                    <a:pt x="0" y="0"/>
                    <a:pt x="0" y="0"/>
                  </a:cubicBezTo>
                  <a:cubicBezTo>
                    <a:pt x="2242" y="0"/>
                    <a:pt x="2242" y="0"/>
                    <a:pt x="2242" y="0"/>
                  </a:cubicBezTo>
                  <a:lnTo>
                    <a:pt x="2242" y="3487"/>
                  </a:lnTo>
                  <a:close/>
                  <a:moveTo>
                    <a:pt x="1121" y="498"/>
                  </a:moveTo>
                  <a:cubicBezTo>
                    <a:pt x="777" y="498"/>
                    <a:pt x="498" y="777"/>
                    <a:pt x="498" y="1121"/>
                  </a:cubicBezTo>
                  <a:cubicBezTo>
                    <a:pt x="498" y="1465"/>
                    <a:pt x="777" y="1744"/>
                    <a:pt x="1121" y="1744"/>
                  </a:cubicBezTo>
                  <a:cubicBezTo>
                    <a:pt x="1465" y="1744"/>
                    <a:pt x="1744" y="1465"/>
                    <a:pt x="1744" y="1121"/>
                  </a:cubicBezTo>
                  <a:cubicBezTo>
                    <a:pt x="1744" y="777"/>
                    <a:pt x="1465" y="498"/>
                    <a:pt x="1121" y="498"/>
                  </a:cubicBezTo>
                  <a:close/>
                  <a:moveTo>
                    <a:pt x="1121" y="2242"/>
                  </a:moveTo>
                  <a:cubicBezTo>
                    <a:pt x="915" y="2242"/>
                    <a:pt x="747" y="2409"/>
                    <a:pt x="747" y="2615"/>
                  </a:cubicBezTo>
                  <a:cubicBezTo>
                    <a:pt x="747" y="2821"/>
                    <a:pt x="915" y="2989"/>
                    <a:pt x="1121" y="2989"/>
                  </a:cubicBezTo>
                  <a:cubicBezTo>
                    <a:pt x="1327" y="2989"/>
                    <a:pt x="1495" y="2821"/>
                    <a:pt x="1495" y="2615"/>
                  </a:cubicBezTo>
                  <a:cubicBezTo>
                    <a:pt x="1495" y="2409"/>
                    <a:pt x="1327" y="2242"/>
                    <a:pt x="1121" y="2242"/>
                  </a:cubicBezTo>
                  <a:close/>
                  <a:moveTo>
                    <a:pt x="1121" y="1308"/>
                  </a:moveTo>
                  <a:cubicBezTo>
                    <a:pt x="1224" y="1308"/>
                    <a:pt x="1308" y="1224"/>
                    <a:pt x="1308" y="1121"/>
                  </a:cubicBezTo>
                  <a:cubicBezTo>
                    <a:pt x="1308" y="1018"/>
                    <a:pt x="1224" y="934"/>
                    <a:pt x="1121" y="934"/>
                  </a:cubicBezTo>
                  <a:cubicBezTo>
                    <a:pt x="1018" y="934"/>
                    <a:pt x="934" y="1018"/>
                    <a:pt x="934" y="1121"/>
                  </a:cubicBezTo>
                  <a:cubicBezTo>
                    <a:pt x="934" y="1224"/>
                    <a:pt x="1018" y="1308"/>
                    <a:pt x="1121" y="1308"/>
                  </a:cubicBez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2" name="HoloLens_EC94" title="Icon of Microsoft HoloLens">
              <a:extLst>
                <a:ext uri="{FF2B5EF4-FFF2-40B4-BE49-F238E27FC236}">
                  <a16:creationId xmlns:a16="http://schemas.microsoft.com/office/drawing/2014/main" id="{2D6591E8-C71F-47A0-BC38-AFA36EC8EFF1}"/>
                </a:ext>
              </a:extLst>
            </p:cNvPr>
            <p:cNvSpPr>
              <a:spLocks noChangeAspect="1" noEditPoints="1"/>
            </p:cNvSpPr>
            <p:nvPr/>
          </p:nvSpPr>
          <p:spPr bwMode="auto">
            <a:xfrm>
              <a:off x="4892779" y="1564507"/>
              <a:ext cx="411480" cy="219797"/>
            </a:xfrm>
            <a:custGeom>
              <a:avLst/>
              <a:gdLst>
                <a:gd name="T0" fmla="*/ 1751 w 3752"/>
                <a:gd name="T1" fmla="*/ 500 h 2002"/>
                <a:gd name="T2" fmla="*/ 2001 w 3752"/>
                <a:gd name="T3" fmla="*/ 500 h 2002"/>
                <a:gd name="T4" fmla="*/ 0 w 3752"/>
                <a:gd name="T5" fmla="*/ 885 h 2002"/>
                <a:gd name="T6" fmla="*/ 170 w 3752"/>
                <a:gd name="T7" fmla="*/ 940 h 2002"/>
                <a:gd name="T8" fmla="*/ 1336 w 3752"/>
                <a:gd name="T9" fmla="*/ 1124 h 2002"/>
                <a:gd name="T10" fmla="*/ 2493 w 3752"/>
                <a:gd name="T11" fmla="*/ 943 h 2002"/>
                <a:gd name="T12" fmla="*/ 3554 w 3752"/>
                <a:gd name="T13" fmla="*/ 409 h 2002"/>
                <a:gd name="T14" fmla="*/ 3699 w 3752"/>
                <a:gd name="T15" fmla="*/ 305 h 2002"/>
                <a:gd name="T16" fmla="*/ 1 w 3752"/>
                <a:gd name="T17" fmla="*/ 1003 h 2002"/>
                <a:gd name="T18" fmla="*/ 305 w 3752"/>
                <a:gd name="T19" fmla="*/ 1697 h 2002"/>
                <a:gd name="T20" fmla="*/ 1042 w 3752"/>
                <a:gd name="T21" fmla="*/ 2002 h 2002"/>
                <a:gd name="T22" fmla="*/ 1200 w 3752"/>
                <a:gd name="T23" fmla="*/ 2002 h 2002"/>
                <a:gd name="T24" fmla="*/ 1356 w 3752"/>
                <a:gd name="T25" fmla="*/ 1948 h 2002"/>
                <a:gd name="T26" fmla="*/ 1612 w 3752"/>
                <a:gd name="T27" fmla="*/ 1745 h 2002"/>
                <a:gd name="T28" fmla="*/ 1876 w 3752"/>
                <a:gd name="T29" fmla="*/ 1638 h 2002"/>
                <a:gd name="T30" fmla="*/ 2140 w 3752"/>
                <a:gd name="T31" fmla="*/ 1745 h 2002"/>
                <a:gd name="T32" fmla="*/ 2396 w 3752"/>
                <a:gd name="T33" fmla="*/ 1948 h 2002"/>
                <a:gd name="T34" fmla="*/ 2552 w 3752"/>
                <a:gd name="T35" fmla="*/ 2002 h 2002"/>
                <a:gd name="T36" fmla="*/ 2710 w 3752"/>
                <a:gd name="T37" fmla="*/ 2002 h 2002"/>
                <a:gd name="T38" fmla="*/ 3447 w 3752"/>
                <a:gd name="T39" fmla="*/ 1697 h 2002"/>
                <a:gd name="T40" fmla="*/ 3752 w 3752"/>
                <a:gd name="T41" fmla="*/ 960 h 2002"/>
                <a:gd name="T42" fmla="*/ 3752 w 3752"/>
                <a:gd name="T43" fmla="*/ 885 h 2002"/>
                <a:gd name="T44" fmla="*/ 3752 w 3752"/>
                <a:gd name="T45" fmla="*/ 459 h 2002"/>
                <a:gd name="T46" fmla="*/ 3682 w 3752"/>
                <a:gd name="T47" fmla="*/ 286 h 2002"/>
                <a:gd name="T48" fmla="*/ 3681 w 3752"/>
                <a:gd name="T49" fmla="*/ 285 h 2002"/>
                <a:gd name="T50" fmla="*/ 3564 w 3752"/>
                <a:gd name="T51" fmla="*/ 206 h 2002"/>
                <a:gd name="T52" fmla="*/ 3559 w 3752"/>
                <a:gd name="T53" fmla="*/ 204 h 2002"/>
                <a:gd name="T54" fmla="*/ 1876 w 3752"/>
                <a:gd name="T55" fmla="*/ 0 h 2002"/>
                <a:gd name="T56" fmla="*/ 188 w 3752"/>
                <a:gd name="T57" fmla="*/ 206 h 2002"/>
                <a:gd name="T58" fmla="*/ 71 w 3752"/>
                <a:gd name="T59" fmla="*/ 285 h 2002"/>
                <a:gd name="T60" fmla="*/ 70 w 3752"/>
                <a:gd name="T61" fmla="*/ 286 h 2002"/>
                <a:gd name="T62" fmla="*/ 0 w 3752"/>
                <a:gd name="T63" fmla="*/ 459 h 2002"/>
                <a:gd name="T64" fmla="*/ 0 w 3752"/>
                <a:gd name="T65" fmla="*/ 885 h 2002"/>
                <a:gd name="T66" fmla="*/ 1 w 3752"/>
                <a:gd name="T67" fmla="*/ 1003 h 2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52" h="2002">
                  <a:moveTo>
                    <a:pt x="1751" y="500"/>
                  </a:moveTo>
                  <a:cubicBezTo>
                    <a:pt x="2001" y="500"/>
                    <a:pt x="2001" y="500"/>
                    <a:pt x="2001" y="500"/>
                  </a:cubicBezTo>
                  <a:moveTo>
                    <a:pt x="0" y="885"/>
                  </a:moveTo>
                  <a:cubicBezTo>
                    <a:pt x="170" y="940"/>
                    <a:pt x="170" y="940"/>
                    <a:pt x="170" y="940"/>
                  </a:cubicBezTo>
                  <a:cubicBezTo>
                    <a:pt x="549" y="1062"/>
                    <a:pt x="942" y="1124"/>
                    <a:pt x="1336" y="1124"/>
                  </a:cubicBezTo>
                  <a:cubicBezTo>
                    <a:pt x="1729" y="1124"/>
                    <a:pt x="2118" y="1063"/>
                    <a:pt x="2493" y="943"/>
                  </a:cubicBezTo>
                  <a:cubicBezTo>
                    <a:pt x="2872" y="822"/>
                    <a:pt x="3229" y="642"/>
                    <a:pt x="3554" y="409"/>
                  </a:cubicBezTo>
                  <a:cubicBezTo>
                    <a:pt x="3699" y="305"/>
                    <a:pt x="3699" y="305"/>
                    <a:pt x="3699" y="305"/>
                  </a:cubicBezTo>
                  <a:moveTo>
                    <a:pt x="1" y="1003"/>
                  </a:moveTo>
                  <a:cubicBezTo>
                    <a:pt x="12" y="1265"/>
                    <a:pt x="119" y="1510"/>
                    <a:pt x="305" y="1697"/>
                  </a:cubicBezTo>
                  <a:cubicBezTo>
                    <a:pt x="502" y="1894"/>
                    <a:pt x="764" y="2002"/>
                    <a:pt x="1042" y="2002"/>
                  </a:cubicBezTo>
                  <a:cubicBezTo>
                    <a:pt x="1200" y="2002"/>
                    <a:pt x="1200" y="2002"/>
                    <a:pt x="1200" y="2002"/>
                  </a:cubicBezTo>
                  <a:cubicBezTo>
                    <a:pt x="1256" y="2002"/>
                    <a:pt x="1312" y="1983"/>
                    <a:pt x="1356" y="1948"/>
                  </a:cubicBezTo>
                  <a:cubicBezTo>
                    <a:pt x="1612" y="1745"/>
                    <a:pt x="1612" y="1745"/>
                    <a:pt x="1612" y="1745"/>
                  </a:cubicBezTo>
                  <a:cubicBezTo>
                    <a:pt x="1683" y="1676"/>
                    <a:pt x="1777" y="1638"/>
                    <a:pt x="1876" y="1638"/>
                  </a:cubicBezTo>
                  <a:cubicBezTo>
                    <a:pt x="1975" y="1638"/>
                    <a:pt x="2069" y="1676"/>
                    <a:pt x="2140" y="1745"/>
                  </a:cubicBezTo>
                  <a:cubicBezTo>
                    <a:pt x="2396" y="1948"/>
                    <a:pt x="2396" y="1948"/>
                    <a:pt x="2396" y="1948"/>
                  </a:cubicBezTo>
                  <a:cubicBezTo>
                    <a:pt x="2440" y="1983"/>
                    <a:pt x="2496" y="2002"/>
                    <a:pt x="2552" y="2002"/>
                  </a:cubicBezTo>
                  <a:cubicBezTo>
                    <a:pt x="2710" y="2002"/>
                    <a:pt x="2710" y="2002"/>
                    <a:pt x="2710" y="2002"/>
                  </a:cubicBezTo>
                  <a:cubicBezTo>
                    <a:pt x="2988" y="2002"/>
                    <a:pt x="3250" y="1894"/>
                    <a:pt x="3447" y="1697"/>
                  </a:cubicBezTo>
                  <a:cubicBezTo>
                    <a:pt x="3644" y="1500"/>
                    <a:pt x="3752" y="1238"/>
                    <a:pt x="3752" y="960"/>
                  </a:cubicBezTo>
                  <a:cubicBezTo>
                    <a:pt x="3752" y="885"/>
                    <a:pt x="3752" y="885"/>
                    <a:pt x="3752" y="885"/>
                  </a:cubicBezTo>
                  <a:cubicBezTo>
                    <a:pt x="3752" y="459"/>
                    <a:pt x="3752" y="459"/>
                    <a:pt x="3752" y="459"/>
                  </a:cubicBezTo>
                  <a:cubicBezTo>
                    <a:pt x="3752" y="394"/>
                    <a:pt x="3727" y="331"/>
                    <a:pt x="3682" y="286"/>
                  </a:cubicBezTo>
                  <a:cubicBezTo>
                    <a:pt x="3681" y="285"/>
                    <a:pt x="3681" y="285"/>
                    <a:pt x="3681" y="285"/>
                  </a:cubicBezTo>
                  <a:cubicBezTo>
                    <a:pt x="3647" y="251"/>
                    <a:pt x="3608" y="225"/>
                    <a:pt x="3564" y="206"/>
                  </a:cubicBezTo>
                  <a:cubicBezTo>
                    <a:pt x="3564" y="206"/>
                    <a:pt x="3560" y="204"/>
                    <a:pt x="3559" y="204"/>
                  </a:cubicBezTo>
                  <a:cubicBezTo>
                    <a:pt x="3224" y="70"/>
                    <a:pt x="2643" y="0"/>
                    <a:pt x="1876" y="0"/>
                  </a:cubicBezTo>
                  <a:cubicBezTo>
                    <a:pt x="1105" y="0"/>
                    <a:pt x="521" y="71"/>
                    <a:pt x="188" y="206"/>
                  </a:cubicBezTo>
                  <a:cubicBezTo>
                    <a:pt x="144" y="225"/>
                    <a:pt x="105" y="251"/>
                    <a:pt x="71" y="285"/>
                  </a:cubicBezTo>
                  <a:cubicBezTo>
                    <a:pt x="70" y="286"/>
                    <a:pt x="70" y="286"/>
                    <a:pt x="70" y="286"/>
                  </a:cubicBezTo>
                  <a:cubicBezTo>
                    <a:pt x="25" y="331"/>
                    <a:pt x="0" y="394"/>
                    <a:pt x="0" y="459"/>
                  </a:cubicBezTo>
                  <a:cubicBezTo>
                    <a:pt x="0" y="885"/>
                    <a:pt x="0" y="885"/>
                    <a:pt x="0" y="885"/>
                  </a:cubicBezTo>
                  <a:lnTo>
                    <a:pt x="1" y="1003"/>
                  </a:lnTo>
                  <a:close/>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24" name="Game_E7FC" title="Icon of a game controller">
              <a:extLst>
                <a:ext uri="{FF2B5EF4-FFF2-40B4-BE49-F238E27FC236}">
                  <a16:creationId xmlns:a16="http://schemas.microsoft.com/office/drawing/2014/main" id="{433E6BAA-CF10-B4CE-1A8F-A39647EF9550}"/>
                </a:ext>
              </a:extLst>
            </p:cNvPr>
            <p:cNvSpPr>
              <a:spLocks noChangeAspect="1" noEditPoints="1"/>
            </p:cNvSpPr>
            <p:nvPr/>
          </p:nvSpPr>
          <p:spPr bwMode="auto">
            <a:xfrm>
              <a:off x="4282370" y="1537281"/>
              <a:ext cx="411480" cy="247023"/>
            </a:xfrm>
            <a:custGeom>
              <a:avLst/>
              <a:gdLst>
                <a:gd name="T0" fmla="*/ 1375 w 3750"/>
                <a:gd name="T1" fmla="*/ 1750 h 2250"/>
                <a:gd name="T2" fmla="*/ 625 w 3750"/>
                <a:gd name="T3" fmla="*/ 2250 h 2250"/>
                <a:gd name="T4" fmla="*/ 0 w 3750"/>
                <a:gd name="T5" fmla="*/ 1000 h 2250"/>
                <a:gd name="T6" fmla="*/ 1000 w 3750"/>
                <a:gd name="T7" fmla="*/ 0 h 2250"/>
                <a:gd name="T8" fmla="*/ 2750 w 3750"/>
                <a:gd name="T9" fmla="*/ 0 h 2250"/>
                <a:gd name="T10" fmla="*/ 3750 w 3750"/>
                <a:gd name="T11" fmla="*/ 1000 h 2250"/>
                <a:gd name="T12" fmla="*/ 3125 w 3750"/>
                <a:gd name="T13" fmla="*/ 2250 h 2250"/>
                <a:gd name="T14" fmla="*/ 2375 w 3750"/>
                <a:gd name="T15" fmla="*/ 1750 h 2250"/>
                <a:gd name="T16" fmla="*/ 1375 w 3750"/>
                <a:gd name="T17" fmla="*/ 1750 h 2250"/>
                <a:gd name="T18" fmla="*/ 3125 w 3750"/>
                <a:gd name="T19" fmla="*/ 1246 h 2250"/>
                <a:gd name="T20" fmla="*/ 2996 w 3750"/>
                <a:gd name="T21" fmla="*/ 1375 h 2250"/>
                <a:gd name="T22" fmla="*/ 3125 w 3750"/>
                <a:gd name="T23" fmla="*/ 1504 h 2250"/>
                <a:gd name="T24" fmla="*/ 3254 w 3750"/>
                <a:gd name="T25" fmla="*/ 1375 h 2250"/>
                <a:gd name="T26" fmla="*/ 3125 w 3750"/>
                <a:gd name="T27" fmla="*/ 1246 h 2250"/>
                <a:gd name="T28" fmla="*/ 2625 w 3750"/>
                <a:gd name="T29" fmla="*/ 747 h 2250"/>
                <a:gd name="T30" fmla="*/ 2497 w 3750"/>
                <a:gd name="T31" fmla="*/ 875 h 2250"/>
                <a:gd name="T32" fmla="*/ 2625 w 3750"/>
                <a:gd name="T33" fmla="*/ 1003 h 2250"/>
                <a:gd name="T34" fmla="*/ 2753 w 3750"/>
                <a:gd name="T35" fmla="*/ 875 h 2250"/>
                <a:gd name="T36" fmla="*/ 2625 w 3750"/>
                <a:gd name="T37" fmla="*/ 747 h 2250"/>
                <a:gd name="T38" fmla="*/ 1125 w 3750"/>
                <a:gd name="T39" fmla="*/ 1000 h 2250"/>
                <a:gd name="T40" fmla="*/ 375 w 3750"/>
                <a:gd name="T41" fmla="*/ 1000 h 2250"/>
                <a:gd name="T42" fmla="*/ 750 w 3750"/>
                <a:gd name="T43" fmla="*/ 1375 h 2250"/>
                <a:gd name="T44" fmla="*/ 750 w 3750"/>
                <a:gd name="T45" fmla="*/ 625 h 2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750" h="2250">
                  <a:moveTo>
                    <a:pt x="1375" y="1750"/>
                  </a:moveTo>
                  <a:cubicBezTo>
                    <a:pt x="997" y="1762"/>
                    <a:pt x="877" y="2250"/>
                    <a:pt x="625" y="2250"/>
                  </a:cubicBezTo>
                  <a:cubicBezTo>
                    <a:pt x="96" y="2250"/>
                    <a:pt x="0" y="1441"/>
                    <a:pt x="0" y="1000"/>
                  </a:cubicBezTo>
                  <a:cubicBezTo>
                    <a:pt x="0" y="448"/>
                    <a:pt x="448" y="0"/>
                    <a:pt x="1000" y="0"/>
                  </a:cubicBezTo>
                  <a:cubicBezTo>
                    <a:pt x="2750" y="0"/>
                    <a:pt x="2750" y="0"/>
                    <a:pt x="2750" y="0"/>
                  </a:cubicBezTo>
                  <a:cubicBezTo>
                    <a:pt x="3302" y="0"/>
                    <a:pt x="3750" y="448"/>
                    <a:pt x="3750" y="1000"/>
                  </a:cubicBezTo>
                  <a:cubicBezTo>
                    <a:pt x="3750" y="1441"/>
                    <a:pt x="3654" y="2250"/>
                    <a:pt x="3125" y="2250"/>
                  </a:cubicBezTo>
                  <a:cubicBezTo>
                    <a:pt x="2873" y="2250"/>
                    <a:pt x="2753" y="1762"/>
                    <a:pt x="2375" y="1750"/>
                  </a:cubicBezTo>
                  <a:lnTo>
                    <a:pt x="1375" y="1750"/>
                  </a:lnTo>
                  <a:close/>
                  <a:moveTo>
                    <a:pt x="3125" y="1246"/>
                  </a:moveTo>
                  <a:cubicBezTo>
                    <a:pt x="3054" y="1246"/>
                    <a:pt x="2996" y="1304"/>
                    <a:pt x="2996" y="1375"/>
                  </a:cubicBezTo>
                  <a:cubicBezTo>
                    <a:pt x="2996" y="1446"/>
                    <a:pt x="3054" y="1504"/>
                    <a:pt x="3125" y="1504"/>
                  </a:cubicBezTo>
                  <a:cubicBezTo>
                    <a:pt x="3196" y="1504"/>
                    <a:pt x="3254" y="1446"/>
                    <a:pt x="3254" y="1375"/>
                  </a:cubicBezTo>
                  <a:cubicBezTo>
                    <a:pt x="3254" y="1304"/>
                    <a:pt x="3196" y="1246"/>
                    <a:pt x="3125" y="1246"/>
                  </a:cubicBezTo>
                  <a:close/>
                  <a:moveTo>
                    <a:pt x="2625" y="747"/>
                  </a:moveTo>
                  <a:cubicBezTo>
                    <a:pt x="2554" y="747"/>
                    <a:pt x="2497" y="804"/>
                    <a:pt x="2497" y="875"/>
                  </a:cubicBezTo>
                  <a:cubicBezTo>
                    <a:pt x="2497" y="946"/>
                    <a:pt x="2554" y="1003"/>
                    <a:pt x="2625" y="1003"/>
                  </a:cubicBezTo>
                  <a:cubicBezTo>
                    <a:pt x="2696" y="1003"/>
                    <a:pt x="2753" y="946"/>
                    <a:pt x="2753" y="875"/>
                  </a:cubicBezTo>
                  <a:cubicBezTo>
                    <a:pt x="2753" y="804"/>
                    <a:pt x="2696" y="747"/>
                    <a:pt x="2625" y="747"/>
                  </a:cubicBezTo>
                  <a:close/>
                  <a:moveTo>
                    <a:pt x="1125" y="1000"/>
                  </a:moveTo>
                  <a:cubicBezTo>
                    <a:pt x="375" y="1000"/>
                    <a:pt x="375" y="1000"/>
                    <a:pt x="375" y="1000"/>
                  </a:cubicBezTo>
                  <a:moveTo>
                    <a:pt x="750" y="1375"/>
                  </a:moveTo>
                  <a:cubicBezTo>
                    <a:pt x="750" y="625"/>
                    <a:pt x="750" y="625"/>
                    <a:pt x="750" y="625"/>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7" name="Touchscreen" title="Icon of a closed hand with one finger touching a screen">
              <a:extLst>
                <a:ext uri="{FF2B5EF4-FFF2-40B4-BE49-F238E27FC236}">
                  <a16:creationId xmlns:a16="http://schemas.microsoft.com/office/drawing/2014/main" id="{8CDF7F7A-7D5C-7A4C-CE15-4D65E70A4094}"/>
                </a:ext>
              </a:extLst>
            </p:cNvPr>
            <p:cNvSpPr>
              <a:spLocks noChangeAspect="1" noEditPoints="1"/>
            </p:cNvSpPr>
            <p:nvPr/>
          </p:nvSpPr>
          <p:spPr bwMode="auto">
            <a:xfrm>
              <a:off x="2586979" y="1476320"/>
              <a:ext cx="390103" cy="365760"/>
            </a:xfrm>
            <a:custGeom>
              <a:avLst/>
              <a:gdLst>
                <a:gd name="T0" fmla="*/ 1917 w 3772"/>
                <a:gd name="T1" fmla="*/ 1791 h 3535"/>
                <a:gd name="T2" fmla="*/ 1917 w 3772"/>
                <a:gd name="T3" fmla="*/ 1985 h 3535"/>
                <a:gd name="T4" fmla="*/ 1917 w 3772"/>
                <a:gd name="T5" fmla="*/ 1123 h 3535"/>
                <a:gd name="T6" fmla="*/ 1745 w 3772"/>
                <a:gd name="T7" fmla="*/ 951 h 3535"/>
                <a:gd name="T8" fmla="*/ 1573 w 3772"/>
                <a:gd name="T9" fmla="*/ 1123 h 3535"/>
                <a:gd name="T10" fmla="*/ 1573 w 3772"/>
                <a:gd name="T11" fmla="*/ 1135 h 3535"/>
                <a:gd name="T12" fmla="*/ 1573 w 3772"/>
                <a:gd name="T13" fmla="*/ 2527 h 3535"/>
                <a:gd name="T14" fmla="*/ 1469 w 3772"/>
                <a:gd name="T15" fmla="*/ 2569 h 3535"/>
                <a:gd name="T16" fmla="*/ 1282 w 3772"/>
                <a:gd name="T17" fmla="*/ 2383 h 3535"/>
                <a:gd name="T18" fmla="*/ 1023 w 3772"/>
                <a:gd name="T19" fmla="*/ 2383 h 3535"/>
                <a:gd name="T20" fmla="*/ 1023 w 3772"/>
                <a:gd name="T21" fmla="*/ 2641 h 3535"/>
                <a:gd name="T22" fmla="*/ 1659 w 3772"/>
                <a:gd name="T23" fmla="*/ 3277 h 3535"/>
                <a:gd name="T24" fmla="*/ 2262 w 3772"/>
                <a:gd name="T25" fmla="*/ 3535 h 3535"/>
                <a:gd name="T26" fmla="*/ 2951 w 3772"/>
                <a:gd name="T27" fmla="*/ 2846 h 3535"/>
                <a:gd name="T28" fmla="*/ 2951 w 3772"/>
                <a:gd name="T29" fmla="*/ 2184 h 3535"/>
                <a:gd name="T30" fmla="*/ 2820 w 3772"/>
                <a:gd name="T31" fmla="*/ 2017 h 3535"/>
                <a:gd name="T32" fmla="*/ 1917 w 3772"/>
                <a:gd name="T33" fmla="*/ 1791 h 3535"/>
                <a:gd name="T34" fmla="*/ 1917 w 3772"/>
                <a:gd name="T35" fmla="*/ 1123 h 3535"/>
                <a:gd name="T36" fmla="*/ 1917 w 3772"/>
                <a:gd name="T37" fmla="*/ 1602 h 3535"/>
                <a:gd name="T38" fmla="*/ 2254 w 3772"/>
                <a:gd name="T39" fmla="*/ 1123 h 3535"/>
                <a:gd name="T40" fmla="*/ 1744 w 3772"/>
                <a:gd name="T41" fmla="*/ 614 h 3535"/>
                <a:gd name="T42" fmla="*/ 1235 w 3772"/>
                <a:gd name="T43" fmla="*/ 1123 h 3535"/>
                <a:gd name="T44" fmla="*/ 1573 w 3772"/>
                <a:gd name="T45" fmla="*/ 1603 h 3535"/>
                <a:gd name="T46" fmla="*/ 2951 w 3772"/>
                <a:gd name="T47" fmla="*/ 2672 h 3535"/>
                <a:gd name="T48" fmla="*/ 3657 w 3772"/>
                <a:gd name="T49" fmla="*/ 2672 h 3535"/>
                <a:gd name="T50" fmla="*/ 3772 w 3772"/>
                <a:gd name="T51" fmla="*/ 2557 h 3535"/>
                <a:gd name="T52" fmla="*/ 3772 w 3772"/>
                <a:gd name="T53" fmla="*/ 115 h 3535"/>
                <a:gd name="T54" fmla="*/ 3657 w 3772"/>
                <a:gd name="T55" fmla="*/ 0 h 3535"/>
                <a:gd name="T56" fmla="*/ 115 w 3772"/>
                <a:gd name="T57" fmla="*/ 0 h 3535"/>
                <a:gd name="T58" fmla="*/ 0 w 3772"/>
                <a:gd name="T59" fmla="*/ 115 h 3535"/>
                <a:gd name="T60" fmla="*/ 0 w 3772"/>
                <a:gd name="T61" fmla="*/ 2557 h 3535"/>
                <a:gd name="T62" fmla="*/ 115 w 3772"/>
                <a:gd name="T63" fmla="*/ 2672 h 3535"/>
                <a:gd name="T64" fmla="*/ 1054 w 3772"/>
                <a:gd name="T65" fmla="*/ 2672 h 3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772" h="3535">
                  <a:moveTo>
                    <a:pt x="1917" y="1791"/>
                  </a:moveTo>
                  <a:cubicBezTo>
                    <a:pt x="1917" y="1985"/>
                    <a:pt x="1917" y="1985"/>
                    <a:pt x="1917" y="1985"/>
                  </a:cubicBezTo>
                  <a:moveTo>
                    <a:pt x="1917" y="1123"/>
                  </a:moveTo>
                  <a:cubicBezTo>
                    <a:pt x="1917" y="1028"/>
                    <a:pt x="1840" y="951"/>
                    <a:pt x="1745" y="951"/>
                  </a:cubicBezTo>
                  <a:cubicBezTo>
                    <a:pt x="1650" y="951"/>
                    <a:pt x="1573" y="1028"/>
                    <a:pt x="1573" y="1123"/>
                  </a:cubicBezTo>
                  <a:cubicBezTo>
                    <a:pt x="1573" y="1123"/>
                    <a:pt x="1573" y="1127"/>
                    <a:pt x="1573" y="1135"/>
                  </a:cubicBezTo>
                  <a:cubicBezTo>
                    <a:pt x="1573" y="1252"/>
                    <a:pt x="1573" y="2194"/>
                    <a:pt x="1573" y="2527"/>
                  </a:cubicBezTo>
                  <a:cubicBezTo>
                    <a:pt x="1573" y="2581"/>
                    <a:pt x="1507" y="2608"/>
                    <a:pt x="1469" y="2569"/>
                  </a:cubicBezTo>
                  <a:cubicBezTo>
                    <a:pt x="1282" y="2383"/>
                    <a:pt x="1282" y="2383"/>
                    <a:pt x="1282" y="2383"/>
                  </a:cubicBezTo>
                  <a:cubicBezTo>
                    <a:pt x="1210" y="2311"/>
                    <a:pt x="1095" y="2311"/>
                    <a:pt x="1023" y="2383"/>
                  </a:cubicBezTo>
                  <a:cubicBezTo>
                    <a:pt x="952" y="2454"/>
                    <a:pt x="952" y="2570"/>
                    <a:pt x="1023" y="2641"/>
                  </a:cubicBezTo>
                  <a:cubicBezTo>
                    <a:pt x="1659" y="3277"/>
                    <a:pt x="1659" y="3277"/>
                    <a:pt x="1659" y="3277"/>
                  </a:cubicBezTo>
                  <a:cubicBezTo>
                    <a:pt x="1813" y="3436"/>
                    <a:pt x="2026" y="3535"/>
                    <a:pt x="2262" y="3535"/>
                  </a:cubicBezTo>
                  <a:cubicBezTo>
                    <a:pt x="2643" y="3535"/>
                    <a:pt x="2951" y="3227"/>
                    <a:pt x="2951" y="2846"/>
                  </a:cubicBezTo>
                  <a:cubicBezTo>
                    <a:pt x="2951" y="2184"/>
                    <a:pt x="2951" y="2184"/>
                    <a:pt x="2951" y="2184"/>
                  </a:cubicBezTo>
                  <a:cubicBezTo>
                    <a:pt x="2951" y="2105"/>
                    <a:pt x="2897" y="2036"/>
                    <a:pt x="2820" y="2017"/>
                  </a:cubicBezTo>
                  <a:cubicBezTo>
                    <a:pt x="1917" y="1791"/>
                    <a:pt x="1917" y="1791"/>
                    <a:pt x="1917" y="1791"/>
                  </a:cubicBezTo>
                  <a:lnTo>
                    <a:pt x="1917" y="1123"/>
                  </a:lnTo>
                  <a:close/>
                  <a:moveTo>
                    <a:pt x="1917" y="1602"/>
                  </a:moveTo>
                  <a:cubicBezTo>
                    <a:pt x="2114" y="1532"/>
                    <a:pt x="2254" y="1344"/>
                    <a:pt x="2254" y="1123"/>
                  </a:cubicBezTo>
                  <a:cubicBezTo>
                    <a:pt x="2254" y="842"/>
                    <a:pt x="2026" y="614"/>
                    <a:pt x="1744" y="614"/>
                  </a:cubicBezTo>
                  <a:cubicBezTo>
                    <a:pt x="1463" y="614"/>
                    <a:pt x="1235" y="842"/>
                    <a:pt x="1235" y="1123"/>
                  </a:cubicBezTo>
                  <a:cubicBezTo>
                    <a:pt x="1235" y="1344"/>
                    <a:pt x="1376" y="1532"/>
                    <a:pt x="1573" y="1603"/>
                  </a:cubicBezTo>
                  <a:moveTo>
                    <a:pt x="2951" y="2672"/>
                  </a:moveTo>
                  <a:cubicBezTo>
                    <a:pt x="3657" y="2672"/>
                    <a:pt x="3657" y="2672"/>
                    <a:pt x="3657" y="2672"/>
                  </a:cubicBezTo>
                  <a:cubicBezTo>
                    <a:pt x="3720" y="2672"/>
                    <a:pt x="3772" y="2621"/>
                    <a:pt x="3772" y="2557"/>
                  </a:cubicBezTo>
                  <a:cubicBezTo>
                    <a:pt x="3772" y="115"/>
                    <a:pt x="3772" y="115"/>
                    <a:pt x="3772" y="115"/>
                  </a:cubicBezTo>
                  <a:cubicBezTo>
                    <a:pt x="3772" y="51"/>
                    <a:pt x="3720" y="0"/>
                    <a:pt x="3657" y="0"/>
                  </a:cubicBezTo>
                  <a:cubicBezTo>
                    <a:pt x="115" y="0"/>
                    <a:pt x="115" y="0"/>
                    <a:pt x="115" y="0"/>
                  </a:cubicBezTo>
                  <a:cubicBezTo>
                    <a:pt x="51" y="0"/>
                    <a:pt x="0" y="51"/>
                    <a:pt x="0" y="115"/>
                  </a:cubicBezTo>
                  <a:cubicBezTo>
                    <a:pt x="0" y="2557"/>
                    <a:pt x="0" y="2557"/>
                    <a:pt x="0" y="2557"/>
                  </a:cubicBezTo>
                  <a:cubicBezTo>
                    <a:pt x="0" y="2621"/>
                    <a:pt x="51" y="2672"/>
                    <a:pt x="115" y="2672"/>
                  </a:cubicBezTo>
                  <a:cubicBezTo>
                    <a:pt x="1054" y="2672"/>
                    <a:pt x="1054" y="2672"/>
                    <a:pt x="1054" y="2672"/>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8" name="ShoppingCart_E7BF" title="Icon of a shopping cart">
              <a:extLst>
                <a:ext uri="{FF2B5EF4-FFF2-40B4-BE49-F238E27FC236}">
                  <a16:creationId xmlns:a16="http://schemas.microsoft.com/office/drawing/2014/main" id="{A7E63F83-BDCE-9991-C110-6D93962B6B0F}"/>
                </a:ext>
              </a:extLst>
            </p:cNvPr>
            <p:cNvSpPr>
              <a:spLocks noChangeAspect="1" noEditPoints="1"/>
            </p:cNvSpPr>
            <p:nvPr/>
          </p:nvSpPr>
          <p:spPr bwMode="auto">
            <a:xfrm>
              <a:off x="7016012" y="1476320"/>
              <a:ext cx="430127" cy="365760"/>
            </a:xfrm>
            <a:custGeom>
              <a:avLst/>
              <a:gdLst>
                <a:gd name="T0" fmla="*/ 3368 w 3817"/>
                <a:gd name="T1" fmla="*/ 2994 h 3244"/>
                <a:gd name="T2" fmla="*/ 3119 w 3817"/>
                <a:gd name="T3" fmla="*/ 3244 h 3244"/>
                <a:gd name="T4" fmla="*/ 2869 w 3817"/>
                <a:gd name="T5" fmla="*/ 2994 h 3244"/>
                <a:gd name="T6" fmla="*/ 3119 w 3817"/>
                <a:gd name="T7" fmla="*/ 2745 h 3244"/>
                <a:gd name="T8" fmla="*/ 3368 w 3817"/>
                <a:gd name="T9" fmla="*/ 2994 h 3244"/>
                <a:gd name="T10" fmla="*/ 1372 w 3817"/>
                <a:gd name="T11" fmla="*/ 2745 h 3244"/>
                <a:gd name="T12" fmla="*/ 1123 w 3817"/>
                <a:gd name="T13" fmla="*/ 2994 h 3244"/>
                <a:gd name="T14" fmla="*/ 1372 w 3817"/>
                <a:gd name="T15" fmla="*/ 3244 h 3244"/>
                <a:gd name="T16" fmla="*/ 1622 w 3817"/>
                <a:gd name="T17" fmla="*/ 2994 h 3244"/>
                <a:gd name="T18" fmla="*/ 1372 w 3817"/>
                <a:gd name="T19" fmla="*/ 2745 h 3244"/>
                <a:gd name="T20" fmla="*/ 0 w 3817"/>
                <a:gd name="T21" fmla="*/ 0 h 3244"/>
                <a:gd name="T22" fmla="*/ 457 w 3817"/>
                <a:gd name="T23" fmla="*/ 0 h 3244"/>
                <a:gd name="T24" fmla="*/ 1372 w 3817"/>
                <a:gd name="T25" fmla="*/ 2745 h 3244"/>
                <a:gd name="T26" fmla="*/ 3119 w 3817"/>
                <a:gd name="T27" fmla="*/ 2745 h 3244"/>
                <a:gd name="T28" fmla="*/ 1123 w 3817"/>
                <a:gd name="T29" fmla="*/ 1996 h 3244"/>
                <a:gd name="T30" fmla="*/ 3318 w 3817"/>
                <a:gd name="T31" fmla="*/ 1996 h 3244"/>
                <a:gd name="T32" fmla="*/ 3817 w 3817"/>
                <a:gd name="T33" fmla="*/ 499 h 3244"/>
                <a:gd name="T34" fmla="*/ 624 w 3817"/>
                <a:gd name="T35" fmla="*/ 499 h 3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817" h="3244">
                  <a:moveTo>
                    <a:pt x="3368" y="2994"/>
                  </a:moveTo>
                  <a:cubicBezTo>
                    <a:pt x="3368" y="3132"/>
                    <a:pt x="3257" y="3244"/>
                    <a:pt x="3119" y="3244"/>
                  </a:cubicBezTo>
                  <a:cubicBezTo>
                    <a:pt x="2981" y="3244"/>
                    <a:pt x="2869" y="3132"/>
                    <a:pt x="2869" y="2994"/>
                  </a:cubicBezTo>
                  <a:cubicBezTo>
                    <a:pt x="2869" y="2856"/>
                    <a:pt x="2981" y="2745"/>
                    <a:pt x="3119" y="2745"/>
                  </a:cubicBezTo>
                  <a:cubicBezTo>
                    <a:pt x="3257" y="2745"/>
                    <a:pt x="3368" y="2856"/>
                    <a:pt x="3368" y="2994"/>
                  </a:cubicBezTo>
                  <a:close/>
                  <a:moveTo>
                    <a:pt x="1372" y="2745"/>
                  </a:moveTo>
                  <a:cubicBezTo>
                    <a:pt x="1234" y="2745"/>
                    <a:pt x="1123" y="2856"/>
                    <a:pt x="1123" y="2994"/>
                  </a:cubicBezTo>
                  <a:cubicBezTo>
                    <a:pt x="1123" y="3132"/>
                    <a:pt x="1234" y="3244"/>
                    <a:pt x="1372" y="3244"/>
                  </a:cubicBezTo>
                  <a:cubicBezTo>
                    <a:pt x="1510" y="3244"/>
                    <a:pt x="1622" y="3132"/>
                    <a:pt x="1622" y="2994"/>
                  </a:cubicBezTo>
                  <a:cubicBezTo>
                    <a:pt x="1622" y="2856"/>
                    <a:pt x="1510" y="2745"/>
                    <a:pt x="1372" y="2745"/>
                  </a:cubicBezTo>
                  <a:close/>
                  <a:moveTo>
                    <a:pt x="0" y="0"/>
                  </a:moveTo>
                  <a:cubicBezTo>
                    <a:pt x="457" y="0"/>
                    <a:pt x="457" y="0"/>
                    <a:pt x="457" y="0"/>
                  </a:cubicBezTo>
                  <a:cubicBezTo>
                    <a:pt x="1372" y="2745"/>
                    <a:pt x="1372" y="2745"/>
                    <a:pt x="1372" y="2745"/>
                  </a:cubicBezTo>
                  <a:cubicBezTo>
                    <a:pt x="3119" y="2745"/>
                    <a:pt x="3119" y="2745"/>
                    <a:pt x="3119" y="2745"/>
                  </a:cubicBezTo>
                  <a:moveTo>
                    <a:pt x="1123" y="1996"/>
                  </a:moveTo>
                  <a:cubicBezTo>
                    <a:pt x="3318" y="1996"/>
                    <a:pt x="3318" y="1996"/>
                    <a:pt x="3318" y="1996"/>
                  </a:cubicBezTo>
                  <a:cubicBezTo>
                    <a:pt x="3817" y="499"/>
                    <a:pt x="3817" y="499"/>
                    <a:pt x="3817" y="499"/>
                  </a:cubicBezTo>
                  <a:cubicBezTo>
                    <a:pt x="624" y="499"/>
                    <a:pt x="624" y="499"/>
                    <a:pt x="624" y="499"/>
                  </a:cubicBezTo>
                </a:path>
              </a:pathLst>
            </a:custGeom>
            <a:noFill/>
            <a:ln w="19050" cap="sq">
              <a:solidFill>
                <a:schemeClr val="accent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9" name="TextBox 38">
            <a:extLst>
              <a:ext uri="{FF2B5EF4-FFF2-40B4-BE49-F238E27FC236}">
                <a16:creationId xmlns:a16="http://schemas.microsoft.com/office/drawing/2014/main" id="{0B56E7A2-64AA-AF11-F816-4945D0BF4794}"/>
              </a:ext>
            </a:extLst>
          </p:cNvPr>
          <p:cNvSpPr txBox="1"/>
          <p:nvPr/>
        </p:nvSpPr>
        <p:spPr>
          <a:xfrm>
            <a:off x="5343925" y="5690658"/>
            <a:ext cx="1582356"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Services and data</a:t>
            </a:r>
          </a:p>
        </p:txBody>
      </p:sp>
      <p:sp>
        <p:nvSpPr>
          <p:cNvPr id="40" name="TextBox 39">
            <a:extLst>
              <a:ext uri="{FF2B5EF4-FFF2-40B4-BE49-F238E27FC236}">
                <a16:creationId xmlns:a16="http://schemas.microsoft.com/office/drawing/2014/main" id="{BDC1C1D2-0492-8529-C2D8-3CD8A1BE87B4}"/>
              </a:ext>
            </a:extLst>
          </p:cNvPr>
          <p:cNvSpPr txBox="1"/>
          <p:nvPr/>
        </p:nvSpPr>
        <p:spPr>
          <a:xfrm>
            <a:off x="6142616" y="2974489"/>
            <a:ext cx="914400" cy="615553"/>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err="1">
              <a:ln>
                <a:noFill/>
              </a:ln>
              <a:gradFill>
                <a:gsLst>
                  <a:gs pos="2917">
                    <a:srgbClr val="1A1A1A"/>
                  </a:gs>
                  <a:gs pos="30000">
                    <a:srgbClr val="1A1A1A"/>
                  </a:gs>
                </a:gsLst>
                <a:lin ang="5400000" scaled="0"/>
              </a:gradFill>
              <a:effectLst/>
              <a:uLnTx/>
              <a:uFillTx/>
              <a:latin typeface="Segoe UI"/>
              <a:ea typeface="+mn-ea"/>
              <a:cs typeface="+mn-cs"/>
            </a:endParaRPr>
          </a:p>
        </p:txBody>
      </p:sp>
      <p:grpSp>
        <p:nvGrpSpPr>
          <p:cNvPr id="41" name="Group 40">
            <a:extLst>
              <a:ext uri="{FF2B5EF4-FFF2-40B4-BE49-F238E27FC236}">
                <a16:creationId xmlns:a16="http://schemas.microsoft.com/office/drawing/2014/main" id="{885D5633-D81E-E3E9-272F-D359762814FD}"/>
              </a:ext>
            </a:extLst>
          </p:cNvPr>
          <p:cNvGrpSpPr/>
          <p:nvPr/>
        </p:nvGrpSpPr>
        <p:grpSpPr>
          <a:xfrm>
            <a:off x="2563713" y="2529638"/>
            <a:ext cx="7043448" cy="2786196"/>
            <a:chOff x="2563713" y="2529638"/>
            <a:chExt cx="7043448" cy="2786196"/>
          </a:xfrm>
        </p:grpSpPr>
        <p:grpSp>
          <p:nvGrpSpPr>
            <p:cNvPr id="42" name="Group 41">
              <a:extLst>
                <a:ext uri="{FF2B5EF4-FFF2-40B4-BE49-F238E27FC236}">
                  <a16:creationId xmlns:a16="http://schemas.microsoft.com/office/drawing/2014/main" id="{E00BE7A6-561B-3EB0-9774-58B2F58E5185}"/>
                </a:ext>
              </a:extLst>
            </p:cNvPr>
            <p:cNvGrpSpPr/>
            <p:nvPr/>
          </p:nvGrpSpPr>
          <p:grpSpPr>
            <a:xfrm>
              <a:off x="2563713" y="2529638"/>
              <a:ext cx="7043448" cy="553998"/>
              <a:chOff x="2563713" y="2529638"/>
              <a:chExt cx="7043448" cy="553998"/>
            </a:xfrm>
          </p:grpSpPr>
          <p:sp>
            <p:nvSpPr>
              <p:cNvPr id="53" name="Right Brace 52">
                <a:extLst>
                  <a:ext uri="{FF2B5EF4-FFF2-40B4-BE49-F238E27FC236}">
                    <a16:creationId xmlns:a16="http://schemas.microsoft.com/office/drawing/2014/main" id="{6A3C63DD-2B62-9030-F5BF-4DA30FEE77D4}"/>
                  </a:ext>
                </a:extLst>
              </p:cNvPr>
              <p:cNvSpPr/>
              <p:nvPr/>
            </p:nvSpPr>
            <p:spPr>
              <a:xfrm rot="5400000">
                <a:off x="5808438" y="-715087"/>
                <a:ext cx="553998" cy="7043448"/>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54" name="Rectangle 19">
                <a:extLst>
                  <a:ext uri="{FF2B5EF4-FFF2-40B4-BE49-F238E27FC236}">
                    <a16:creationId xmlns:a16="http://schemas.microsoft.com/office/drawing/2014/main" id="{1C2CD966-6A1D-13D9-4762-3904C21B22AB}"/>
                  </a:ext>
                </a:extLst>
              </p:cNvPr>
              <p:cNvSpPr/>
              <p:nvPr/>
            </p:nvSpPr>
            <p:spPr bwMode="auto">
              <a:xfrm rot="2700000">
                <a:off x="6028561" y="2950039"/>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sp>
          <p:nvSpPr>
            <p:cNvPr id="43" name="Right Brace 42">
              <a:extLst>
                <a:ext uri="{FF2B5EF4-FFF2-40B4-BE49-F238E27FC236}">
                  <a16:creationId xmlns:a16="http://schemas.microsoft.com/office/drawing/2014/main" id="{8C4339AB-B160-1D11-86A0-BA8330F2B118}"/>
                </a:ext>
              </a:extLst>
            </p:cNvPr>
            <p:cNvSpPr/>
            <p:nvPr/>
          </p:nvSpPr>
          <p:spPr>
            <a:xfrm rot="16200000">
              <a:off x="5808437" y="3333225"/>
              <a:ext cx="553998" cy="3411220"/>
            </a:xfrm>
            <a:prstGeom prst="rightBrace">
              <a:avLst>
                <a:gd name="adj1" fmla="val 18009"/>
                <a:gd name="adj2" fmla="val 50000"/>
              </a:avLst>
            </a:prstGeom>
            <a:no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8" name="Rectangle 19">
              <a:extLst>
                <a:ext uri="{FF2B5EF4-FFF2-40B4-BE49-F238E27FC236}">
                  <a16:creationId xmlns:a16="http://schemas.microsoft.com/office/drawing/2014/main" id="{F1B9147B-812B-FE6D-945B-0316E5C2F180}"/>
                </a:ext>
              </a:extLst>
            </p:cNvPr>
            <p:cNvSpPr/>
            <p:nvPr/>
          </p:nvSpPr>
          <p:spPr bwMode="auto">
            <a:xfrm rot="13500000">
              <a:off x="6028560" y="4781681"/>
              <a:ext cx="113752" cy="113752"/>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91440 w 914400"/>
                <a:gd name="connsiteY4" fmla="*/ 91440 h 914400"/>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0" fmla="*/ 914400 w 914400"/>
                <a:gd name="connsiteY0" fmla="*/ 0 h 914400"/>
                <a:gd name="connsiteX1" fmla="*/ 914400 w 914400"/>
                <a:gd name="connsiteY1" fmla="*/ 914400 h 914400"/>
                <a:gd name="connsiteX2" fmla="*/ 0 w 914400"/>
                <a:gd name="connsiteY2" fmla="*/ 914400 h 914400"/>
              </a:gdLst>
              <a:ahLst/>
              <a:cxnLst>
                <a:cxn ang="0">
                  <a:pos x="connsiteX0" y="connsiteY0"/>
                </a:cxn>
                <a:cxn ang="0">
                  <a:pos x="connsiteX1" y="connsiteY1"/>
                </a:cxn>
                <a:cxn ang="0">
                  <a:pos x="connsiteX2" y="connsiteY2"/>
                </a:cxn>
              </a:cxnLst>
              <a:rect l="l" t="t" r="r" b="b"/>
              <a:pathLst>
                <a:path w="914400" h="914400">
                  <a:moveTo>
                    <a:pt x="914400" y="0"/>
                  </a:moveTo>
                  <a:lnTo>
                    <a:pt x="914400" y="914400"/>
                  </a:lnTo>
                  <a:lnTo>
                    <a:pt x="0" y="914400"/>
                  </a:lnTo>
                </a:path>
              </a:pathLst>
            </a:custGeom>
            <a:noFill/>
            <a:ln w="15875">
              <a:solidFill>
                <a:srgbClr val="00B050"/>
              </a:solidFill>
              <a:prstDash val="soli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6637" rIns="0" bIns="46637"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sp>
          <p:nvSpPr>
            <p:cNvPr id="49" name="Oval 48">
              <a:extLst>
                <a:ext uri="{FF2B5EF4-FFF2-40B4-BE49-F238E27FC236}">
                  <a16:creationId xmlns:a16="http://schemas.microsoft.com/office/drawing/2014/main" id="{7D3C1D0B-B58E-E8DB-064B-A893CEA5E80F}"/>
                </a:ext>
              </a:extLst>
            </p:cNvPr>
            <p:cNvSpPr/>
            <p:nvPr/>
          </p:nvSpPr>
          <p:spPr bwMode="auto">
            <a:xfrm>
              <a:off x="5463136" y="3275730"/>
              <a:ext cx="1244600" cy="1244600"/>
            </a:xfrm>
            <a:prstGeom prst="ellipse">
              <a:avLst/>
            </a:prstGeom>
            <a:solidFill>
              <a:srgbClr val="E6E6E6"/>
            </a:solidFill>
            <a:ln w="15875">
              <a:solidFill>
                <a:srgbClr val="00B050"/>
              </a:solidFill>
              <a:prstDash val="sysDash"/>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6637" rIns="0" bIns="46637" numCol="1" rtlCol="0" anchor="ctr" anchorCtr="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600" b="0" i="0" u="none" strike="noStrike" kern="1200" cap="none" spc="0" normalizeH="0" baseline="0" noProof="0">
                <a:ln>
                  <a:noFill/>
                </a:ln>
                <a:gradFill>
                  <a:gsLst>
                    <a:gs pos="40075">
                      <a:srgbClr val="FFFFFF"/>
                    </a:gs>
                    <a:gs pos="30000">
                      <a:srgbClr val="FFFFFF"/>
                    </a:gs>
                  </a:gsLst>
                  <a:lin ang="5400000" scaled="0"/>
                </a:gradFill>
                <a:effectLst/>
                <a:uLnTx/>
                <a:uFillTx/>
                <a:latin typeface="Segoe UI"/>
                <a:ea typeface="+mn-ea"/>
                <a:cs typeface="+mn-cs"/>
              </a:endParaRPr>
            </a:p>
          </p:txBody>
        </p:sp>
        <p:grpSp>
          <p:nvGrpSpPr>
            <p:cNvPr id="50" name="Group 49">
              <a:extLst>
                <a:ext uri="{FF2B5EF4-FFF2-40B4-BE49-F238E27FC236}">
                  <a16:creationId xmlns:a16="http://schemas.microsoft.com/office/drawing/2014/main" id="{410FEB12-C5E9-61A4-49E8-F786B9C63E8C}"/>
                </a:ext>
              </a:extLst>
            </p:cNvPr>
            <p:cNvGrpSpPr/>
            <p:nvPr/>
          </p:nvGrpSpPr>
          <p:grpSpPr>
            <a:xfrm>
              <a:off x="5875456" y="3559222"/>
              <a:ext cx="419963" cy="727029"/>
              <a:chOff x="5886019" y="3496979"/>
              <a:chExt cx="419963" cy="727029"/>
            </a:xfrm>
          </p:grpSpPr>
          <p:sp>
            <p:nvSpPr>
              <p:cNvPr id="51" name="TextBox 50">
                <a:extLst>
                  <a:ext uri="{FF2B5EF4-FFF2-40B4-BE49-F238E27FC236}">
                    <a16:creationId xmlns:a16="http://schemas.microsoft.com/office/drawing/2014/main" id="{B946F6CA-350B-EF77-2604-9B549ADC4EE5}"/>
                  </a:ext>
                </a:extLst>
              </p:cNvPr>
              <p:cNvSpPr txBox="1"/>
              <p:nvPr/>
            </p:nvSpPr>
            <p:spPr>
              <a:xfrm>
                <a:off x="5901235" y="3977787"/>
                <a:ext cx="389530"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00B050"/>
                    </a:solidFill>
                    <a:effectLst/>
                    <a:uLnTx/>
                    <a:uFillTx/>
                    <a:latin typeface="Segoe UI"/>
                    <a:ea typeface="+mn-ea"/>
                    <a:cs typeface="+mn-cs"/>
                  </a:rPr>
                  <a:t>APIs</a:t>
                </a:r>
              </a:p>
            </p:txBody>
          </p:sp>
          <p:sp>
            <p:nvSpPr>
              <p:cNvPr id="52" name="Processing_E9F5" title="Icon of two interlocked gears">
                <a:extLst>
                  <a:ext uri="{FF2B5EF4-FFF2-40B4-BE49-F238E27FC236}">
                    <a16:creationId xmlns:a16="http://schemas.microsoft.com/office/drawing/2014/main" id="{1C3B8BAB-4BC4-66FE-CF88-BA4D7E4D0AE0}"/>
                  </a:ext>
                </a:extLst>
              </p:cNvPr>
              <p:cNvSpPr>
                <a:spLocks noChangeAspect="1" noEditPoints="1"/>
              </p:cNvSpPr>
              <p:nvPr/>
            </p:nvSpPr>
            <p:spPr bwMode="auto">
              <a:xfrm>
                <a:off x="5886019" y="3496979"/>
                <a:ext cx="419963" cy="365760"/>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9050" cap="flat">
                <a:solidFill>
                  <a:srgbClr val="00B05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1A1A1A"/>
                  </a:solidFill>
                  <a:effectLst/>
                  <a:uLnTx/>
                  <a:uFillTx/>
                  <a:latin typeface="Segoe UI"/>
                  <a:ea typeface="+mn-ea"/>
                  <a:cs typeface="+mn-cs"/>
                </a:endParaRPr>
              </a:p>
            </p:txBody>
          </p:sp>
        </p:grpSp>
      </p:grpSp>
      <p:sp>
        <p:nvSpPr>
          <p:cNvPr id="55" name="TextBox 54">
            <a:extLst>
              <a:ext uri="{FF2B5EF4-FFF2-40B4-BE49-F238E27FC236}">
                <a16:creationId xmlns:a16="http://schemas.microsoft.com/office/drawing/2014/main" id="{C3497A65-2DE2-7F99-84D2-3F20B5CF8DFE}"/>
              </a:ext>
            </a:extLst>
          </p:cNvPr>
          <p:cNvSpPr txBox="1"/>
          <p:nvPr/>
        </p:nvSpPr>
        <p:spPr>
          <a:xfrm>
            <a:off x="4815563" y="2344972"/>
            <a:ext cx="209352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effectLst/>
                <a:uLnTx/>
                <a:uFillTx/>
                <a:latin typeface="Segoe UI"/>
                <a:ea typeface="+mn-ea"/>
                <a:cs typeface="+mn-cs"/>
              </a:rPr>
              <a:t>Connected experiences</a:t>
            </a:r>
          </a:p>
        </p:txBody>
      </p:sp>
    </p:spTree>
    <p:extLst>
      <p:ext uri="{BB962C8B-B14F-4D97-AF65-F5344CB8AC3E}">
        <p14:creationId xmlns:p14="http://schemas.microsoft.com/office/powerpoint/2010/main" val="411345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dissolve">
                                      <p:cBhvr>
                                        <p:cTn id="7"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737222" y="439847"/>
            <a:ext cx="1482753"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6" name="Freeform 2">
            <a:extLst>
              <a:ext uri="{FF2B5EF4-FFF2-40B4-BE49-F238E27FC236}">
                <a16:creationId xmlns:a16="http://schemas.microsoft.com/office/drawing/2014/main" id="{1198860B-245C-4FFC-506E-1694CCE0727F}"/>
              </a:ext>
            </a:extLst>
          </p:cNvPr>
          <p:cNvSpPr/>
          <p:nvPr/>
        </p:nvSpPr>
        <p:spPr>
          <a:xfrm>
            <a:off x="2611439" y="4947728"/>
            <a:ext cx="1714500" cy="25403"/>
          </a:xfrm>
          <a:custGeom>
            <a:avLst/>
            <a:gdLst/>
            <a:ahLst/>
            <a:cxnLst/>
            <a:rect l="l" t="t" r="r" b="b"/>
            <a:pathLst>
              <a:path w="1714500" h="25403">
                <a:moveTo>
                  <a:pt x="0" y="0"/>
                </a:moveTo>
                <a:lnTo>
                  <a:pt x="1714500" y="0"/>
                </a:lnTo>
                <a:lnTo>
                  <a:pt x="1714500" y="25403"/>
                </a:lnTo>
                <a:lnTo>
                  <a:pt x="0" y="2540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NZ"/>
          </a:p>
        </p:txBody>
      </p:sp>
      <p:sp>
        <p:nvSpPr>
          <p:cNvPr id="17" name="Freeform 3">
            <a:extLst>
              <a:ext uri="{FF2B5EF4-FFF2-40B4-BE49-F238E27FC236}">
                <a16:creationId xmlns:a16="http://schemas.microsoft.com/office/drawing/2014/main" id="{7AC8A5A7-5F8D-7639-D4C2-BC4C14D0C410}"/>
              </a:ext>
            </a:extLst>
          </p:cNvPr>
          <p:cNvSpPr/>
          <p:nvPr/>
        </p:nvSpPr>
        <p:spPr>
          <a:xfrm>
            <a:off x="5043677" y="4491103"/>
            <a:ext cx="6473323" cy="2050475"/>
          </a:xfrm>
          <a:custGeom>
            <a:avLst/>
            <a:gdLst/>
            <a:ahLst/>
            <a:cxnLst/>
            <a:rect l="l" t="t" r="r" b="b"/>
            <a:pathLst>
              <a:path w="6473323" h="2050475">
                <a:moveTo>
                  <a:pt x="0" y="0"/>
                </a:moveTo>
                <a:lnTo>
                  <a:pt x="6473324" y="0"/>
                </a:lnTo>
                <a:lnTo>
                  <a:pt x="6473324" y="2050476"/>
                </a:lnTo>
                <a:lnTo>
                  <a:pt x="0" y="2050476"/>
                </a:lnTo>
                <a:lnTo>
                  <a:pt x="0" y="0"/>
                </a:lnTo>
                <a:close/>
              </a:path>
            </a:pathLst>
          </a:custGeom>
          <a:blipFill>
            <a:blip r:embed="rId6"/>
            <a:stretch>
              <a:fillRect/>
            </a:stretch>
          </a:blipFill>
        </p:spPr>
        <p:txBody>
          <a:bodyPr/>
          <a:lstStyle/>
          <a:p>
            <a:endParaRPr lang="en-NZ"/>
          </a:p>
        </p:txBody>
      </p:sp>
      <p:grpSp>
        <p:nvGrpSpPr>
          <p:cNvPr id="18" name="Group 4">
            <a:extLst>
              <a:ext uri="{FF2B5EF4-FFF2-40B4-BE49-F238E27FC236}">
                <a16:creationId xmlns:a16="http://schemas.microsoft.com/office/drawing/2014/main" id="{537D753E-6EFC-11D6-7DA3-68C3443ADFEF}"/>
              </a:ext>
            </a:extLst>
          </p:cNvPr>
          <p:cNvGrpSpPr>
            <a:grpSpLocks noChangeAspect="1"/>
          </p:cNvGrpSpPr>
          <p:nvPr/>
        </p:nvGrpSpPr>
        <p:grpSpPr>
          <a:xfrm>
            <a:off x="9965211" y="5044134"/>
            <a:ext cx="1488205" cy="1497444"/>
            <a:chOff x="0" y="0"/>
            <a:chExt cx="1488211" cy="1497444"/>
          </a:xfrm>
        </p:grpSpPr>
        <p:sp>
          <p:nvSpPr>
            <p:cNvPr id="19" name="Freeform 5">
              <a:extLst>
                <a:ext uri="{FF2B5EF4-FFF2-40B4-BE49-F238E27FC236}">
                  <a16:creationId xmlns:a16="http://schemas.microsoft.com/office/drawing/2014/main" id="{AB231173-AC3F-6E09-DF94-E2F8F68B244B}"/>
                </a:ext>
              </a:extLst>
            </p:cNvPr>
            <p:cNvSpPr/>
            <p:nvPr/>
          </p:nvSpPr>
          <p:spPr>
            <a:xfrm>
              <a:off x="0" y="0"/>
              <a:ext cx="1488186" cy="1497457"/>
            </a:xfrm>
            <a:custGeom>
              <a:avLst/>
              <a:gdLst/>
              <a:ahLst/>
              <a:cxnLst/>
              <a:rect l="l" t="t" r="r" b="b"/>
              <a:pathLst>
                <a:path w="1488186" h="1497457">
                  <a:moveTo>
                    <a:pt x="19050" y="0"/>
                  </a:moveTo>
                  <a:lnTo>
                    <a:pt x="1469136" y="0"/>
                  </a:lnTo>
                  <a:cubicBezTo>
                    <a:pt x="1479677" y="0"/>
                    <a:pt x="1488186" y="8509"/>
                    <a:pt x="1488186" y="19050"/>
                  </a:cubicBezTo>
                  <a:lnTo>
                    <a:pt x="1488186" y="1478407"/>
                  </a:lnTo>
                  <a:cubicBezTo>
                    <a:pt x="1488186" y="1488948"/>
                    <a:pt x="1479677" y="1497457"/>
                    <a:pt x="1469136" y="1497457"/>
                  </a:cubicBezTo>
                  <a:lnTo>
                    <a:pt x="19050" y="1497457"/>
                  </a:lnTo>
                  <a:cubicBezTo>
                    <a:pt x="8509" y="1497457"/>
                    <a:pt x="0" y="1488948"/>
                    <a:pt x="0" y="1478407"/>
                  </a:cubicBezTo>
                  <a:lnTo>
                    <a:pt x="0" y="19050"/>
                  </a:lnTo>
                  <a:cubicBezTo>
                    <a:pt x="0" y="8509"/>
                    <a:pt x="8509" y="0"/>
                    <a:pt x="19050" y="0"/>
                  </a:cubicBezTo>
                  <a:moveTo>
                    <a:pt x="19050" y="38100"/>
                  </a:moveTo>
                  <a:lnTo>
                    <a:pt x="19050" y="19050"/>
                  </a:lnTo>
                  <a:lnTo>
                    <a:pt x="38100" y="19050"/>
                  </a:lnTo>
                  <a:lnTo>
                    <a:pt x="38100" y="1478407"/>
                  </a:lnTo>
                  <a:lnTo>
                    <a:pt x="19050" y="1478407"/>
                  </a:lnTo>
                  <a:lnTo>
                    <a:pt x="19050" y="1459357"/>
                  </a:lnTo>
                  <a:lnTo>
                    <a:pt x="1469136" y="1459357"/>
                  </a:lnTo>
                  <a:lnTo>
                    <a:pt x="1469136" y="1478407"/>
                  </a:lnTo>
                  <a:lnTo>
                    <a:pt x="1450086" y="1478407"/>
                  </a:lnTo>
                  <a:lnTo>
                    <a:pt x="1450086" y="19050"/>
                  </a:lnTo>
                  <a:lnTo>
                    <a:pt x="1469136" y="19050"/>
                  </a:lnTo>
                  <a:lnTo>
                    <a:pt x="1469136" y="38100"/>
                  </a:lnTo>
                  <a:lnTo>
                    <a:pt x="19050" y="38100"/>
                  </a:lnTo>
                  <a:close/>
                </a:path>
              </a:pathLst>
            </a:custGeom>
            <a:solidFill>
              <a:srgbClr val="FF0000"/>
            </a:solidFill>
          </p:spPr>
          <p:txBody>
            <a:bodyPr/>
            <a:lstStyle/>
            <a:p>
              <a:endParaRPr lang="en-NZ"/>
            </a:p>
          </p:txBody>
        </p:sp>
      </p:grpSp>
      <p:sp>
        <p:nvSpPr>
          <p:cNvPr id="20" name="TextBox 6">
            <a:extLst>
              <a:ext uri="{FF2B5EF4-FFF2-40B4-BE49-F238E27FC236}">
                <a16:creationId xmlns:a16="http://schemas.microsoft.com/office/drawing/2014/main" id="{F62E39F3-FEC3-CD5D-A2F3-71B422DABE01}"/>
              </a:ext>
            </a:extLst>
          </p:cNvPr>
          <p:cNvSpPr txBox="1"/>
          <p:nvPr/>
        </p:nvSpPr>
        <p:spPr>
          <a:xfrm>
            <a:off x="1443036" y="1523081"/>
            <a:ext cx="10073964" cy="2704074"/>
          </a:xfrm>
          <a:prstGeom prst="rect">
            <a:avLst/>
          </a:prstGeom>
        </p:spPr>
        <p:txBody>
          <a:bodyPr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SOAP-to-REST</a:t>
            </a:r>
          </a:p>
          <a:p>
            <a:pPr algn="l">
              <a:lnSpc>
                <a:spcPts val="4065"/>
              </a:lnSpc>
            </a:pPr>
            <a:r>
              <a:rPr lang="en-US" sz="2800" spc="-39" dirty="0">
                <a:latin typeface="IBM Plex Sans"/>
                <a:ea typeface="IBM Plex Sans"/>
                <a:cs typeface="IBM Plex Sans"/>
                <a:sym typeface="IBM Plex Sans"/>
              </a:rPr>
              <a:t>One-click modernization of legacy services Import a WSDL, get a REST API façade instantly APIM does all the conversions using heuristics Customers have full control of the conversions through policies Known</a:t>
            </a:r>
            <a:r>
              <a:rPr lang="en-US" sz="2800" spc="-39" dirty="0">
                <a:latin typeface="IBM Plex Sans"/>
                <a:ea typeface="IBM Plex Sans"/>
                <a:cs typeface="IBM Plex Sans"/>
                <a:sym typeface="IBM Plex Sans"/>
                <a:hlinkClick r:id="rId7"/>
              </a:rPr>
              <a:t> restrictions.</a:t>
            </a:r>
            <a:endParaRPr lang="en-US" sz="2800" spc="-39" dirty="0">
              <a:latin typeface="IBM Plex Sans"/>
              <a:ea typeface="IBM Plex Sans"/>
              <a:cs typeface="IBM Plex Sans"/>
              <a:sym typeface="IBM Plex Sans"/>
              <a:hlinkClick r:id="rId8" tooltip="https://docs.microsoft.com/en-us/azure/api-management/api-management-api-import-restrictions">
                <a:extLst>
                  <a:ext uri="{A12FA001-AC4F-418D-AE19-62706E023703}">
                    <ahyp:hlinkClr xmlns:ahyp="http://schemas.microsoft.com/office/drawing/2018/hyperlinkcolor" val="tx"/>
                  </a:ext>
                </a:extLst>
              </a:hlinkClick>
            </a:endParaRPr>
          </a:p>
        </p:txBody>
      </p:sp>
    </p:spTree>
    <p:extLst>
      <p:ext uri="{BB962C8B-B14F-4D97-AF65-F5344CB8AC3E}">
        <p14:creationId xmlns:p14="http://schemas.microsoft.com/office/powerpoint/2010/main" val="2607097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737222" y="439847"/>
            <a:ext cx="1482753"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lifecycle: design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95246" y="1289186"/>
            <a:ext cx="11021126" cy="5371496"/>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pic>
        <p:nvPicPr>
          <p:cNvPr id="2" name="Picture 1">
            <a:extLst>
              <a:ext uri="{FF2B5EF4-FFF2-40B4-BE49-F238E27FC236}">
                <a16:creationId xmlns:a16="http://schemas.microsoft.com/office/drawing/2014/main" id="{193E738F-5D51-34EF-4818-61E8BF281271}"/>
              </a:ext>
            </a:extLst>
          </p:cNvPr>
          <p:cNvPicPr>
            <a:picLocks noChangeAspect="1"/>
          </p:cNvPicPr>
          <p:nvPr/>
        </p:nvPicPr>
        <p:blipFill>
          <a:blip r:embed="rId4"/>
          <a:stretch>
            <a:fillRect/>
          </a:stretch>
        </p:blipFill>
        <p:spPr>
          <a:xfrm>
            <a:off x="1725246" y="1398367"/>
            <a:ext cx="9161125" cy="5153133"/>
          </a:xfrm>
          <a:prstGeom prst="rect">
            <a:avLst/>
          </a:prstGeom>
          <a:ln>
            <a:noFill/>
          </a:ln>
          <a:effectLst>
            <a:softEdge rad="112500"/>
          </a:effectLst>
        </p:spPr>
      </p:pic>
    </p:spTree>
    <p:extLst>
      <p:ext uri="{BB962C8B-B14F-4D97-AF65-F5344CB8AC3E}">
        <p14:creationId xmlns:p14="http://schemas.microsoft.com/office/powerpoint/2010/main" val="405225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236295" y="203895"/>
            <a:ext cx="253982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Full API lifecycle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aphicFrame>
        <p:nvGraphicFramePr>
          <p:cNvPr id="168" name="Diagram 167">
            <a:extLst>
              <a:ext uri="{FF2B5EF4-FFF2-40B4-BE49-F238E27FC236}">
                <a16:creationId xmlns:a16="http://schemas.microsoft.com/office/drawing/2014/main" id="{5E24E20C-B250-A9AC-F206-F00C532F02D3}"/>
              </a:ext>
            </a:extLst>
          </p:cNvPr>
          <p:cNvGraphicFramePr/>
          <p:nvPr>
            <p:extLst>
              <p:ext uri="{D42A27DB-BD31-4B8C-83A1-F6EECF244321}">
                <p14:modId xmlns:p14="http://schemas.microsoft.com/office/powerpoint/2010/main" val="1591427492"/>
              </p:ext>
            </p:extLst>
          </p:nvPr>
        </p:nvGraphicFramePr>
        <p:xfrm>
          <a:off x="1382530" y="1040471"/>
          <a:ext cx="9426940" cy="5486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27048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545179" y="196584"/>
            <a:ext cx="2809479"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Management to the rescue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pSp>
        <p:nvGrpSpPr>
          <p:cNvPr id="2" name="Group 2">
            <a:extLst>
              <a:ext uri="{FF2B5EF4-FFF2-40B4-BE49-F238E27FC236}">
                <a16:creationId xmlns:a16="http://schemas.microsoft.com/office/drawing/2014/main" id="{AEA601F4-81E0-21ED-A6E8-038D7FB4F63F}"/>
              </a:ext>
            </a:extLst>
          </p:cNvPr>
          <p:cNvGrpSpPr>
            <a:grpSpLocks noChangeAspect="1"/>
          </p:cNvGrpSpPr>
          <p:nvPr/>
        </p:nvGrpSpPr>
        <p:grpSpPr>
          <a:xfrm>
            <a:off x="844887" y="1379969"/>
            <a:ext cx="11347113" cy="12697"/>
            <a:chOff x="0" y="0"/>
            <a:chExt cx="11347107" cy="12700"/>
          </a:xfrm>
        </p:grpSpPr>
        <p:sp>
          <p:nvSpPr>
            <p:cNvPr id="5" name="Freeform 3">
              <a:extLst>
                <a:ext uri="{FF2B5EF4-FFF2-40B4-BE49-F238E27FC236}">
                  <a16:creationId xmlns:a16="http://schemas.microsoft.com/office/drawing/2014/main" id="{3F8BCB91-0C3F-0444-ED36-6E115A014ADD}"/>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grpSp>
        <p:nvGrpSpPr>
          <p:cNvPr id="7" name="Group 4">
            <a:extLst>
              <a:ext uri="{FF2B5EF4-FFF2-40B4-BE49-F238E27FC236}">
                <a16:creationId xmlns:a16="http://schemas.microsoft.com/office/drawing/2014/main" id="{2D61B23C-9ED4-7859-F93A-7CA38B577B3D}"/>
              </a:ext>
            </a:extLst>
          </p:cNvPr>
          <p:cNvGrpSpPr>
            <a:grpSpLocks noChangeAspect="1"/>
          </p:cNvGrpSpPr>
          <p:nvPr/>
        </p:nvGrpSpPr>
        <p:grpSpPr>
          <a:xfrm>
            <a:off x="844887" y="1782686"/>
            <a:ext cx="11347113" cy="12697"/>
            <a:chOff x="0" y="0"/>
            <a:chExt cx="11347107" cy="12700"/>
          </a:xfrm>
        </p:grpSpPr>
        <p:sp>
          <p:nvSpPr>
            <p:cNvPr id="9" name="Freeform 5">
              <a:extLst>
                <a:ext uri="{FF2B5EF4-FFF2-40B4-BE49-F238E27FC236}">
                  <a16:creationId xmlns:a16="http://schemas.microsoft.com/office/drawing/2014/main" id="{FBA748BB-13F6-3A56-7D1E-EFCCF1B8F018}"/>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grpSp>
        <p:nvGrpSpPr>
          <p:cNvPr id="10" name="Group 6">
            <a:extLst>
              <a:ext uri="{FF2B5EF4-FFF2-40B4-BE49-F238E27FC236}">
                <a16:creationId xmlns:a16="http://schemas.microsoft.com/office/drawing/2014/main" id="{B03EE016-CF21-CE9C-BED7-3F89CD73EC07}"/>
              </a:ext>
            </a:extLst>
          </p:cNvPr>
          <p:cNvGrpSpPr>
            <a:grpSpLocks noChangeAspect="1"/>
          </p:cNvGrpSpPr>
          <p:nvPr/>
        </p:nvGrpSpPr>
        <p:grpSpPr>
          <a:xfrm>
            <a:off x="844887" y="2300846"/>
            <a:ext cx="11347113" cy="12697"/>
            <a:chOff x="0" y="0"/>
            <a:chExt cx="11347107" cy="12700"/>
          </a:xfrm>
        </p:grpSpPr>
        <p:sp>
          <p:nvSpPr>
            <p:cNvPr id="11" name="Freeform 7">
              <a:extLst>
                <a:ext uri="{FF2B5EF4-FFF2-40B4-BE49-F238E27FC236}">
                  <a16:creationId xmlns:a16="http://schemas.microsoft.com/office/drawing/2014/main" id="{641F4BA6-5472-4711-3453-0AB13C238B7E}"/>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grpSp>
        <p:nvGrpSpPr>
          <p:cNvPr id="12" name="Group 8">
            <a:extLst>
              <a:ext uri="{FF2B5EF4-FFF2-40B4-BE49-F238E27FC236}">
                <a16:creationId xmlns:a16="http://schemas.microsoft.com/office/drawing/2014/main" id="{F23081D9-1B05-99AD-56CF-656CFDF091F7}"/>
              </a:ext>
            </a:extLst>
          </p:cNvPr>
          <p:cNvGrpSpPr>
            <a:grpSpLocks noChangeAspect="1"/>
          </p:cNvGrpSpPr>
          <p:nvPr/>
        </p:nvGrpSpPr>
        <p:grpSpPr>
          <a:xfrm>
            <a:off x="844887" y="2819006"/>
            <a:ext cx="11347113" cy="12697"/>
            <a:chOff x="0" y="0"/>
            <a:chExt cx="11347107" cy="12700"/>
          </a:xfrm>
        </p:grpSpPr>
        <p:sp>
          <p:nvSpPr>
            <p:cNvPr id="13" name="Freeform 9">
              <a:extLst>
                <a:ext uri="{FF2B5EF4-FFF2-40B4-BE49-F238E27FC236}">
                  <a16:creationId xmlns:a16="http://schemas.microsoft.com/office/drawing/2014/main" id="{3D50781C-F76C-4D0A-2F23-844B3AA55061}"/>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grpSp>
        <p:nvGrpSpPr>
          <p:cNvPr id="14" name="Group 10">
            <a:extLst>
              <a:ext uri="{FF2B5EF4-FFF2-40B4-BE49-F238E27FC236}">
                <a16:creationId xmlns:a16="http://schemas.microsoft.com/office/drawing/2014/main" id="{ED18A788-C030-661D-1CB1-14ECD4896299}"/>
              </a:ext>
            </a:extLst>
          </p:cNvPr>
          <p:cNvGrpSpPr>
            <a:grpSpLocks noChangeAspect="1"/>
          </p:cNvGrpSpPr>
          <p:nvPr/>
        </p:nvGrpSpPr>
        <p:grpSpPr>
          <a:xfrm>
            <a:off x="844887" y="3337166"/>
            <a:ext cx="11347113" cy="12697"/>
            <a:chOff x="0" y="0"/>
            <a:chExt cx="11347107" cy="12700"/>
          </a:xfrm>
        </p:grpSpPr>
        <p:sp>
          <p:nvSpPr>
            <p:cNvPr id="15" name="Freeform 11">
              <a:extLst>
                <a:ext uri="{FF2B5EF4-FFF2-40B4-BE49-F238E27FC236}">
                  <a16:creationId xmlns:a16="http://schemas.microsoft.com/office/drawing/2014/main" id="{E49DDFE1-512A-7811-8B4B-C098DB65D5E6}"/>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grpSp>
        <p:nvGrpSpPr>
          <p:cNvPr id="16" name="Group 12">
            <a:extLst>
              <a:ext uri="{FF2B5EF4-FFF2-40B4-BE49-F238E27FC236}">
                <a16:creationId xmlns:a16="http://schemas.microsoft.com/office/drawing/2014/main" id="{A9273FC3-2BAD-4245-9CF5-7F16EB4C4E57}"/>
              </a:ext>
            </a:extLst>
          </p:cNvPr>
          <p:cNvGrpSpPr>
            <a:grpSpLocks noChangeAspect="1"/>
          </p:cNvGrpSpPr>
          <p:nvPr/>
        </p:nvGrpSpPr>
        <p:grpSpPr>
          <a:xfrm>
            <a:off x="844887" y="3855326"/>
            <a:ext cx="11347113" cy="12697"/>
            <a:chOff x="0" y="0"/>
            <a:chExt cx="11347107" cy="12700"/>
          </a:xfrm>
        </p:grpSpPr>
        <p:sp>
          <p:nvSpPr>
            <p:cNvPr id="17" name="Freeform 13">
              <a:extLst>
                <a:ext uri="{FF2B5EF4-FFF2-40B4-BE49-F238E27FC236}">
                  <a16:creationId xmlns:a16="http://schemas.microsoft.com/office/drawing/2014/main" id="{E424FA1F-3F8E-2D9A-19E5-F31E9483E289}"/>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grpSp>
        <p:nvGrpSpPr>
          <p:cNvPr id="18" name="Group 14">
            <a:extLst>
              <a:ext uri="{FF2B5EF4-FFF2-40B4-BE49-F238E27FC236}">
                <a16:creationId xmlns:a16="http://schemas.microsoft.com/office/drawing/2014/main" id="{9C27D23E-18D0-31F4-3C19-8B76C6BE1FB2}"/>
              </a:ext>
            </a:extLst>
          </p:cNvPr>
          <p:cNvGrpSpPr>
            <a:grpSpLocks noChangeAspect="1"/>
          </p:cNvGrpSpPr>
          <p:nvPr/>
        </p:nvGrpSpPr>
        <p:grpSpPr>
          <a:xfrm>
            <a:off x="844887" y="4258043"/>
            <a:ext cx="11347113" cy="12697"/>
            <a:chOff x="0" y="0"/>
            <a:chExt cx="11347107" cy="12700"/>
          </a:xfrm>
        </p:grpSpPr>
        <p:sp>
          <p:nvSpPr>
            <p:cNvPr id="19" name="Freeform 15">
              <a:extLst>
                <a:ext uri="{FF2B5EF4-FFF2-40B4-BE49-F238E27FC236}">
                  <a16:creationId xmlns:a16="http://schemas.microsoft.com/office/drawing/2014/main" id="{83D0AB06-CE0F-5DD5-BE5C-C8E1CAA63779}"/>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grpSp>
        <p:nvGrpSpPr>
          <p:cNvPr id="20" name="Group 16">
            <a:extLst>
              <a:ext uri="{FF2B5EF4-FFF2-40B4-BE49-F238E27FC236}">
                <a16:creationId xmlns:a16="http://schemas.microsoft.com/office/drawing/2014/main" id="{4B6999A3-FC2E-B081-841B-410DF7C94201}"/>
              </a:ext>
            </a:extLst>
          </p:cNvPr>
          <p:cNvGrpSpPr>
            <a:grpSpLocks noChangeAspect="1"/>
          </p:cNvGrpSpPr>
          <p:nvPr/>
        </p:nvGrpSpPr>
        <p:grpSpPr>
          <a:xfrm>
            <a:off x="844887" y="5416283"/>
            <a:ext cx="11347113" cy="12697"/>
            <a:chOff x="0" y="0"/>
            <a:chExt cx="11347107" cy="12700"/>
          </a:xfrm>
        </p:grpSpPr>
        <p:sp>
          <p:nvSpPr>
            <p:cNvPr id="21" name="Freeform 17">
              <a:extLst>
                <a:ext uri="{FF2B5EF4-FFF2-40B4-BE49-F238E27FC236}">
                  <a16:creationId xmlns:a16="http://schemas.microsoft.com/office/drawing/2014/main" id="{2371D7B8-A6AC-90D5-8D66-76A5FCB3A337}"/>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grpSp>
        <p:nvGrpSpPr>
          <p:cNvPr id="22" name="Group 18">
            <a:extLst>
              <a:ext uri="{FF2B5EF4-FFF2-40B4-BE49-F238E27FC236}">
                <a16:creationId xmlns:a16="http://schemas.microsoft.com/office/drawing/2014/main" id="{53E10D8D-5B96-BBE1-B080-4995CFEEC4E4}"/>
              </a:ext>
            </a:extLst>
          </p:cNvPr>
          <p:cNvGrpSpPr>
            <a:grpSpLocks noChangeAspect="1"/>
          </p:cNvGrpSpPr>
          <p:nvPr/>
        </p:nvGrpSpPr>
        <p:grpSpPr>
          <a:xfrm>
            <a:off x="844887" y="5819000"/>
            <a:ext cx="11347113" cy="12697"/>
            <a:chOff x="0" y="0"/>
            <a:chExt cx="11347107" cy="12700"/>
          </a:xfrm>
        </p:grpSpPr>
        <p:sp>
          <p:nvSpPr>
            <p:cNvPr id="23" name="Freeform 19">
              <a:extLst>
                <a:ext uri="{FF2B5EF4-FFF2-40B4-BE49-F238E27FC236}">
                  <a16:creationId xmlns:a16="http://schemas.microsoft.com/office/drawing/2014/main" id="{55D99475-5864-C84D-27C0-8451E1750F5B}"/>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grpSp>
        <p:nvGrpSpPr>
          <p:cNvPr id="24" name="Group 20">
            <a:extLst>
              <a:ext uri="{FF2B5EF4-FFF2-40B4-BE49-F238E27FC236}">
                <a16:creationId xmlns:a16="http://schemas.microsoft.com/office/drawing/2014/main" id="{AFDEA41B-A667-6019-2897-9BC8D8E10557}"/>
              </a:ext>
            </a:extLst>
          </p:cNvPr>
          <p:cNvGrpSpPr>
            <a:grpSpLocks noChangeAspect="1"/>
          </p:cNvGrpSpPr>
          <p:nvPr/>
        </p:nvGrpSpPr>
        <p:grpSpPr>
          <a:xfrm>
            <a:off x="844887" y="6337160"/>
            <a:ext cx="11347113" cy="12697"/>
            <a:chOff x="0" y="0"/>
            <a:chExt cx="11347107" cy="12700"/>
          </a:xfrm>
        </p:grpSpPr>
        <p:sp>
          <p:nvSpPr>
            <p:cNvPr id="25" name="Freeform 21">
              <a:extLst>
                <a:ext uri="{FF2B5EF4-FFF2-40B4-BE49-F238E27FC236}">
                  <a16:creationId xmlns:a16="http://schemas.microsoft.com/office/drawing/2014/main" id="{4D0D355B-BA5C-8678-3250-B05EA794601A}"/>
                </a:ext>
              </a:extLst>
            </p:cNvPr>
            <p:cNvSpPr/>
            <p:nvPr/>
          </p:nvSpPr>
          <p:spPr>
            <a:xfrm>
              <a:off x="0" y="0"/>
              <a:ext cx="11347069" cy="12700"/>
            </a:xfrm>
            <a:custGeom>
              <a:avLst/>
              <a:gdLst/>
              <a:ahLst/>
              <a:cxnLst/>
              <a:rect l="l" t="t" r="r" b="b"/>
              <a:pathLst>
                <a:path w="11347069" h="12700">
                  <a:moveTo>
                    <a:pt x="0" y="0"/>
                  </a:moveTo>
                  <a:lnTo>
                    <a:pt x="11347069" y="12700"/>
                  </a:lnTo>
                  <a:lnTo>
                    <a:pt x="0" y="12700"/>
                  </a:lnTo>
                  <a:close/>
                </a:path>
              </a:pathLst>
            </a:custGeom>
            <a:solidFill>
              <a:srgbClr val="F2F2F2"/>
            </a:solidFill>
          </p:spPr>
          <p:txBody>
            <a:bodyPr/>
            <a:lstStyle/>
            <a:p>
              <a:endParaRPr lang="en-NZ"/>
            </a:p>
          </p:txBody>
        </p:sp>
      </p:grpSp>
      <p:sp>
        <p:nvSpPr>
          <p:cNvPr id="27" name="TextBox 23">
            <a:extLst>
              <a:ext uri="{FF2B5EF4-FFF2-40B4-BE49-F238E27FC236}">
                <a16:creationId xmlns:a16="http://schemas.microsoft.com/office/drawing/2014/main" id="{4B26811C-5D0F-FD55-879F-50AA4D7B8F2F}"/>
              </a:ext>
            </a:extLst>
          </p:cNvPr>
          <p:cNvSpPr txBox="1"/>
          <p:nvPr/>
        </p:nvSpPr>
        <p:spPr>
          <a:xfrm>
            <a:off x="1319356" y="864390"/>
            <a:ext cx="122492" cy="1276632"/>
          </a:xfrm>
          <a:prstGeom prst="rect">
            <a:avLst/>
          </a:prstGeom>
        </p:spPr>
        <p:txBody>
          <a:bodyPr lIns="0" tIns="0" rIns="0" bIns="0" rtlCol="0" anchor="t">
            <a:spAutoFit/>
          </a:bodyPr>
          <a:lstStyle/>
          <a:p>
            <a:pPr algn="just">
              <a:lnSpc>
                <a:spcPts val="3999"/>
              </a:lnSpc>
            </a:pPr>
            <a:r>
              <a:rPr lang="en-US" sz="1599" spc="-22">
                <a:latin typeface="IBM Plex Sans"/>
                <a:ea typeface="IBM Plex Sans"/>
                <a:cs typeface="IBM Plex Sans"/>
                <a:sym typeface="IBM Plex Sans"/>
              </a:rPr>
              <a:t>#</a:t>
            </a:r>
          </a:p>
          <a:p>
            <a:pPr algn="just">
              <a:lnSpc>
                <a:spcPts val="3168"/>
              </a:lnSpc>
            </a:pPr>
            <a:r>
              <a:rPr lang="en-US" sz="1399" spc="-19">
                <a:latin typeface="IBM Plex Sans"/>
                <a:ea typeface="IBM Plex Sans"/>
                <a:cs typeface="IBM Plex Sans"/>
                <a:sym typeface="IBM Plex Sans"/>
              </a:rPr>
              <a:t>1 2</a:t>
            </a:r>
          </a:p>
        </p:txBody>
      </p:sp>
      <p:sp>
        <p:nvSpPr>
          <p:cNvPr id="28" name="TextBox 24">
            <a:extLst>
              <a:ext uri="{FF2B5EF4-FFF2-40B4-BE49-F238E27FC236}">
                <a16:creationId xmlns:a16="http://schemas.microsoft.com/office/drawing/2014/main" id="{607BD566-64B4-AE12-BD50-3D432F61C7A7}"/>
              </a:ext>
            </a:extLst>
          </p:cNvPr>
          <p:cNvSpPr txBox="1"/>
          <p:nvPr/>
        </p:nvSpPr>
        <p:spPr>
          <a:xfrm>
            <a:off x="2005927" y="864390"/>
            <a:ext cx="2727017" cy="1276632"/>
          </a:xfrm>
          <a:prstGeom prst="rect">
            <a:avLst/>
          </a:prstGeom>
        </p:spPr>
        <p:txBody>
          <a:bodyPr lIns="0" tIns="0" rIns="0" bIns="0" rtlCol="0" anchor="t">
            <a:spAutoFit/>
          </a:bodyPr>
          <a:lstStyle/>
          <a:p>
            <a:pPr algn="l">
              <a:lnSpc>
                <a:spcPts val="3999"/>
              </a:lnSpc>
            </a:pPr>
            <a:r>
              <a:rPr lang="en-US" sz="1599" spc="-22" dirty="0">
                <a:latin typeface="IBM Plex Sans"/>
                <a:ea typeface="IBM Plex Sans"/>
                <a:cs typeface="IBM Plex Sans"/>
                <a:sym typeface="IBM Plex Sans"/>
              </a:rPr>
              <a:t>OWASP API Top 10 (2023)</a:t>
            </a:r>
          </a:p>
          <a:p>
            <a:pPr algn="l">
              <a:lnSpc>
                <a:spcPts val="3168"/>
              </a:lnSpc>
            </a:pPr>
            <a:r>
              <a:rPr lang="en-US" sz="1399" spc="-19" dirty="0">
                <a:latin typeface="IBM Plex Sans"/>
                <a:ea typeface="IBM Plex Sans"/>
                <a:cs typeface="IBM Plex Sans"/>
                <a:sym typeface="IBM Plex Sans"/>
              </a:rPr>
              <a:t>Broken Object Level Authorization Broken Authentication</a:t>
            </a:r>
          </a:p>
        </p:txBody>
      </p:sp>
      <p:sp>
        <p:nvSpPr>
          <p:cNvPr id="29" name="TextBox 25">
            <a:extLst>
              <a:ext uri="{FF2B5EF4-FFF2-40B4-BE49-F238E27FC236}">
                <a16:creationId xmlns:a16="http://schemas.microsoft.com/office/drawing/2014/main" id="{48DCDC3D-89F3-F5A8-7F21-46585934F903}"/>
              </a:ext>
            </a:extLst>
          </p:cNvPr>
          <p:cNvSpPr txBox="1"/>
          <p:nvPr/>
        </p:nvSpPr>
        <p:spPr>
          <a:xfrm>
            <a:off x="6317466" y="1026315"/>
            <a:ext cx="5209746" cy="263662"/>
          </a:xfrm>
          <a:prstGeom prst="rect">
            <a:avLst/>
          </a:prstGeom>
        </p:spPr>
        <p:txBody>
          <a:bodyPr lIns="0" tIns="0" rIns="0" bIns="0" rtlCol="0" anchor="t">
            <a:spAutoFit/>
          </a:bodyPr>
          <a:lstStyle/>
          <a:p>
            <a:pPr algn="l">
              <a:lnSpc>
                <a:spcPts val="2239"/>
              </a:lnSpc>
            </a:pPr>
            <a:r>
              <a:rPr lang="en-US" sz="1599" spc="-22">
                <a:latin typeface="IBM Plex Sans"/>
                <a:ea typeface="IBM Plex Sans"/>
                <a:cs typeface="IBM Plex Sans"/>
                <a:sym typeface="IBM Plex Sans"/>
              </a:rPr>
              <a:t>Mitigations and preventive measures in API Management</a:t>
            </a:r>
          </a:p>
        </p:txBody>
      </p:sp>
      <p:sp>
        <p:nvSpPr>
          <p:cNvPr id="30" name="TextBox 26">
            <a:extLst>
              <a:ext uri="{FF2B5EF4-FFF2-40B4-BE49-F238E27FC236}">
                <a16:creationId xmlns:a16="http://schemas.microsoft.com/office/drawing/2014/main" id="{588CFB02-1262-9432-C51D-0181DAC4B19B}"/>
              </a:ext>
            </a:extLst>
          </p:cNvPr>
          <p:cNvSpPr txBox="1"/>
          <p:nvPr/>
        </p:nvSpPr>
        <p:spPr>
          <a:xfrm>
            <a:off x="1332062" y="2203986"/>
            <a:ext cx="97755" cy="390592"/>
          </a:xfrm>
          <a:prstGeom prst="rect">
            <a:avLst/>
          </a:prstGeom>
        </p:spPr>
        <p:txBody>
          <a:bodyPr lIns="0" tIns="0" rIns="0" bIns="0" rtlCol="0" anchor="t">
            <a:spAutoFit/>
          </a:bodyPr>
          <a:lstStyle/>
          <a:p>
            <a:pPr algn="l">
              <a:lnSpc>
                <a:spcPts val="3499"/>
              </a:lnSpc>
            </a:pPr>
            <a:r>
              <a:rPr lang="en-US" sz="1399" spc="-19">
                <a:latin typeface="IBM Plex Sans"/>
                <a:ea typeface="IBM Plex Sans"/>
                <a:cs typeface="IBM Plex Sans"/>
                <a:sym typeface="IBM Plex Sans"/>
              </a:rPr>
              <a:t>3</a:t>
            </a:r>
          </a:p>
        </p:txBody>
      </p:sp>
      <p:sp>
        <p:nvSpPr>
          <p:cNvPr id="31" name="TextBox 27">
            <a:extLst>
              <a:ext uri="{FF2B5EF4-FFF2-40B4-BE49-F238E27FC236}">
                <a16:creationId xmlns:a16="http://schemas.microsoft.com/office/drawing/2014/main" id="{1EBDA9B0-8141-4725-4DD3-FDACF6D9C15A}"/>
              </a:ext>
            </a:extLst>
          </p:cNvPr>
          <p:cNvSpPr txBox="1"/>
          <p:nvPr/>
        </p:nvSpPr>
        <p:spPr>
          <a:xfrm>
            <a:off x="1332062" y="2722146"/>
            <a:ext cx="97755" cy="390592"/>
          </a:xfrm>
          <a:prstGeom prst="rect">
            <a:avLst/>
          </a:prstGeom>
        </p:spPr>
        <p:txBody>
          <a:bodyPr lIns="0" tIns="0" rIns="0" bIns="0" rtlCol="0" anchor="t">
            <a:spAutoFit/>
          </a:bodyPr>
          <a:lstStyle/>
          <a:p>
            <a:pPr algn="l">
              <a:lnSpc>
                <a:spcPts val="3499"/>
              </a:lnSpc>
            </a:pPr>
            <a:r>
              <a:rPr lang="en-US" sz="1399" spc="-19">
                <a:latin typeface="IBM Plex Sans"/>
                <a:ea typeface="IBM Plex Sans"/>
                <a:cs typeface="IBM Plex Sans"/>
                <a:sym typeface="IBM Plex Sans"/>
              </a:rPr>
              <a:t>4</a:t>
            </a:r>
          </a:p>
        </p:txBody>
      </p:sp>
      <p:sp>
        <p:nvSpPr>
          <p:cNvPr id="32" name="TextBox 28">
            <a:extLst>
              <a:ext uri="{FF2B5EF4-FFF2-40B4-BE49-F238E27FC236}">
                <a16:creationId xmlns:a16="http://schemas.microsoft.com/office/drawing/2014/main" id="{8016A88D-5426-D4C0-E8EC-E5FD9F5E085C}"/>
              </a:ext>
            </a:extLst>
          </p:cNvPr>
          <p:cNvSpPr txBox="1"/>
          <p:nvPr/>
        </p:nvSpPr>
        <p:spPr>
          <a:xfrm>
            <a:off x="1332062" y="3240306"/>
            <a:ext cx="97755" cy="390592"/>
          </a:xfrm>
          <a:prstGeom prst="rect">
            <a:avLst/>
          </a:prstGeom>
        </p:spPr>
        <p:txBody>
          <a:bodyPr lIns="0" tIns="0" rIns="0" bIns="0" rtlCol="0" anchor="t">
            <a:spAutoFit/>
          </a:bodyPr>
          <a:lstStyle/>
          <a:p>
            <a:pPr algn="l">
              <a:lnSpc>
                <a:spcPts val="3499"/>
              </a:lnSpc>
            </a:pPr>
            <a:r>
              <a:rPr lang="en-US" sz="1399" spc="-19">
                <a:latin typeface="IBM Plex Sans"/>
                <a:ea typeface="IBM Plex Sans"/>
                <a:cs typeface="IBM Plex Sans"/>
                <a:sym typeface="IBM Plex Sans"/>
              </a:rPr>
              <a:t>5</a:t>
            </a:r>
          </a:p>
        </p:txBody>
      </p:sp>
      <p:sp>
        <p:nvSpPr>
          <p:cNvPr id="33" name="TextBox 29">
            <a:extLst>
              <a:ext uri="{FF2B5EF4-FFF2-40B4-BE49-F238E27FC236}">
                <a16:creationId xmlns:a16="http://schemas.microsoft.com/office/drawing/2014/main" id="{ECB4F149-387F-3AAD-46E1-9446ED29B8C2}"/>
              </a:ext>
            </a:extLst>
          </p:cNvPr>
          <p:cNvSpPr txBox="1"/>
          <p:nvPr/>
        </p:nvSpPr>
        <p:spPr>
          <a:xfrm>
            <a:off x="1332062" y="3758466"/>
            <a:ext cx="97755" cy="792928"/>
          </a:xfrm>
          <a:prstGeom prst="rect">
            <a:avLst/>
          </a:prstGeom>
        </p:spPr>
        <p:txBody>
          <a:bodyPr lIns="0" tIns="0" rIns="0" bIns="0" rtlCol="0" anchor="t">
            <a:spAutoFit/>
          </a:bodyPr>
          <a:lstStyle/>
          <a:p>
            <a:pPr algn="just">
              <a:lnSpc>
                <a:spcPts val="3499"/>
              </a:lnSpc>
            </a:pPr>
            <a:r>
              <a:rPr lang="en-US" sz="1399" spc="-19">
                <a:latin typeface="IBM Plex Sans"/>
                <a:ea typeface="IBM Plex Sans"/>
                <a:cs typeface="IBM Plex Sans"/>
                <a:sym typeface="IBM Plex Sans"/>
              </a:rPr>
              <a:t>6</a:t>
            </a:r>
          </a:p>
          <a:p>
            <a:pPr algn="just">
              <a:lnSpc>
                <a:spcPts val="2836"/>
              </a:lnSpc>
            </a:pPr>
            <a:r>
              <a:rPr lang="en-US" sz="1399" spc="-19">
                <a:latin typeface="IBM Plex Sans"/>
                <a:ea typeface="IBM Plex Sans"/>
                <a:cs typeface="IBM Plex Sans"/>
                <a:sym typeface="IBM Plex Sans"/>
              </a:rPr>
              <a:t>7</a:t>
            </a:r>
          </a:p>
        </p:txBody>
      </p:sp>
      <p:sp>
        <p:nvSpPr>
          <p:cNvPr id="34" name="TextBox 30">
            <a:extLst>
              <a:ext uri="{FF2B5EF4-FFF2-40B4-BE49-F238E27FC236}">
                <a16:creationId xmlns:a16="http://schemas.microsoft.com/office/drawing/2014/main" id="{2D48522A-4CA8-9D88-03B6-F9A00D15FFDC}"/>
              </a:ext>
            </a:extLst>
          </p:cNvPr>
          <p:cNvSpPr txBox="1"/>
          <p:nvPr/>
        </p:nvSpPr>
        <p:spPr>
          <a:xfrm>
            <a:off x="1332062" y="5347617"/>
            <a:ext cx="97755" cy="764353"/>
          </a:xfrm>
          <a:prstGeom prst="rect">
            <a:avLst/>
          </a:prstGeom>
        </p:spPr>
        <p:txBody>
          <a:bodyPr lIns="0" tIns="0" rIns="0" bIns="0" rtlCol="0" anchor="t">
            <a:spAutoFit/>
          </a:bodyPr>
          <a:lstStyle/>
          <a:p>
            <a:pPr algn="just">
              <a:lnSpc>
                <a:spcPts val="3168"/>
              </a:lnSpc>
            </a:pPr>
            <a:r>
              <a:rPr lang="en-US" sz="1399" spc="-19">
                <a:latin typeface="IBM Plex Sans"/>
                <a:ea typeface="IBM Plex Sans"/>
                <a:cs typeface="IBM Plex Sans"/>
                <a:sym typeface="IBM Plex Sans"/>
              </a:rPr>
              <a:t>8 9</a:t>
            </a:r>
          </a:p>
        </p:txBody>
      </p:sp>
      <p:sp>
        <p:nvSpPr>
          <p:cNvPr id="35" name="TextBox 31">
            <a:extLst>
              <a:ext uri="{FF2B5EF4-FFF2-40B4-BE49-F238E27FC236}">
                <a16:creationId xmlns:a16="http://schemas.microsoft.com/office/drawing/2014/main" id="{CF0D2E5C-30EB-2F1F-3072-832A08DC8628}"/>
              </a:ext>
            </a:extLst>
          </p:cNvPr>
          <p:cNvSpPr txBox="1"/>
          <p:nvPr/>
        </p:nvSpPr>
        <p:spPr>
          <a:xfrm>
            <a:off x="1319356" y="6267166"/>
            <a:ext cx="669370" cy="382156"/>
          </a:xfrm>
          <a:prstGeom prst="rect">
            <a:avLst/>
          </a:prstGeom>
        </p:spPr>
        <p:txBody>
          <a:bodyPr wrap="square" lIns="0" tIns="0" rIns="0" bIns="0" rtlCol="0" anchor="t">
            <a:spAutoFit/>
          </a:bodyPr>
          <a:lstStyle/>
          <a:p>
            <a:pPr algn="l">
              <a:lnSpc>
                <a:spcPts val="3499"/>
              </a:lnSpc>
            </a:pPr>
            <a:r>
              <a:rPr lang="en-US" sz="1399" spc="-19" dirty="0">
                <a:latin typeface="IBM Plex Sans"/>
                <a:ea typeface="IBM Plex Sans"/>
                <a:cs typeface="IBM Plex Sans"/>
                <a:sym typeface="IBM Plex Sans"/>
              </a:rPr>
              <a:t>10</a:t>
            </a:r>
          </a:p>
        </p:txBody>
      </p:sp>
      <p:sp>
        <p:nvSpPr>
          <p:cNvPr id="36" name="TextBox 32">
            <a:extLst>
              <a:ext uri="{FF2B5EF4-FFF2-40B4-BE49-F238E27FC236}">
                <a16:creationId xmlns:a16="http://schemas.microsoft.com/office/drawing/2014/main" id="{2912BCAA-0CFB-7E06-9347-12A5CE392080}"/>
              </a:ext>
            </a:extLst>
          </p:cNvPr>
          <p:cNvSpPr txBox="1"/>
          <p:nvPr/>
        </p:nvSpPr>
        <p:spPr>
          <a:xfrm>
            <a:off x="2005927" y="5347617"/>
            <a:ext cx="2418293" cy="353302"/>
          </a:xfrm>
          <a:prstGeom prst="rect">
            <a:avLst/>
          </a:prstGeom>
        </p:spPr>
        <p:txBody>
          <a:bodyPr wrap="square" lIns="0" tIns="0" rIns="0" bIns="0" rtlCol="0" anchor="t">
            <a:spAutoFit/>
          </a:bodyPr>
          <a:lstStyle/>
          <a:p>
            <a:pPr algn="l">
              <a:lnSpc>
                <a:spcPts val="3168"/>
              </a:lnSpc>
            </a:pPr>
            <a:r>
              <a:rPr lang="en-US" sz="1399" spc="-18" dirty="0">
                <a:latin typeface="IBM Plex Sans"/>
                <a:ea typeface="IBM Plex Sans"/>
                <a:cs typeface="IBM Plex Sans"/>
                <a:sym typeface="IBM Plex Sans"/>
              </a:rPr>
              <a:t>Security Misconfiguration</a:t>
            </a:r>
          </a:p>
        </p:txBody>
      </p:sp>
      <p:sp>
        <p:nvSpPr>
          <p:cNvPr id="37" name="TextBox 33">
            <a:extLst>
              <a:ext uri="{FF2B5EF4-FFF2-40B4-BE49-F238E27FC236}">
                <a16:creationId xmlns:a16="http://schemas.microsoft.com/office/drawing/2014/main" id="{45130CDE-DA30-8034-C82A-4E93E16D49A2}"/>
              </a:ext>
            </a:extLst>
          </p:cNvPr>
          <p:cNvSpPr txBox="1"/>
          <p:nvPr/>
        </p:nvSpPr>
        <p:spPr>
          <a:xfrm>
            <a:off x="2005927" y="6239538"/>
            <a:ext cx="2833611" cy="390592"/>
          </a:xfrm>
          <a:prstGeom prst="rect">
            <a:avLst/>
          </a:prstGeom>
        </p:spPr>
        <p:txBody>
          <a:bodyPr lIns="0" tIns="0" rIns="0" bIns="0" rtlCol="0" anchor="t">
            <a:spAutoFit/>
          </a:bodyPr>
          <a:lstStyle/>
          <a:p>
            <a:pPr algn="l">
              <a:lnSpc>
                <a:spcPts val="3499"/>
              </a:lnSpc>
            </a:pPr>
            <a:r>
              <a:rPr lang="en-US" sz="1399" spc="-19">
                <a:latin typeface="IBM Plex Sans"/>
                <a:ea typeface="IBM Plex Sans"/>
                <a:cs typeface="IBM Plex Sans"/>
                <a:sym typeface="IBM Plex Sans"/>
              </a:rPr>
              <a:t>Insufficient logging and monitoring</a:t>
            </a:r>
          </a:p>
        </p:txBody>
      </p:sp>
      <p:sp>
        <p:nvSpPr>
          <p:cNvPr id="38" name="TextBox 34">
            <a:extLst>
              <a:ext uri="{FF2B5EF4-FFF2-40B4-BE49-F238E27FC236}">
                <a16:creationId xmlns:a16="http://schemas.microsoft.com/office/drawing/2014/main" id="{C2669ABE-6DCD-3489-0718-F1D97684507A}"/>
              </a:ext>
            </a:extLst>
          </p:cNvPr>
          <p:cNvSpPr txBox="1"/>
          <p:nvPr/>
        </p:nvSpPr>
        <p:spPr>
          <a:xfrm>
            <a:off x="2005926" y="2203986"/>
            <a:ext cx="3734913" cy="382156"/>
          </a:xfrm>
          <a:prstGeom prst="rect">
            <a:avLst/>
          </a:prstGeom>
        </p:spPr>
        <p:txBody>
          <a:bodyPr wrap="square" lIns="0" tIns="0" rIns="0" bIns="0" rtlCol="0" anchor="t">
            <a:spAutoFit/>
          </a:bodyPr>
          <a:lstStyle/>
          <a:p>
            <a:pPr algn="l">
              <a:lnSpc>
                <a:spcPts val="3499"/>
              </a:lnSpc>
            </a:pPr>
            <a:r>
              <a:rPr lang="en-US" sz="1399" spc="-19" dirty="0">
                <a:latin typeface="IBM Plex Sans"/>
                <a:ea typeface="IBM Plex Sans"/>
                <a:cs typeface="IBM Plex Sans"/>
                <a:sym typeface="IBM Plex Sans"/>
              </a:rPr>
              <a:t>Broken Object Property Level Authorization</a:t>
            </a:r>
          </a:p>
        </p:txBody>
      </p:sp>
      <p:sp>
        <p:nvSpPr>
          <p:cNvPr id="39" name="TextBox 35">
            <a:extLst>
              <a:ext uri="{FF2B5EF4-FFF2-40B4-BE49-F238E27FC236}">
                <a16:creationId xmlns:a16="http://schemas.microsoft.com/office/drawing/2014/main" id="{6B4C8CEA-59D8-F526-38CF-4E6514F0318F}"/>
              </a:ext>
            </a:extLst>
          </p:cNvPr>
          <p:cNvSpPr txBox="1"/>
          <p:nvPr/>
        </p:nvSpPr>
        <p:spPr>
          <a:xfrm>
            <a:off x="2005927" y="2722146"/>
            <a:ext cx="4090073" cy="382156"/>
          </a:xfrm>
          <a:prstGeom prst="rect">
            <a:avLst/>
          </a:prstGeom>
        </p:spPr>
        <p:txBody>
          <a:bodyPr wrap="square" lIns="0" tIns="0" rIns="0" bIns="0" rtlCol="0" anchor="t">
            <a:spAutoFit/>
          </a:bodyPr>
          <a:lstStyle/>
          <a:p>
            <a:pPr algn="l">
              <a:lnSpc>
                <a:spcPts val="3499"/>
              </a:lnSpc>
            </a:pPr>
            <a:r>
              <a:rPr lang="en-US" sz="1399" spc="-19" dirty="0">
                <a:latin typeface="IBM Plex Sans"/>
                <a:ea typeface="IBM Plex Sans"/>
                <a:cs typeface="IBM Plex Sans"/>
                <a:sym typeface="IBM Plex Sans"/>
              </a:rPr>
              <a:t>Unrestricted Resource Consumption</a:t>
            </a:r>
          </a:p>
        </p:txBody>
      </p:sp>
      <p:sp>
        <p:nvSpPr>
          <p:cNvPr id="40" name="TextBox 36">
            <a:extLst>
              <a:ext uri="{FF2B5EF4-FFF2-40B4-BE49-F238E27FC236}">
                <a16:creationId xmlns:a16="http://schemas.microsoft.com/office/drawing/2014/main" id="{D63817D5-5E7E-5A77-3F9F-6BB0555B7CCE}"/>
              </a:ext>
            </a:extLst>
          </p:cNvPr>
          <p:cNvSpPr txBox="1"/>
          <p:nvPr/>
        </p:nvSpPr>
        <p:spPr>
          <a:xfrm>
            <a:off x="2005927" y="3240306"/>
            <a:ext cx="2890561" cy="390592"/>
          </a:xfrm>
          <a:prstGeom prst="rect">
            <a:avLst/>
          </a:prstGeom>
        </p:spPr>
        <p:txBody>
          <a:bodyPr lIns="0" tIns="0" rIns="0" bIns="0" rtlCol="0" anchor="t">
            <a:spAutoFit/>
          </a:bodyPr>
          <a:lstStyle/>
          <a:p>
            <a:pPr algn="l">
              <a:lnSpc>
                <a:spcPts val="3499"/>
              </a:lnSpc>
            </a:pPr>
            <a:r>
              <a:rPr lang="en-US" sz="1399" spc="-19">
                <a:latin typeface="IBM Plex Sans"/>
                <a:ea typeface="IBM Plex Sans"/>
                <a:cs typeface="IBM Plex Sans"/>
                <a:sym typeface="IBM Plex Sans"/>
              </a:rPr>
              <a:t>Broken Function Level Authorization</a:t>
            </a:r>
          </a:p>
        </p:txBody>
      </p:sp>
      <p:sp>
        <p:nvSpPr>
          <p:cNvPr id="41" name="TextBox 37">
            <a:extLst>
              <a:ext uri="{FF2B5EF4-FFF2-40B4-BE49-F238E27FC236}">
                <a16:creationId xmlns:a16="http://schemas.microsoft.com/office/drawing/2014/main" id="{9AA8D05A-E990-A00C-6034-7265AF044C44}"/>
              </a:ext>
            </a:extLst>
          </p:cNvPr>
          <p:cNvSpPr txBox="1"/>
          <p:nvPr/>
        </p:nvSpPr>
        <p:spPr>
          <a:xfrm>
            <a:off x="2005927" y="3758466"/>
            <a:ext cx="4708772" cy="382156"/>
          </a:xfrm>
          <a:prstGeom prst="rect">
            <a:avLst/>
          </a:prstGeom>
        </p:spPr>
        <p:txBody>
          <a:bodyPr wrap="square" lIns="0" tIns="0" rIns="0" bIns="0" rtlCol="0" anchor="t">
            <a:spAutoFit/>
          </a:bodyPr>
          <a:lstStyle/>
          <a:p>
            <a:pPr algn="l">
              <a:lnSpc>
                <a:spcPts val="3499"/>
              </a:lnSpc>
            </a:pPr>
            <a:r>
              <a:rPr lang="en-US" sz="1399" spc="-18" dirty="0">
                <a:latin typeface="IBM Plex Sans"/>
                <a:ea typeface="IBM Plex Sans"/>
                <a:cs typeface="IBM Plex Sans"/>
                <a:sym typeface="IBM Plex Sans"/>
              </a:rPr>
              <a:t>Unrestricted Access to Sensitive Business Flows</a:t>
            </a:r>
            <a:endParaRPr lang="en-US" sz="1399" spc="-19" dirty="0">
              <a:latin typeface="IBM Plex Sans"/>
              <a:ea typeface="IBM Plex Sans"/>
              <a:cs typeface="IBM Plex Sans"/>
              <a:sym typeface="IBM Plex Sans"/>
            </a:endParaRPr>
          </a:p>
        </p:txBody>
      </p:sp>
      <p:sp>
        <p:nvSpPr>
          <p:cNvPr id="42" name="TextBox 38">
            <a:extLst>
              <a:ext uri="{FF2B5EF4-FFF2-40B4-BE49-F238E27FC236}">
                <a16:creationId xmlns:a16="http://schemas.microsoft.com/office/drawing/2014/main" id="{5DD49980-1411-A167-17A9-8E518C8B1706}"/>
              </a:ext>
            </a:extLst>
          </p:cNvPr>
          <p:cNvSpPr txBox="1"/>
          <p:nvPr/>
        </p:nvSpPr>
        <p:spPr>
          <a:xfrm>
            <a:off x="6334667" y="1908245"/>
            <a:ext cx="5297908" cy="4684552"/>
          </a:xfrm>
          <a:prstGeom prst="rect">
            <a:avLst/>
          </a:prstGeom>
        </p:spPr>
        <p:txBody>
          <a:bodyPr wrap="square" lIns="0" tIns="0" rIns="0" bIns="0" rtlCol="0" anchor="t">
            <a:spAutoFit/>
          </a:bodyPr>
          <a:lstStyle/>
          <a:p>
            <a:pPr algn="l">
              <a:lnSpc>
                <a:spcPts val="1608"/>
              </a:lnSpc>
            </a:pPr>
            <a:r>
              <a:rPr lang="en-US" sz="1200" spc="-19" dirty="0">
                <a:latin typeface="IBM Plex Sans"/>
                <a:ea typeface="IBM Plex Sans"/>
                <a:cs typeface="IBM Plex Sans"/>
                <a:sym typeface="IBM Plex Sans"/>
              </a:rPr>
              <a:t>Key/token/certificate-based authentication Request transformation</a:t>
            </a:r>
          </a:p>
          <a:p>
            <a:pPr algn="l">
              <a:lnSpc>
                <a:spcPts val="3336"/>
              </a:lnSpc>
            </a:pPr>
            <a:r>
              <a:rPr lang="en-US" sz="1200" spc="-19" dirty="0">
                <a:latin typeface="IBM Plex Sans"/>
                <a:ea typeface="IBM Plex Sans"/>
                <a:cs typeface="IBM Plex Sans"/>
                <a:sym typeface="IBM Plex Sans"/>
              </a:rPr>
              <a:t>Filtering or masking sensitive data</a:t>
            </a:r>
          </a:p>
          <a:p>
            <a:pPr algn="l">
              <a:lnSpc>
                <a:spcPts val="699"/>
              </a:lnSpc>
            </a:pPr>
            <a:r>
              <a:rPr lang="en-US" sz="1200" spc="-19" dirty="0">
                <a:latin typeface="IBM Plex Sans"/>
                <a:ea typeface="IBM Plex Sans"/>
                <a:cs typeface="IBM Plex Sans"/>
                <a:sym typeface="IBM Plex Sans"/>
              </a:rPr>
              <a:t>Request and response validation</a:t>
            </a:r>
          </a:p>
          <a:p>
            <a:pPr algn="l">
              <a:lnSpc>
                <a:spcPts val="3499"/>
              </a:lnSpc>
            </a:pPr>
            <a:r>
              <a:rPr lang="en-US" sz="1200" spc="-19" dirty="0">
                <a:latin typeface="IBM Plex Sans"/>
                <a:ea typeface="IBM Plex Sans"/>
                <a:cs typeface="IBM Plex Sans"/>
                <a:sym typeface="IBM Plex Sans"/>
              </a:rPr>
              <a:t>Throttling and quota limit</a:t>
            </a:r>
          </a:p>
          <a:p>
            <a:pPr algn="l">
              <a:lnSpc>
                <a:spcPts val="699"/>
              </a:lnSpc>
            </a:pPr>
            <a:r>
              <a:rPr lang="en-US" sz="1200" spc="-19" dirty="0">
                <a:latin typeface="IBM Plex Sans"/>
                <a:ea typeface="IBM Plex Sans"/>
                <a:cs typeface="IBM Plex Sans"/>
                <a:sym typeface="IBM Plex Sans"/>
              </a:rPr>
              <a:t>Backend concurrency</a:t>
            </a:r>
          </a:p>
          <a:p>
            <a:pPr algn="l">
              <a:lnSpc>
                <a:spcPts val="3499"/>
              </a:lnSpc>
            </a:pPr>
            <a:r>
              <a:rPr lang="en-US" sz="1200" spc="-19" dirty="0">
                <a:latin typeface="IBM Plex Sans"/>
                <a:ea typeface="IBM Plex Sans"/>
                <a:cs typeface="IBM Plex Sans"/>
                <a:sym typeface="IBM Plex Sans"/>
              </a:rPr>
              <a:t>Key/token-based authorization</a:t>
            </a:r>
          </a:p>
          <a:p>
            <a:pPr algn="l">
              <a:lnSpc>
                <a:spcPts val="699"/>
              </a:lnSpc>
            </a:pPr>
            <a:r>
              <a:rPr lang="en-US" sz="1200" spc="-19" dirty="0">
                <a:latin typeface="IBM Plex Sans"/>
                <a:ea typeface="IBM Plex Sans"/>
                <a:cs typeface="IBM Plex Sans"/>
                <a:sym typeface="IBM Plex Sans"/>
              </a:rPr>
              <a:t>Custom authorization</a:t>
            </a:r>
          </a:p>
          <a:p>
            <a:pPr algn="l">
              <a:lnSpc>
                <a:spcPts val="3499"/>
              </a:lnSpc>
            </a:pPr>
            <a:r>
              <a:rPr lang="en-US" sz="1200" spc="-19" dirty="0">
                <a:latin typeface="IBM Plex Sans"/>
                <a:ea typeface="IBM Plex Sans"/>
                <a:cs typeface="IBM Plex Sans"/>
                <a:sym typeface="IBM Plex Sans"/>
              </a:rPr>
              <a:t>Request and response validation</a:t>
            </a:r>
          </a:p>
          <a:p>
            <a:pPr algn="l">
              <a:lnSpc>
                <a:spcPts val="2836"/>
              </a:lnSpc>
            </a:pPr>
            <a:r>
              <a:rPr lang="en-US" sz="1200" spc="-19" dirty="0">
                <a:latin typeface="IBM Plex Sans"/>
                <a:ea typeface="IBM Plex Sans"/>
                <a:cs typeface="IBM Plex Sans"/>
                <a:sym typeface="IBM Plex Sans"/>
              </a:rPr>
              <a:t>Server-Side Request Forgery (SSRF) flaws can occur when an API is fetching a remote resource without validating the user-supplied </a:t>
            </a:r>
            <a:r>
              <a:rPr lang="en-US" sz="1200" spc="-19" dirty="0" err="1">
                <a:latin typeface="IBM Plex Sans"/>
                <a:ea typeface="IBM Plex Sans"/>
                <a:cs typeface="IBM Plex Sans"/>
                <a:sym typeface="IBM Plex Sans"/>
              </a:rPr>
              <a:t>URI.Request</a:t>
            </a:r>
            <a:r>
              <a:rPr lang="en-US" sz="1200" spc="-19" dirty="0">
                <a:latin typeface="IBM Plex Sans"/>
                <a:ea typeface="IBM Plex Sans"/>
                <a:cs typeface="IBM Plex Sans"/>
                <a:sym typeface="IBM Plex Sans"/>
              </a:rPr>
              <a:t> and response validation</a:t>
            </a:r>
          </a:p>
          <a:p>
            <a:pPr algn="l">
              <a:lnSpc>
                <a:spcPts val="3499"/>
              </a:lnSpc>
            </a:pPr>
            <a:r>
              <a:rPr lang="en-US" sz="1200" spc="-18" dirty="0">
                <a:latin typeface="IBM Plex Sans"/>
                <a:ea typeface="IBM Plex Sans"/>
                <a:cs typeface="IBM Plex Sans"/>
                <a:sym typeface="IBM Plex Sans"/>
              </a:rPr>
              <a:t>Up-to-date API catalog</a:t>
            </a:r>
          </a:p>
          <a:p>
            <a:pPr algn="l">
              <a:lnSpc>
                <a:spcPts val="699"/>
              </a:lnSpc>
            </a:pPr>
            <a:r>
              <a:rPr lang="en-US" sz="1200" spc="-19" dirty="0">
                <a:latin typeface="IBM Plex Sans"/>
                <a:ea typeface="IBM Plex Sans"/>
                <a:cs typeface="IBM Plex Sans"/>
                <a:sym typeface="IBM Plex Sans"/>
              </a:rPr>
              <a:t>API lifecycle management</a:t>
            </a:r>
          </a:p>
          <a:p>
            <a:pPr algn="l">
              <a:lnSpc>
                <a:spcPts val="3499"/>
              </a:lnSpc>
            </a:pPr>
            <a:r>
              <a:rPr lang="en-US" sz="1200" spc="-19" dirty="0">
                <a:latin typeface="IBM Plex Sans"/>
                <a:ea typeface="IBM Plex Sans"/>
                <a:cs typeface="IBM Plex Sans"/>
                <a:sym typeface="IBM Plex Sans"/>
              </a:rPr>
              <a:t>APIs tend to expose more endpoints than traditional web applications, making proper and updated documentation highly important. </a:t>
            </a:r>
          </a:p>
        </p:txBody>
      </p:sp>
      <p:sp>
        <p:nvSpPr>
          <p:cNvPr id="26" name="TextBox 37">
            <a:extLst>
              <a:ext uri="{FF2B5EF4-FFF2-40B4-BE49-F238E27FC236}">
                <a16:creationId xmlns:a16="http://schemas.microsoft.com/office/drawing/2014/main" id="{5923F7E5-EF9F-4943-2800-CC150E84D2A0}"/>
              </a:ext>
            </a:extLst>
          </p:cNvPr>
          <p:cNvSpPr txBox="1"/>
          <p:nvPr/>
        </p:nvSpPr>
        <p:spPr>
          <a:xfrm>
            <a:off x="2005927" y="4551577"/>
            <a:ext cx="4708772" cy="382156"/>
          </a:xfrm>
          <a:prstGeom prst="rect">
            <a:avLst/>
          </a:prstGeom>
        </p:spPr>
        <p:txBody>
          <a:bodyPr wrap="square" lIns="0" tIns="0" rIns="0" bIns="0" rtlCol="0" anchor="t">
            <a:spAutoFit/>
          </a:bodyPr>
          <a:lstStyle/>
          <a:p>
            <a:pPr algn="l">
              <a:lnSpc>
                <a:spcPts val="3499"/>
              </a:lnSpc>
            </a:pPr>
            <a:r>
              <a:rPr lang="en-US" sz="1399" spc="-18" dirty="0">
                <a:latin typeface="IBM Plex Sans"/>
                <a:ea typeface="IBM Plex Sans"/>
                <a:cs typeface="IBM Plex Sans"/>
                <a:sym typeface="IBM Plex Sans"/>
              </a:rPr>
              <a:t>Server-Side Request Forgery</a:t>
            </a:r>
            <a:endParaRPr lang="en-US" sz="1399" spc="-19" dirty="0">
              <a:latin typeface="IBM Plex Sans"/>
              <a:ea typeface="IBM Plex Sans"/>
              <a:cs typeface="IBM Plex Sans"/>
              <a:sym typeface="IBM Plex Sans"/>
            </a:endParaRPr>
          </a:p>
        </p:txBody>
      </p:sp>
      <p:sp>
        <p:nvSpPr>
          <p:cNvPr id="45" name="TextBox 32">
            <a:extLst>
              <a:ext uri="{FF2B5EF4-FFF2-40B4-BE49-F238E27FC236}">
                <a16:creationId xmlns:a16="http://schemas.microsoft.com/office/drawing/2014/main" id="{2D884CB2-8832-B520-1781-92A28DE5CFCC}"/>
              </a:ext>
            </a:extLst>
          </p:cNvPr>
          <p:cNvSpPr txBox="1"/>
          <p:nvPr/>
        </p:nvSpPr>
        <p:spPr>
          <a:xfrm>
            <a:off x="2005927" y="5826573"/>
            <a:ext cx="3262109" cy="353302"/>
          </a:xfrm>
          <a:prstGeom prst="rect">
            <a:avLst/>
          </a:prstGeom>
        </p:spPr>
        <p:txBody>
          <a:bodyPr wrap="square" lIns="0" tIns="0" rIns="0" bIns="0" rtlCol="0" anchor="t">
            <a:spAutoFit/>
          </a:bodyPr>
          <a:lstStyle/>
          <a:p>
            <a:pPr algn="l">
              <a:lnSpc>
                <a:spcPts val="3168"/>
              </a:lnSpc>
            </a:pPr>
            <a:r>
              <a:rPr lang="en-US" sz="1399" spc="-18" dirty="0">
                <a:latin typeface="IBM Plex Sans"/>
                <a:ea typeface="IBM Plex Sans"/>
                <a:cs typeface="IBM Plex Sans"/>
                <a:sym typeface="IBM Plex Sans"/>
              </a:rPr>
              <a:t>Improper Inventory Management</a:t>
            </a:r>
          </a:p>
        </p:txBody>
      </p:sp>
    </p:spTree>
    <p:extLst>
      <p:ext uri="{BB962C8B-B14F-4D97-AF65-F5344CB8AC3E}">
        <p14:creationId xmlns:p14="http://schemas.microsoft.com/office/powerpoint/2010/main" val="18533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978316" y="196584"/>
            <a:ext cx="224268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Secure all points of interaction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pSp>
        <p:nvGrpSpPr>
          <p:cNvPr id="26" name="Group 2">
            <a:extLst>
              <a:ext uri="{FF2B5EF4-FFF2-40B4-BE49-F238E27FC236}">
                <a16:creationId xmlns:a16="http://schemas.microsoft.com/office/drawing/2014/main" id="{730978DF-15FD-887D-0A72-B6D08AF17FEC}"/>
              </a:ext>
            </a:extLst>
          </p:cNvPr>
          <p:cNvGrpSpPr>
            <a:grpSpLocks noChangeAspect="1"/>
          </p:cNvGrpSpPr>
          <p:nvPr/>
        </p:nvGrpSpPr>
        <p:grpSpPr>
          <a:xfrm>
            <a:off x="3808476" y="1614972"/>
            <a:ext cx="4575048" cy="4477512"/>
            <a:chOff x="0" y="0"/>
            <a:chExt cx="6100064" cy="5970016"/>
          </a:xfrm>
        </p:grpSpPr>
        <p:sp>
          <p:nvSpPr>
            <p:cNvPr id="43" name="Freeform 3">
              <a:extLst>
                <a:ext uri="{FF2B5EF4-FFF2-40B4-BE49-F238E27FC236}">
                  <a16:creationId xmlns:a16="http://schemas.microsoft.com/office/drawing/2014/main" id="{529875D5-EE1B-9091-67F8-8462831E7C80}"/>
                </a:ext>
              </a:extLst>
            </p:cNvPr>
            <p:cNvSpPr/>
            <p:nvPr/>
          </p:nvSpPr>
          <p:spPr>
            <a:xfrm>
              <a:off x="0" y="0"/>
              <a:ext cx="6100064" cy="5970016"/>
            </a:xfrm>
            <a:custGeom>
              <a:avLst/>
              <a:gdLst/>
              <a:ahLst/>
              <a:cxnLst/>
              <a:rect l="l" t="t" r="r" b="b"/>
              <a:pathLst>
                <a:path w="6100064" h="5970016">
                  <a:moveTo>
                    <a:pt x="5989828" y="38862"/>
                  </a:moveTo>
                  <a:lnTo>
                    <a:pt x="5989828" y="5859145"/>
                  </a:lnTo>
                  <a:lnTo>
                    <a:pt x="38862" y="5859145"/>
                  </a:lnTo>
                  <a:lnTo>
                    <a:pt x="38862" y="38862"/>
                  </a:lnTo>
                  <a:close/>
                  <a:moveTo>
                    <a:pt x="0" y="0"/>
                  </a:moveTo>
                  <a:lnTo>
                    <a:pt x="0" y="5970016"/>
                  </a:lnTo>
                  <a:lnTo>
                    <a:pt x="6100064" y="5970016"/>
                  </a:lnTo>
                  <a:lnTo>
                    <a:pt x="6100064" y="0"/>
                  </a:lnTo>
                  <a:close/>
                </a:path>
              </a:pathLst>
            </a:custGeom>
            <a:blipFill>
              <a:blip r:embed="rId4"/>
              <a:stretch>
                <a:fillRect/>
              </a:stretch>
            </a:blipFill>
          </p:spPr>
          <p:txBody>
            <a:bodyPr/>
            <a:lstStyle/>
            <a:p>
              <a:endParaRPr lang="en-NZ"/>
            </a:p>
          </p:txBody>
        </p:sp>
      </p:grpSp>
      <p:grpSp>
        <p:nvGrpSpPr>
          <p:cNvPr id="44" name="Group 4">
            <a:extLst>
              <a:ext uri="{FF2B5EF4-FFF2-40B4-BE49-F238E27FC236}">
                <a16:creationId xmlns:a16="http://schemas.microsoft.com/office/drawing/2014/main" id="{A9D4162F-4503-AE32-32F7-9288CDC10732}"/>
              </a:ext>
            </a:extLst>
          </p:cNvPr>
          <p:cNvGrpSpPr>
            <a:grpSpLocks noChangeAspect="1"/>
          </p:cNvGrpSpPr>
          <p:nvPr/>
        </p:nvGrpSpPr>
        <p:grpSpPr>
          <a:xfrm>
            <a:off x="3330016" y="1297580"/>
            <a:ext cx="5523776" cy="4779997"/>
            <a:chOff x="0" y="0"/>
            <a:chExt cx="5523776" cy="4780001"/>
          </a:xfrm>
        </p:grpSpPr>
        <p:sp>
          <p:nvSpPr>
            <p:cNvPr id="45" name="Freeform 5">
              <a:extLst>
                <a:ext uri="{FF2B5EF4-FFF2-40B4-BE49-F238E27FC236}">
                  <a16:creationId xmlns:a16="http://schemas.microsoft.com/office/drawing/2014/main" id="{07CB0416-B805-7BA2-5BE4-EA4D37E9096B}"/>
                </a:ext>
              </a:extLst>
            </p:cNvPr>
            <p:cNvSpPr/>
            <p:nvPr/>
          </p:nvSpPr>
          <p:spPr>
            <a:xfrm>
              <a:off x="507619" y="346583"/>
              <a:ext cx="4463161" cy="4365117"/>
            </a:xfrm>
            <a:custGeom>
              <a:avLst/>
              <a:gdLst/>
              <a:ahLst/>
              <a:cxnLst/>
              <a:rect l="l" t="t" r="r" b="b"/>
              <a:pathLst>
                <a:path w="4463161" h="4365117">
                  <a:moveTo>
                    <a:pt x="0" y="4365117"/>
                  </a:moveTo>
                  <a:lnTo>
                    <a:pt x="0" y="0"/>
                  </a:lnTo>
                  <a:lnTo>
                    <a:pt x="4463161" y="0"/>
                  </a:lnTo>
                  <a:lnTo>
                    <a:pt x="4463161" y="4365117"/>
                  </a:lnTo>
                  <a:close/>
                </a:path>
              </a:pathLst>
            </a:custGeom>
            <a:solidFill>
              <a:srgbClr val="FFFFFF"/>
            </a:solidFill>
          </p:spPr>
          <p:txBody>
            <a:bodyPr/>
            <a:lstStyle/>
            <a:p>
              <a:endParaRPr lang="en-NZ"/>
            </a:p>
          </p:txBody>
        </p:sp>
        <p:sp>
          <p:nvSpPr>
            <p:cNvPr id="46" name="Freeform 6">
              <a:extLst>
                <a:ext uri="{FF2B5EF4-FFF2-40B4-BE49-F238E27FC236}">
                  <a16:creationId xmlns:a16="http://schemas.microsoft.com/office/drawing/2014/main" id="{90F33D83-DCCB-53BE-E710-AFDFB17D7642}"/>
                </a:ext>
              </a:extLst>
            </p:cNvPr>
            <p:cNvSpPr/>
            <p:nvPr/>
          </p:nvSpPr>
          <p:spPr>
            <a:xfrm>
              <a:off x="502793" y="341757"/>
              <a:ext cx="4472813" cy="4374769"/>
            </a:xfrm>
            <a:custGeom>
              <a:avLst/>
              <a:gdLst/>
              <a:ahLst/>
              <a:cxnLst/>
              <a:rect l="l" t="t" r="r" b="b"/>
              <a:pathLst>
                <a:path w="4472813" h="4374769">
                  <a:moveTo>
                    <a:pt x="127" y="4369943"/>
                  </a:moveTo>
                  <a:lnTo>
                    <a:pt x="127" y="4826"/>
                  </a:lnTo>
                  <a:cubicBezTo>
                    <a:pt x="127" y="2159"/>
                    <a:pt x="2286" y="0"/>
                    <a:pt x="4953" y="0"/>
                  </a:cubicBezTo>
                  <a:lnTo>
                    <a:pt x="4467987" y="0"/>
                  </a:lnTo>
                  <a:cubicBezTo>
                    <a:pt x="4470654" y="0"/>
                    <a:pt x="4472813" y="2159"/>
                    <a:pt x="4472813" y="4826"/>
                  </a:cubicBezTo>
                  <a:lnTo>
                    <a:pt x="4472813" y="4369943"/>
                  </a:lnTo>
                  <a:cubicBezTo>
                    <a:pt x="4472813" y="4372610"/>
                    <a:pt x="4470654" y="4374769"/>
                    <a:pt x="4467987" y="4374769"/>
                  </a:cubicBezTo>
                  <a:lnTo>
                    <a:pt x="4826" y="4374769"/>
                  </a:lnTo>
                  <a:cubicBezTo>
                    <a:pt x="2159" y="4374769"/>
                    <a:pt x="0" y="4372610"/>
                    <a:pt x="0" y="4369943"/>
                  </a:cubicBezTo>
                  <a:moveTo>
                    <a:pt x="9525" y="4369943"/>
                  </a:moveTo>
                  <a:lnTo>
                    <a:pt x="4699" y="4369943"/>
                  </a:lnTo>
                  <a:lnTo>
                    <a:pt x="4699" y="4365117"/>
                  </a:lnTo>
                  <a:lnTo>
                    <a:pt x="4463034" y="4369943"/>
                  </a:lnTo>
                  <a:lnTo>
                    <a:pt x="4467860" y="9525"/>
                  </a:lnTo>
                  <a:lnTo>
                    <a:pt x="9525" y="4699"/>
                  </a:lnTo>
                  <a:lnTo>
                    <a:pt x="9525" y="4369943"/>
                  </a:lnTo>
                  <a:close/>
                </a:path>
              </a:pathLst>
            </a:custGeom>
            <a:solidFill>
              <a:srgbClr val="0070C0"/>
            </a:solidFill>
          </p:spPr>
          <p:txBody>
            <a:bodyPr/>
            <a:lstStyle/>
            <a:p>
              <a:endParaRPr lang="en-NZ"/>
            </a:p>
          </p:txBody>
        </p:sp>
        <p:sp>
          <p:nvSpPr>
            <p:cNvPr id="47" name="Freeform 7">
              <a:extLst>
                <a:ext uri="{FF2B5EF4-FFF2-40B4-BE49-F238E27FC236}">
                  <a16:creationId xmlns:a16="http://schemas.microsoft.com/office/drawing/2014/main" id="{519C166D-108D-8E6C-56C1-AB0B95607028}"/>
                </a:ext>
              </a:extLst>
            </p:cNvPr>
            <p:cNvSpPr/>
            <p:nvPr/>
          </p:nvSpPr>
          <p:spPr>
            <a:xfrm>
              <a:off x="4787646" y="340233"/>
              <a:ext cx="178435" cy="395097"/>
            </a:xfrm>
            <a:custGeom>
              <a:avLst/>
              <a:gdLst/>
              <a:ahLst/>
              <a:cxnLst/>
              <a:rect l="l" t="t" r="r" b="b"/>
              <a:pathLst>
                <a:path w="178435" h="395097">
                  <a:moveTo>
                    <a:pt x="0" y="0"/>
                  </a:moveTo>
                  <a:lnTo>
                    <a:pt x="178435" y="0"/>
                  </a:lnTo>
                  <a:lnTo>
                    <a:pt x="178435" y="395097"/>
                  </a:lnTo>
                  <a:lnTo>
                    <a:pt x="0" y="395097"/>
                  </a:lnTo>
                  <a:close/>
                </a:path>
              </a:pathLst>
            </a:custGeom>
            <a:solidFill>
              <a:srgbClr val="FFFFFF"/>
            </a:solidFill>
          </p:spPr>
          <p:txBody>
            <a:bodyPr/>
            <a:lstStyle/>
            <a:p>
              <a:endParaRPr lang="en-NZ"/>
            </a:p>
          </p:txBody>
        </p:sp>
        <p:sp>
          <p:nvSpPr>
            <p:cNvPr id="48" name="Freeform 8">
              <a:extLst>
                <a:ext uri="{FF2B5EF4-FFF2-40B4-BE49-F238E27FC236}">
                  <a16:creationId xmlns:a16="http://schemas.microsoft.com/office/drawing/2014/main" id="{C02BBEE9-FCD3-9CDD-5365-D1ECF4C36E8E}"/>
                </a:ext>
              </a:extLst>
            </p:cNvPr>
            <p:cNvSpPr/>
            <p:nvPr/>
          </p:nvSpPr>
          <p:spPr>
            <a:xfrm>
              <a:off x="3108960" y="998728"/>
              <a:ext cx="1106805" cy="1106805"/>
            </a:xfrm>
            <a:custGeom>
              <a:avLst/>
              <a:gdLst/>
              <a:ahLst/>
              <a:cxnLst/>
              <a:rect l="l" t="t" r="r" b="b"/>
              <a:pathLst>
                <a:path w="1106805" h="1106805">
                  <a:moveTo>
                    <a:pt x="0" y="553466"/>
                  </a:moveTo>
                  <a:cubicBezTo>
                    <a:pt x="0" y="247777"/>
                    <a:pt x="247777" y="0"/>
                    <a:pt x="553339" y="0"/>
                  </a:cubicBezTo>
                  <a:lnTo>
                    <a:pt x="553339" y="4826"/>
                  </a:lnTo>
                  <a:lnTo>
                    <a:pt x="553339" y="0"/>
                  </a:lnTo>
                  <a:cubicBezTo>
                    <a:pt x="859028" y="0"/>
                    <a:pt x="1106805" y="247777"/>
                    <a:pt x="1106805" y="553466"/>
                  </a:cubicBezTo>
                  <a:lnTo>
                    <a:pt x="1101979" y="553466"/>
                  </a:lnTo>
                  <a:lnTo>
                    <a:pt x="1106805" y="553466"/>
                  </a:lnTo>
                  <a:cubicBezTo>
                    <a:pt x="1106805" y="859155"/>
                    <a:pt x="859028" y="1106805"/>
                    <a:pt x="553339" y="1106805"/>
                  </a:cubicBezTo>
                  <a:cubicBezTo>
                    <a:pt x="247650" y="1106805"/>
                    <a:pt x="0" y="859028"/>
                    <a:pt x="0" y="553466"/>
                  </a:cubicBezTo>
                  <a:lnTo>
                    <a:pt x="4826" y="553466"/>
                  </a:lnTo>
                  <a:lnTo>
                    <a:pt x="0" y="553466"/>
                  </a:lnTo>
                  <a:moveTo>
                    <a:pt x="9525" y="553466"/>
                  </a:moveTo>
                  <a:cubicBezTo>
                    <a:pt x="9525" y="853821"/>
                    <a:pt x="252984" y="1097280"/>
                    <a:pt x="553339" y="1097280"/>
                  </a:cubicBezTo>
                  <a:cubicBezTo>
                    <a:pt x="853694" y="1097280"/>
                    <a:pt x="1097280" y="853821"/>
                    <a:pt x="1097280" y="553466"/>
                  </a:cubicBezTo>
                  <a:cubicBezTo>
                    <a:pt x="1097280" y="253111"/>
                    <a:pt x="853821" y="9525"/>
                    <a:pt x="553339" y="9525"/>
                  </a:cubicBezTo>
                  <a:cubicBezTo>
                    <a:pt x="252857" y="9525"/>
                    <a:pt x="9525" y="252984"/>
                    <a:pt x="9525" y="553466"/>
                  </a:cubicBezTo>
                  <a:close/>
                </a:path>
              </a:pathLst>
            </a:custGeom>
            <a:solidFill>
              <a:srgbClr val="0070C0"/>
            </a:solidFill>
          </p:spPr>
          <p:txBody>
            <a:bodyPr/>
            <a:lstStyle/>
            <a:p>
              <a:endParaRPr lang="en-NZ"/>
            </a:p>
          </p:txBody>
        </p:sp>
        <p:sp>
          <p:nvSpPr>
            <p:cNvPr id="49" name="Freeform 9">
              <a:extLst>
                <a:ext uri="{FF2B5EF4-FFF2-40B4-BE49-F238E27FC236}">
                  <a16:creationId xmlns:a16="http://schemas.microsoft.com/office/drawing/2014/main" id="{5548660D-69D7-2BB5-3FCC-0BC6AA27721D}"/>
                </a:ext>
              </a:extLst>
            </p:cNvPr>
            <p:cNvSpPr/>
            <p:nvPr/>
          </p:nvSpPr>
          <p:spPr>
            <a:xfrm>
              <a:off x="3538093" y="1202817"/>
              <a:ext cx="240030" cy="380873"/>
            </a:xfrm>
            <a:custGeom>
              <a:avLst/>
              <a:gdLst/>
              <a:ahLst/>
              <a:cxnLst/>
              <a:rect l="l" t="t" r="r" b="b"/>
              <a:pathLst>
                <a:path w="240030" h="380873">
                  <a:moveTo>
                    <a:pt x="90551" y="100457"/>
                  </a:moveTo>
                  <a:lnTo>
                    <a:pt x="90551" y="347980"/>
                  </a:lnTo>
                  <a:lnTo>
                    <a:pt x="82677" y="347980"/>
                  </a:lnTo>
                  <a:lnTo>
                    <a:pt x="90551" y="347980"/>
                  </a:lnTo>
                  <a:cubicBezTo>
                    <a:pt x="90551" y="366141"/>
                    <a:pt x="75819" y="380873"/>
                    <a:pt x="57658" y="380873"/>
                  </a:cubicBezTo>
                  <a:cubicBezTo>
                    <a:pt x="39497" y="380873"/>
                    <a:pt x="24765" y="366141"/>
                    <a:pt x="24765" y="347980"/>
                  </a:cubicBezTo>
                  <a:lnTo>
                    <a:pt x="32639" y="347980"/>
                  </a:lnTo>
                  <a:lnTo>
                    <a:pt x="24765" y="347980"/>
                  </a:lnTo>
                  <a:lnTo>
                    <a:pt x="24765" y="100457"/>
                  </a:lnTo>
                  <a:lnTo>
                    <a:pt x="32639" y="100457"/>
                  </a:lnTo>
                  <a:lnTo>
                    <a:pt x="28575" y="107315"/>
                  </a:lnTo>
                  <a:cubicBezTo>
                    <a:pt x="11557" y="97282"/>
                    <a:pt x="0" y="78867"/>
                    <a:pt x="0" y="57658"/>
                  </a:cubicBezTo>
                  <a:lnTo>
                    <a:pt x="7874" y="57658"/>
                  </a:lnTo>
                  <a:lnTo>
                    <a:pt x="0" y="57658"/>
                  </a:lnTo>
                  <a:cubicBezTo>
                    <a:pt x="0" y="25908"/>
                    <a:pt x="25781" y="127"/>
                    <a:pt x="57531" y="127"/>
                  </a:cubicBezTo>
                  <a:lnTo>
                    <a:pt x="57531" y="8001"/>
                  </a:lnTo>
                  <a:lnTo>
                    <a:pt x="57531" y="127"/>
                  </a:lnTo>
                  <a:cubicBezTo>
                    <a:pt x="89281" y="127"/>
                    <a:pt x="115062" y="25908"/>
                    <a:pt x="115062" y="57658"/>
                  </a:cubicBezTo>
                  <a:lnTo>
                    <a:pt x="107188" y="57658"/>
                  </a:lnTo>
                  <a:lnTo>
                    <a:pt x="115062" y="57658"/>
                  </a:lnTo>
                  <a:cubicBezTo>
                    <a:pt x="115062" y="78994"/>
                    <a:pt x="103505" y="97282"/>
                    <a:pt x="86487" y="107315"/>
                  </a:cubicBezTo>
                  <a:lnTo>
                    <a:pt x="82423" y="100457"/>
                  </a:lnTo>
                  <a:lnTo>
                    <a:pt x="90297" y="100457"/>
                  </a:lnTo>
                  <a:moveTo>
                    <a:pt x="74422" y="100457"/>
                  </a:moveTo>
                  <a:lnTo>
                    <a:pt x="74422" y="95885"/>
                  </a:lnTo>
                  <a:lnTo>
                    <a:pt x="78359" y="93599"/>
                  </a:lnTo>
                  <a:cubicBezTo>
                    <a:pt x="90805" y="86233"/>
                    <a:pt x="99060" y="72898"/>
                    <a:pt x="99060" y="57531"/>
                  </a:cubicBezTo>
                  <a:cubicBezTo>
                    <a:pt x="99060" y="34544"/>
                    <a:pt x="80391" y="15875"/>
                    <a:pt x="57404" y="15875"/>
                  </a:cubicBezTo>
                  <a:cubicBezTo>
                    <a:pt x="34417" y="15875"/>
                    <a:pt x="15748" y="34544"/>
                    <a:pt x="15748" y="57531"/>
                  </a:cubicBezTo>
                  <a:cubicBezTo>
                    <a:pt x="15748" y="72898"/>
                    <a:pt x="24003" y="86233"/>
                    <a:pt x="36449" y="93599"/>
                  </a:cubicBezTo>
                  <a:lnTo>
                    <a:pt x="40386" y="95885"/>
                  </a:lnTo>
                  <a:lnTo>
                    <a:pt x="40386" y="347980"/>
                  </a:lnTo>
                  <a:cubicBezTo>
                    <a:pt x="40386" y="357378"/>
                    <a:pt x="48006" y="364998"/>
                    <a:pt x="57404" y="364998"/>
                  </a:cubicBezTo>
                  <a:lnTo>
                    <a:pt x="57404" y="380873"/>
                  </a:lnTo>
                  <a:lnTo>
                    <a:pt x="57404" y="364998"/>
                  </a:lnTo>
                  <a:cubicBezTo>
                    <a:pt x="66802" y="364998"/>
                    <a:pt x="74422" y="357378"/>
                    <a:pt x="74422" y="347980"/>
                  </a:cubicBezTo>
                  <a:lnTo>
                    <a:pt x="74422" y="100457"/>
                  </a:lnTo>
                  <a:close/>
                  <a:moveTo>
                    <a:pt x="162179" y="203073"/>
                  </a:moveTo>
                  <a:lnTo>
                    <a:pt x="162179" y="347980"/>
                  </a:lnTo>
                  <a:lnTo>
                    <a:pt x="154305" y="347980"/>
                  </a:lnTo>
                  <a:lnTo>
                    <a:pt x="162179" y="347980"/>
                  </a:lnTo>
                  <a:cubicBezTo>
                    <a:pt x="162179" y="357378"/>
                    <a:pt x="169799" y="364998"/>
                    <a:pt x="179197" y="364998"/>
                  </a:cubicBezTo>
                  <a:lnTo>
                    <a:pt x="179197" y="372872"/>
                  </a:lnTo>
                  <a:lnTo>
                    <a:pt x="179197" y="364998"/>
                  </a:lnTo>
                  <a:cubicBezTo>
                    <a:pt x="188595" y="364998"/>
                    <a:pt x="196215" y="357378"/>
                    <a:pt x="196215" y="347980"/>
                  </a:cubicBezTo>
                  <a:lnTo>
                    <a:pt x="204089" y="347980"/>
                  </a:lnTo>
                  <a:lnTo>
                    <a:pt x="196215" y="347980"/>
                  </a:lnTo>
                  <a:lnTo>
                    <a:pt x="196215" y="203073"/>
                  </a:lnTo>
                  <a:lnTo>
                    <a:pt x="212090" y="203073"/>
                  </a:lnTo>
                  <a:lnTo>
                    <a:pt x="212090" y="347980"/>
                  </a:lnTo>
                  <a:cubicBezTo>
                    <a:pt x="212090" y="366141"/>
                    <a:pt x="197358" y="380873"/>
                    <a:pt x="179197" y="380873"/>
                  </a:cubicBezTo>
                  <a:cubicBezTo>
                    <a:pt x="161036" y="380873"/>
                    <a:pt x="146304" y="366141"/>
                    <a:pt x="146304" y="347980"/>
                  </a:cubicBezTo>
                  <a:lnTo>
                    <a:pt x="146304" y="203073"/>
                  </a:lnTo>
                  <a:close/>
                  <a:moveTo>
                    <a:pt x="65405" y="7112"/>
                  </a:moveTo>
                  <a:lnTo>
                    <a:pt x="65405" y="56642"/>
                  </a:lnTo>
                  <a:lnTo>
                    <a:pt x="49530" y="56642"/>
                  </a:lnTo>
                  <a:lnTo>
                    <a:pt x="49530" y="7112"/>
                  </a:lnTo>
                  <a:close/>
                  <a:moveTo>
                    <a:pt x="118364" y="195072"/>
                  </a:moveTo>
                  <a:lnTo>
                    <a:pt x="240030" y="195072"/>
                  </a:lnTo>
                  <a:lnTo>
                    <a:pt x="240030" y="210947"/>
                  </a:lnTo>
                  <a:lnTo>
                    <a:pt x="118364" y="210947"/>
                  </a:lnTo>
                  <a:close/>
                  <a:moveTo>
                    <a:pt x="171323" y="202946"/>
                  </a:moveTo>
                  <a:lnTo>
                    <a:pt x="171323" y="76200"/>
                  </a:lnTo>
                  <a:lnTo>
                    <a:pt x="187198" y="76200"/>
                  </a:lnTo>
                  <a:lnTo>
                    <a:pt x="187198" y="202946"/>
                  </a:lnTo>
                  <a:close/>
                  <a:moveTo>
                    <a:pt x="204216" y="15875"/>
                  </a:moveTo>
                  <a:lnTo>
                    <a:pt x="154305" y="15875"/>
                  </a:lnTo>
                  <a:lnTo>
                    <a:pt x="154305" y="8001"/>
                  </a:lnTo>
                  <a:lnTo>
                    <a:pt x="162179" y="8001"/>
                  </a:lnTo>
                  <a:lnTo>
                    <a:pt x="162179" y="56769"/>
                  </a:lnTo>
                  <a:lnTo>
                    <a:pt x="154305" y="56769"/>
                  </a:lnTo>
                  <a:lnTo>
                    <a:pt x="159766" y="51054"/>
                  </a:lnTo>
                  <a:lnTo>
                    <a:pt x="184658" y="75057"/>
                  </a:lnTo>
                  <a:lnTo>
                    <a:pt x="179197" y="80772"/>
                  </a:lnTo>
                  <a:lnTo>
                    <a:pt x="173736" y="75057"/>
                  </a:lnTo>
                  <a:lnTo>
                    <a:pt x="198628" y="51054"/>
                  </a:lnTo>
                  <a:lnTo>
                    <a:pt x="204089" y="56769"/>
                  </a:lnTo>
                  <a:lnTo>
                    <a:pt x="196215" y="56769"/>
                  </a:lnTo>
                  <a:lnTo>
                    <a:pt x="196215" y="8001"/>
                  </a:lnTo>
                  <a:lnTo>
                    <a:pt x="204089" y="8001"/>
                  </a:lnTo>
                  <a:lnTo>
                    <a:pt x="204089" y="15875"/>
                  </a:lnTo>
                  <a:moveTo>
                    <a:pt x="204089" y="0"/>
                  </a:moveTo>
                  <a:lnTo>
                    <a:pt x="211963" y="0"/>
                  </a:lnTo>
                  <a:lnTo>
                    <a:pt x="211963" y="60071"/>
                  </a:lnTo>
                  <a:lnTo>
                    <a:pt x="179070" y="91694"/>
                  </a:lnTo>
                  <a:lnTo>
                    <a:pt x="146177" y="60071"/>
                  </a:lnTo>
                  <a:lnTo>
                    <a:pt x="146177" y="127"/>
                  </a:lnTo>
                  <a:lnTo>
                    <a:pt x="203962" y="127"/>
                  </a:lnTo>
                  <a:close/>
                </a:path>
              </a:pathLst>
            </a:custGeom>
            <a:solidFill>
              <a:srgbClr val="0070C0"/>
            </a:solidFill>
          </p:spPr>
          <p:txBody>
            <a:bodyPr/>
            <a:lstStyle/>
            <a:p>
              <a:endParaRPr lang="en-NZ"/>
            </a:p>
          </p:txBody>
        </p:sp>
        <p:sp>
          <p:nvSpPr>
            <p:cNvPr id="50" name="Freeform 10">
              <a:extLst>
                <a:ext uri="{FF2B5EF4-FFF2-40B4-BE49-F238E27FC236}">
                  <a16:creationId xmlns:a16="http://schemas.microsoft.com/office/drawing/2014/main" id="{632A809F-4474-D8E5-F269-11A445F30471}"/>
                </a:ext>
              </a:extLst>
            </p:cNvPr>
            <p:cNvSpPr/>
            <p:nvPr/>
          </p:nvSpPr>
          <p:spPr>
            <a:xfrm>
              <a:off x="2834640" y="733552"/>
              <a:ext cx="1655318" cy="1655445"/>
            </a:xfrm>
            <a:custGeom>
              <a:avLst/>
              <a:gdLst/>
              <a:ahLst/>
              <a:cxnLst/>
              <a:rect l="l" t="t" r="r" b="b"/>
              <a:pathLst>
                <a:path w="1655318" h="1655445">
                  <a:moveTo>
                    <a:pt x="0" y="827659"/>
                  </a:moveTo>
                  <a:cubicBezTo>
                    <a:pt x="0" y="370459"/>
                    <a:pt x="370586" y="0"/>
                    <a:pt x="827659" y="0"/>
                  </a:cubicBezTo>
                  <a:lnTo>
                    <a:pt x="827659" y="4826"/>
                  </a:lnTo>
                  <a:lnTo>
                    <a:pt x="827659" y="0"/>
                  </a:lnTo>
                  <a:cubicBezTo>
                    <a:pt x="1284859" y="0"/>
                    <a:pt x="1655318" y="370586"/>
                    <a:pt x="1655318" y="827659"/>
                  </a:cubicBezTo>
                  <a:lnTo>
                    <a:pt x="1650492" y="827659"/>
                  </a:lnTo>
                  <a:lnTo>
                    <a:pt x="1655318" y="827659"/>
                  </a:lnTo>
                  <a:cubicBezTo>
                    <a:pt x="1655318" y="1284859"/>
                    <a:pt x="1284732" y="1655445"/>
                    <a:pt x="827659" y="1655445"/>
                  </a:cubicBezTo>
                  <a:cubicBezTo>
                    <a:pt x="370586" y="1655445"/>
                    <a:pt x="0" y="1284859"/>
                    <a:pt x="0" y="827659"/>
                  </a:cubicBezTo>
                  <a:lnTo>
                    <a:pt x="4826" y="827659"/>
                  </a:lnTo>
                  <a:lnTo>
                    <a:pt x="0" y="827659"/>
                  </a:lnTo>
                  <a:moveTo>
                    <a:pt x="9525" y="827659"/>
                  </a:moveTo>
                  <a:cubicBezTo>
                    <a:pt x="9525" y="1279525"/>
                    <a:pt x="375793" y="1645920"/>
                    <a:pt x="827659" y="1645920"/>
                  </a:cubicBezTo>
                  <a:cubicBezTo>
                    <a:pt x="1279525" y="1645920"/>
                    <a:pt x="1645793" y="1279652"/>
                    <a:pt x="1645793" y="827659"/>
                  </a:cubicBezTo>
                  <a:cubicBezTo>
                    <a:pt x="1645793" y="375666"/>
                    <a:pt x="1279525" y="9398"/>
                    <a:pt x="827659" y="9398"/>
                  </a:cubicBezTo>
                  <a:cubicBezTo>
                    <a:pt x="375793" y="9398"/>
                    <a:pt x="9525" y="375666"/>
                    <a:pt x="9525" y="827532"/>
                  </a:cubicBezTo>
                  <a:close/>
                </a:path>
              </a:pathLst>
            </a:custGeom>
            <a:solidFill>
              <a:srgbClr val="0070C0"/>
            </a:solidFill>
          </p:spPr>
          <p:txBody>
            <a:bodyPr/>
            <a:lstStyle/>
            <a:p>
              <a:endParaRPr lang="en-NZ"/>
            </a:p>
          </p:txBody>
        </p:sp>
        <p:sp>
          <p:nvSpPr>
            <p:cNvPr id="51" name="Freeform 11">
              <a:extLst>
                <a:ext uri="{FF2B5EF4-FFF2-40B4-BE49-F238E27FC236}">
                  <a16:creationId xmlns:a16="http://schemas.microsoft.com/office/drawing/2014/main" id="{0889B726-B8A3-D896-D0DE-11C8F459ED15}"/>
                </a:ext>
              </a:extLst>
            </p:cNvPr>
            <p:cNvSpPr/>
            <p:nvPr/>
          </p:nvSpPr>
          <p:spPr>
            <a:xfrm>
              <a:off x="2848737" y="2826258"/>
              <a:ext cx="1655572" cy="1655572"/>
            </a:xfrm>
            <a:custGeom>
              <a:avLst/>
              <a:gdLst/>
              <a:ahLst/>
              <a:cxnLst/>
              <a:rect l="l" t="t" r="r" b="b"/>
              <a:pathLst>
                <a:path w="1655572" h="1655572">
                  <a:moveTo>
                    <a:pt x="4826" y="0"/>
                  </a:moveTo>
                  <a:lnTo>
                    <a:pt x="1650746" y="0"/>
                  </a:lnTo>
                  <a:cubicBezTo>
                    <a:pt x="1653413" y="0"/>
                    <a:pt x="1655572" y="2159"/>
                    <a:pt x="1655572" y="4826"/>
                  </a:cubicBezTo>
                  <a:lnTo>
                    <a:pt x="1655572" y="1650746"/>
                  </a:lnTo>
                  <a:cubicBezTo>
                    <a:pt x="1655572" y="1653413"/>
                    <a:pt x="1653413" y="1655572"/>
                    <a:pt x="1650746" y="1655572"/>
                  </a:cubicBezTo>
                  <a:lnTo>
                    <a:pt x="4826" y="1655572"/>
                  </a:lnTo>
                  <a:cubicBezTo>
                    <a:pt x="2159" y="1655572"/>
                    <a:pt x="0" y="1653413"/>
                    <a:pt x="0" y="1650746"/>
                  </a:cubicBezTo>
                  <a:lnTo>
                    <a:pt x="0" y="4826"/>
                  </a:lnTo>
                  <a:cubicBezTo>
                    <a:pt x="0" y="2159"/>
                    <a:pt x="2159" y="0"/>
                    <a:pt x="4826" y="0"/>
                  </a:cubicBezTo>
                  <a:moveTo>
                    <a:pt x="4826" y="9525"/>
                  </a:moveTo>
                  <a:lnTo>
                    <a:pt x="4826" y="4699"/>
                  </a:lnTo>
                  <a:lnTo>
                    <a:pt x="9652" y="4699"/>
                  </a:lnTo>
                  <a:lnTo>
                    <a:pt x="9652" y="1650619"/>
                  </a:lnTo>
                  <a:lnTo>
                    <a:pt x="4826" y="1650619"/>
                  </a:lnTo>
                  <a:lnTo>
                    <a:pt x="4826" y="1645793"/>
                  </a:lnTo>
                  <a:lnTo>
                    <a:pt x="1650746" y="1645793"/>
                  </a:lnTo>
                  <a:lnTo>
                    <a:pt x="1650746" y="1650619"/>
                  </a:lnTo>
                  <a:lnTo>
                    <a:pt x="1645920" y="1650619"/>
                  </a:lnTo>
                  <a:lnTo>
                    <a:pt x="1645920" y="4826"/>
                  </a:lnTo>
                  <a:lnTo>
                    <a:pt x="1650746" y="4826"/>
                  </a:lnTo>
                  <a:lnTo>
                    <a:pt x="1650746" y="9652"/>
                  </a:lnTo>
                  <a:lnTo>
                    <a:pt x="4826" y="9652"/>
                  </a:lnTo>
                  <a:close/>
                </a:path>
              </a:pathLst>
            </a:custGeom>
            <a:solidFill>
              <a:srgbClr val="0070C0"/>
            </a:solidFill>
          </p:spPr>
          <p:txBody>
            <a:bodyPr/>
            <a:lstStyle/>
            <a:p>
              <a:endParaRPr lang="en-NZ"/>
            </a:p>
          </p:txBody>
        </p:sp>
        <p:sp>
          <p:nvSpPr>
            <p:cNvPr id="52" name="Freeform 12">
              <a:extLst>
                <a:ext uri="{FF2B5EF4-FFF2-40B4-BE49-F238E27FC236}">
                  <a16:creationId xmlns:a16="http://schemas.microsoft.com/office/drawing/2014/main" id="{1A7884D5-B32F-1FDB-7219-4D1CEC51C2A8}"/>
                </a:ext>
              </a:extLst>
            </p:cNvPr>
            <p:cNvSpPr/>
            <p:nvPr/>
          </p:nvSpPr>
          <p:spPr>
            <a:xfrm>
              <a:off x="3524885" y="3400425"/>
              <a:ext cx="274828" cy="381762"/>
            </a:xfrm>
            <a:custGeom>
              <a:avLst/>
              <a:gdLst/>
              <a:ahLst/>
              <a:cxnLst/>
              <a:rect l="l" t="t" r="r" b="b"/>
              <a:pathLst>
                <a:path w="274828" h="381762">
                  <a:moveTo>
                    <a:pt x="266954" y="381635"/>
                  </a:moveTo>
                  <a:lnTo>
                    <a:pt x="0" y="381635"/>
                  </a:lnTo>
                  <a:lnTo>
                    <a:pt x="0" y="0"/>
                  </a:lnTo>
                  <a:lnTo>
                    <a:pt x="274828" y="0"/>
                  </a:lnTo>
                  <a:lnTo>
                    <a:pt x="274828" y="17399"/>
                  </a:lnTo>
                  <a:lnTo>
                    <a:pt x="266954" y="17399"/>
                  </a:lnTo>
                  <a:lnTo>
                    <a:pt x="274828" y="17399"/>
                  </a:lnTo>
                  <a:lnTo>
                    <a:pt x="274828" y="373761"/>
                  </a:lnTo>
                  <a:lnTo>
                    <a:pt x="266954" y="373761"/>
                  </a:lnTo>
                  <a:lnTo>
                    <a:pt x="266954" y="365887"/>
                  </a:lnTo>
                  <a:lnTo>
                    <a:pt x="266954" y="381762"/>
                  </a:lnTo>
                  <a:lnTo>
                    <a:pt x="259080" y="381762"/>
                  </a:lnTo>
                  <a:lnTo>
                    <a:pt x="259080" y="8001"/>
                  </a:lnTo>
                  <a:lnTo>
                    <a:pt x="266954" y="8001"/>
                  </a:lnTo>
                  <a:lnTo>
                    <a:pt x="266954" y="15875"/>
                  </a:lnTo>
                  <a:lnTo>
                    <a:pt x="7874" y="15875"/>
                  </a:lnTo>
                  <a:lnTo>
                    <a:pt x="7874" y="8001"/>
                  </a:lnTo>
                  <a:lnTo>
                    <a:pt x="15748" y="8001"/>
                  </a:lnTo>
                  <a:lnTo>
                    <a:pt x="15748" y="373761"/>
                  </a:lnTo>
                  <a:lnTo>
                    <a:pt x="7874" y="373761"/>
                  </a:lnTo>
                  <a:lnTo>
                    <a:pt x="7874" y="365887"/>
                  </a:lnTo>
                  <a:lnTo>
                    <a:pt x="266827" y="365887"/>
                  </a:lnTo>
                  <a:close/>
                  <a:moveTo>
                    <a:pt x="270891" y="14859"/>
                  </a:moveTo>
                  <a:lnTo>
                    <a:pt x="135890" y="93345"/>
                  </a:lnTo>
                  <a:lnTo>
                    <a:pt x="131953" y="86487"/>
                  </a:lnTo>
                  <a:lnTo>
                    <a:pt x="139827" y="86487"/>
                  </a:lnTo>
                  <a:lnTo>
                    <a:pt x="139827" y="295275"/>
                  </a:lnTo>
                  <a:lnTo>
                    <a:pt x="131953" y="295275"/>
                  </a:lnTo>
                  <a:lnTo>
                    <a:pt x="135890" y="288417"/>
                  </a:lnTo>
                  <a:lnTo>
                    <a:pt x="270891" y="366903"/>
                  </a:lnTo>
                  <a:lnTo>
                    <a:pt x="262890" y="380619"/>
                  </a:lnTo>
                  <a:lnTo>
                    <a:pt x="123952" y="299847"/>
                  </a:lnTo>
                  <a:lnTo>
                    <a:pt x="123952" y="81915"/>
                  </a:lnTo>
                  <a:lnTo>
                    <a:pt x="262890" y="1143"/>
                  </a:lnTo>
                  <a:close/>
                  <a:moveTo>
                    <a:pt x="150749" y="188468"/>
                  </a:moveTo>
                  <a:lnTo>
                    <a:pt x="177419" y="188468"/>
                  </a:lnTo>
                  <a:lnTo>
                    <a:pt x="177419" y="204343"/>
                  </a:lnTo>
                  <a:lnTo>
                    <a:pt x="150749" y="204343"/>
                  </a:lnTo>
                  <a:close/>
                </a:path>
              </a:pathLst>
            </a:custGeom>
            <a:solidFill>
              <a:srgbClr val="0070C0"/>
            </a:solidFill>
          </p:spPr>
          <p:txBody>
            <a:bodyPr/>
            <a:lstStyle/>
            <a:p>
              <a:endParaRPr lang="en-NZ"/>
            </a:p>
          </p:txBody>
        </p:sp>
        <p:sp>
          <p:nvSpPr>
            <p:cNvPr id="53" name="Freeform 13">
              <a:extLst>
                <a:ext uri="{FF2B5EF4-FFF2-40B4-BE49-F238E27FC236}">
                  <a16:creationId xmlns:a16="http://schemas.microsoft.com/office/drawing/2014/main" id="{156E78DE-53DD-B370-AB1F-DBD6433126E1}"/>
                </a:ext>
              </a:extLst>
            </p:cNvPr>
            <p:cNvSpPr/>
            <p:nvPr/>
          </p:nvSpPr>
          <p:spPr>
            <a:xfrm>
              <a:off x="2554097" y="1518666"/>
              <a:ext cx="228600" cy="12700"/>
            </a:xfrm>
            <a:custGeom>
              <a:avLst/>
              <a:gdLst/>
              <a:ahLst/>
              <a:cxnLst/>
              <a:rect l="l" t="t" r="r" b="b"/>
              <a:pathLst>
                <a:path w="228600" h="12700">
                  <a:moveTo>
                    <a:pt x="0" y="0"/>
                  </a:moveTo>
                  <a:lnTo>
                    <a:pt x="228600" y="0"/>
                  </a:lnTo>
                  <a:lnTo>
                    <a:pt x="228600" y="12700"/>
                  </a:lnTo>
                  <a:lnTo>
                    <a:pt x="0" y="12700"/>
                  </a:lnTo>
                  <a:close/>
                </a:path>
              </a:pathLst>
            </a:custGeom>
            <a:solidFill>
              <a:srgbClr val="0070C0"/>
            </a:solidFill>
          </p:spPr>
          <p:txBody>
            <a:bodyPr/>
            <a:lstStyle/>
            <a:p>
              <a:endParaRPr lang="en-NZ"/>
            </a:p>
          </p:txBody>
        </p:sp>
        <p:sp>
          <p:nvSpPr>
            <p:cNvPr id="54" name="Freeform 14">
              <a:extLst>
                <a:ext uri="{FF2B5EF4-FFF2-40B4-BE49-F238E27FC236}">
                  <a16:creationId xmlns:a16="http://schemas.microsoft.com/office/drawing/2014/main" id="{DF09D068-B70E-5937-CB09-F4B776A6CEE4}"/>
                </a:ext>
              </a:extLst>
            </p:cNvPr>
            <p:cNvSpPr/>
            <p:nvPr/>
          </p:nvSpPr>
          <p:spPr>
            <a:xfrm>
              <a:off x="3670173" y="2443480"/>
              <a:ext cx="12700" cy="308864"/>
            </a:xfrm>
            <a:custGeom>
              <a:avLst/>
              <a:gdLst/>
              <a:ahLst/>
              <a:cxnLst/>
              <a:rect l="l" t="t" r="r" b="b"/>
              <a:pathLst>
                <a:path w="12700" h="308864">
                  <a:moveTo>
                    <a:pt x="12700" y="0"/>
                  </a:moveTo>
                  <a:lnTo>
                    <a:pt x="12700" y="308864"/>
                  </a:lnTo>
                  <a:lnTo>
                    <a:pt x="0" y="308864"/>
                  </a:lnTo>
                  <a:lnTo>
                    <a:pt x="0" y="0"/>
                  </a:lnTo>
                  <a:close/>
                </a:path>
              </a:pathLst>
            </a:custGeom>
            <a:solidFill>
              <a:srgbClr val="0070C0"/>
            </a:solidFill>
          </p:spPr>
          <p:txBody>
            <a:bodyPr/>
            <a:lstStyle/>
            <a:p>
              <a:endParaRPr lang="en-NZ"/>
            </a:p>
          </p:txBody>
        </p:sp>
        <p:sp>
          <p:nvSpPr>
            <p:cNvPr id="55" name="Freeform 15">
              <a:extLst>
                <a:ext uri="{FF2B5EF4-FFF2-40B4-BE49-F238E27FC236}">
                  <a16:creationId xmlns:a16="http://schemas.microsoft.com/office/drawing/2014/main" id="{4DC33FE4-EA55-4332-89AD-B7D8D7C3EAA2}"/>
                </a:ext>
              </a:extLst>
            </p:cNvPr>
            <p:cNvSpPr/>
            <p:nvPr/>
          </p:nvSpPr>
          <p:spPr>
            <a:xfrm>
              <a:off x="4523867" y="1518666"/>
              <a:ext cx="868680" cy="12700"/>
            </a:xfrm>
            <a:custGeom>
              <a:avLst/>
              <a:gdLst/>
              <a:ahLst/>
              <a:cxnLst/>
              <a:rect l="l" t="t" r="r" b="b"/>
              <a:pathLst>
                <a:path w="868680" h="12700">
                  <a:moveTo>
                    <a:pt x="0" y="0"/>
                  </a:moveTo>
                  <a:lnTo>
                    <a:pt x="868680" y="0"/>
                  </a:lnTo>
                  <a:lnTo>
                    <a:pt x="868680" y="12700"/>
                  </a:lnTo>
                  <a:lnTo>
                    <a:pt x="0" y="12700"/>
                  </a:lnTo>
                  <a:close/>
                </a:path>
              </a:pathLst>
            </a:custGeom>
            <a:solidFill>
              <a:srgbClr val="0070C0"/>
            </a:solidFill>
          </p:spPr>
          <p:txBody>
            <a:bodyPr/>
            <a:lstStyle/>
            <a:p>
              <a:endParaRPr lang="en-NZ"/>
            </a:p>
          </p:txBody>
        </p:sp>
        <p:sp>
          <p:nvSpPr>
            <p:cNvPr id="56" name="Freeform 16">
              <a:extLst>
                <a:ext uri="{FF2B5EF4-FFF2-40B4-BE49-F238E27FC236}">
                  <a16:creationId xmlns:a16="http://schemas.microsoft.com/office/drawing/2014/main" id="{1AD547DA-C5F3-812B-7F24-4B5F3E9CEEB3}"/>
                </a:ext>
              </a:extLst>
            </p:cNvPr>
            <p:cNvSpPr/>
            <p:nvPr/>
          </p:nvSpPr>
          <p:spPr>
            <a:xfrm>
              <a:off x="63500" y="3695827"/>
              <a:ext cx="2675763" cy="12700"/>
            </a:xfrm>
            <a:custGeom>
              <a:avLst/>
              <a:gdLst/>
              <a:ahLst/>
              <a:cxnLst/>
              <a:rect l="l" t="t" r="r" b="b"/>
              <a:pathLst>
                <a:path w="2675763" h="12700">
                  <a:moveTo>
                    <a:pt x="0" y="0"/>
                  </a:moveTo>
                  <a:lnTo>
                    <a:pt x="2675763" y="0"/>
                  </a:lnTo>
                  <a:lnTo>
                    <a:pt x="2675763" y="12700"/>
                  </a:lnTo>
                  <a:lnTo>
                    <a:pt x="0" y="12700"/>
                  </a:lnTo>
                  <a:close/>
                </a:path>
              </a:pathLst>
            </a:custGeom>
            <a:solidFill>
              <a:srgbClr val="0070C0"/>
            </a:solidFill>
          </p:spPr>
          <p:txBody>
            <a:bodyPr/>
            <a:lstStyle/>
            <a:p>
              <a:endParaRPr lang="en-NZ"/>
            </a:p>
          </p:txBody>
        </p:sp>
        <p:sp>
          <p:nvSpPr>
            <p:cNvPr id="57" name="Freeform 17">
              <a:extLst>
                <a:ext uri="{FF2B5EF4-FFF2-40B4-BE49-F238E27FC236}">
                  <a16:creationId xmlns:a16="http://schemas.microsoft.com/office/drawing/2014/main" id="{B2025C90-C42B-5177-1BF6-13B13EBB1FE6}"/>
                </a:ext>
              </a:extLst>
            </p:cNvPr>
            <p:cNvSpPr/>
            <p:nvPr/>
          </p:nvSpPr>
          <p:spPr>
            <a:xfrm>
              <a:off x="4545838" y="3647694"/>
              <a:ext cx="914400" cy="12700"/>
            </a:xfrm>
            <a:custGeom>
              <a:avLst/>
              <a:gdLst/>
              <a:ahLst/>
              <a:cxnLst/>
              <a:rect l="l" t="t" r="r" b="b"/>
              <a:pathLst>
                <a:path w="914400" h="12700">
                  <a:moveTo>
                    <a:pt x="0" y="0"/>
                  </a:moveTo>
                  <a:lnTo>
                    <a:pt x="914400" y="0"/>
                  </a:lnTo>
                  <a:lnTo>
                    <a:pt x="914400" y="12700"/>
                  </a:lnTo>
                  <a:lnTo>
                    <a:pt x="0" y="12700"/>
                  </a:lnTo>
                  <a:close/>
                </a:path>
              </a:pathLst>
            </a:custGeom>
            <a:solidFill>
              <a:srgbClr val="0070C0"/>
            </a:solidFill>
          </p:spPr>
          <p:txBody>
            <a:bodyPr/>
            <a:lstStyle/>
            <a:p>
              <a:endParaRPr lang="en-NZ"/>
            </a:p>
          </p:txBody>
        </p:sp>
        <p:sp>
          <p:nvSpPr>
            <p:cNvPr id="58" name="Freeform 18">
              <a:extLst>
                <a:ext uri="{FF2B5EF4-FFF2-40B4-BE49-F238E27FC236}">
                  <a16:creationId xmlns:a16="http://schemas.microsoft.com/office/drawing/2014/main" id="{E398A7CE-7BD1-78F7-BBCB-9DCD157F3548}"/>
                </a:ext>
              </a:extLst>
            </p:cNvPr>
            <p:cNvSpPr/>
            <p:nvPr/>
          </p:nvSpPr>
          <p:spPr>
            <a:xfrm>
              <a:off x="863981" y="693674"/>
              <a:ext cx="1655572" cy="1655572"/>
            </a:xfrm>
            <a:custGeom>
              <a:avLst/>
              <a:gdLst/>
              <a:ahLst/>
              <a:cxnLst/>
              <a:rect l="l" t="t" r="r" b="b"/>
              <a:pathLst>
                <a:path w="1655572" h="1655572">
                  <a:moveTo>
                    <a:pt x="4826" y="0"/>
                  </a:moveTo>
                  <a:lnTo>
                    <a:pt x="1650746" y="0"/>
                  </a:lnTo>
                  <a:cubicBezTo>
                    <a:pt x="1653413" y="0"/>
                    <a:pt x="1655572" y="2159"/>
                    <a:pt x="1655572" y="4826"/>
                  </a:cubicBezTo>
                  <a:lnTo>
                    <a:pt x="1655572" y="1650746"/>
                  </a:lnTo>
                  <a:cubicBezTo>
                    <a:pt x="1655572" y="1653413"/>
                    <a:pt x="1653413" y="1655572"/>
                    <a:pt x="1650746" y="1655572"/>
                  </a:cubicBezTo>
                  <a:lnTo>
                    <a:pt x="4826" y="1655572"/>
                  </a:lnTo>
                  <a:cubicBezTo>
                    <a:pt x="2159" y="1655572"/>
                    <a:pt x="0" y="1653413"/>
                    <a:pt x="0" y="1650746"/>
                  </a:cubicBezTo>
                  <a:lnTo>
                    <a:pt x="0" y="4826"/>
                  </a:lnTo>
                  <a:cubicBezTo>
                    <a:pt x="0" y="2159"/>
                    <a:pt x="2159" y="0"/>
                    <a:pt x="4826" y="0"/>
                  </a:cubicBezTo>
                  <a:moveTo>
                    <a:pt x="4826" y="9525"/>
                  </a:moveTo>
                  <a:lnTo>
                    <a:pt x="4826" y="4826"/>
                  </a:lnTo>
                  <a:lnTo>
                    <a:pt x="9652" y="4826"/>
                  </a:lnTo>
                  <a:lnTo>
                    <a:pt x="9652" y="1650746"/>
                  </a:lnTo>
                  <a:lnTo>
                    <a:pt x="4826" y="1650746"/>
                  </a:lnTo>
                  <a:lnTo>
                    <a:pt x="4826" y="1645920"/>
                  </a:lnTo>
                  <a:lnTo>
                    <a:pt x="1650746" y="1645920"/>
                  </a:lnTo>
                  <a:lnTo>
                    <a:pt x="1650746" y="1650746"/>
                  </a:lnTo>
                  <a:lnTo>
                    <a:pt x="1645920" y="1650746"/>
                  </a:lnTo>
                  <a:lnTo>
                    <a:pt x="1645920" y="4826"/>
                  </a:lnTo>
                  <a:lnTo>
                    <a:pt x="1650746" y="4826"/>
                  </a:lnTo>
                  <a:lnTo>
                    <a:pt x="1650746" y="9652"/>
                  </a:lnTo>
                  <a:lnTo>
                    <a:pt x="4826" y="9652"/>
                  </a:lnTo>
                  <a:close/>
                </a:path>
              </a:pathLst>
            </a:custGeom>
            <a:solidFill>
              <a:srgbClr val="0070C0"/>
            </a:solidFill>
          </p:spPr>
          <p:txBody>
            <a:bodyPr/>
            <a:lstStyle/>
            <a:p>
              <a:endParaRPr lang="en-NZ"/>
            </a:p>
          </p:txBody>
        </p:sp>
        <p:sp>
          <p:nvSpPr>
            <p:cNvPr id="59" name="Freeform 19">
              <a:extLst>
                <a:ext uri="{FF2B5EF4-FFF2-40B4-BE49-F238E27FC236}">
                  <a16:creationId xmlns:a16="http://schemas.microsoft.com/office/drawing/2014/main" id="{69DB19D2-0D69-CFFD-9DD5-7E8434851E66}"/>
                </a:ext>
              </a:extLst>
            </p:cNvPr>
            <p:cNvSpPr/>
            <p:nvPr/>
          </p:nvSpPr>
          <p:spPr>
            <a:xfrm>
              <a:off x="1472946" y="1354201"/>
              <a:ext cx="437642" cy="374396"/>
            </a:xfrm>
            <a:custGeom>
              <a:avLst/>
              <a:gdLst/>
              <a:ahLst/>
              <a:cxnLst/>
              <a:rect l="l" t="t" r="r" b="b"/>
              <a:pathLst>
                <a:path w="437642" h="374396">
                  <a:moveTo>
                    <a:pt x="8001" y="0"/>
                  </a:moveTo>
                  <a:lnTo>
                    <a:pt x="437642" y="0"/>
                  </a:lnTo>
                  <a:lnTo>
                    <a:pt x="437642" y="374396"/>
                  </a:lnTo>
                  <a:lnTo>
                    <a:pt x="0" y="374396"/>
                  </a:lnTo>
                  <a:lnTo>
                    <a:pt x="0" y="0"/>
                  </a:lnTo>
                  <a:lnTo>
                    <a:pt x="7874" y="0"/>
                  </a:lnTo>
                  <a:moveTo>
                    <a:pt x="7874" y="15875"/>
                  </a:moveTo>
                  <a:lnTo>
                    <a:pt x="7874" y="8001"/>
                  </a:lnTo>
                  <a:lnTo>
                    <a:pt x="15748" y="8001"/>
                  </a:lnTo>
                  <a:lnTo>
                    <a:pt x="15748" y="366522"/>
                  </a:lnTo>
                  <a:lnTo>
                    <a:pt x="7874" y="366522"/>
                  </a:lnTo>
                  <a:lnTo>
                    <a:pt x="7874" y="358648"/>
                  </a:lnTo>
                  <a:lnTo>
                    <a:pt x="429641" y="358648"/>
                  </a:lnTo>
                  <a:lnTo>
                    <a:pt x="429641" y="366522"/>
                  </a:lnTo>
                  <a:lnTo>
                    <a:pt x="421767" y="366522"/>
                  </a:lnTo>
                  <a:lnTo>
                    <a:pt x="421767" y="8001"/>
                  </a:lnTo>
                  <a:lnTo>
                    <a:pt x="429641" y="8001"/>
                  </a:lnTo>
                  <a:lnTo>
                    <a:pt x="429641" y="15875"/>
                  </a:lnTo>
                  <a:lnTo>
                    <a:pt x="8001" y="15875"/>
                  </a:lnTo>
                  <a:close/>
                  <a:moveTo>
                    <a:pt x="7874" y="80518"/>
                  </a:moveTo>
                  <a:lnTo>
                    <a:pt x="437515" y="80518"/>
                  </a:lnTo>
                  <a:lnTo>
                    <a:pt x="437515" y="96393"/>
                  </a:lnTo>
                  <a:lnTo>
                    <a:pt x="0" y="96393"/>
                  </a:lnTo>
                  <a:lnTo>
                    <a:pt x="0" y="80518"/>
                  </a:lnTo>
                  <a:close/>
                  <a:moveTo>
                    <a:pt x="376809" y="45339"/>
                  </a:moveTo>
                  <a:lnTo>
                    <a:pt x="376809" y="45339"/>
                  </a:lnTo>
                  <a:lnTo>
                    <a:pt x="375158" y="46355"/>
                  </a:lnTo>
                  <a:lnTo>
                    <a:pt x="375158" y="46990"/>
                  </a:lnTo>
                  <a:lnTo>
                    <a:pt x="383032" y="46990"/>
                  </a:lnTo>
                  <a:lnTo>
                    <a:pt x="375158" y="46990"/>
                  </a:lnTo>
                  <a:lnTo>
                    <a:pt x="377190" y="49911"/>
                  </a:lnTo>
                  <a:lnTo>
                    <a:pt x="376809" y="49911"/>
                  </a:lnTo>
                  <a:lnTo>
                    <a:pt x="376809" y="42037"/>
                  </a:lnTo>
                  <a:lnTo>
                    <a:pt x="376809" y="49911"/>
                  </a:lnTo>
                  <a:lnTo>
                    <a:pt x="379730" y="48895"/>
                  </a:lnTo>
                  <a:lnTo>
                    <a:pt x="371856" y="46990"/>
                  </a:lnTo>
                  <a:lnTo>
                    <a:pt x="379730" y="46990"/>
                  </a:lnTo>
                  <a:lnTo>
                    <a:pt x="379730" y="46990"/>
                  </a:lnTo>
                  <a:lnTo>
                    <a:pt x="379603" y="45339"/>
                  </a:lnTo>
                  <a:lnTo>
                    <a:pt x="376936" y="53213"/>
                  </a:lnTo>
                  <a:lnTo>
                    <a:pt x="376936" y="45339"/>
                  </a:lnTo>
                  <a:moveTo>
                    <a:pt x="376936" y="61214"/>
                  </a:moveTo>
                  <a:lnTo>
                    <a:pt x="364617" y="54864"/>
                  </a:lnTo>
                  <a:lnTo>
                    <a:pt x="363982" y="48514"/>
                  </a:lnTo>
                  <a:lnTo>
                    <a:pt x="363855" y="47498"/>
                  </a:lnTo>
                  <a:lnTo>
                    <a:pt x="363855" y="46990"/>
                  </a:lnTo>
                  <a:lnTo>
                    <a:pt x="369951" y="34036"/>
                  </a:lnTo>
                  <a:lnTo>
                    <a:pt x="376809" y="34036"/>
                  </a:lnTo>
                  <a:lnTo>
                    <a:pt x="377825" y="34036"/>
                  </a:lnTo>
                  <a:lnTo>
                    <a:pt x="378333" y="34036"/>
                  </a:lnTo>
                  <a:lnTo>
                    <a:pt x="391033" y="39497"/>
                  </a:lnTo>
                  <a:lnTo>
                    <a:pt x="391033" y="47498"/>
                  </a:lnTo>
                  <a:lnTo>
                    <a:pt x="391033" y="47879"/>
                  </a:lnTo>
                  <a:lnTo>
                    <a:pt x="385191" y="60579"/>
                  </a:lnTo>
                  <a:lnTo>
                    <a:pt x="377190" y="61087"/>
                  </a:lnTo>
                  <a:close/>
                  <a:moveTo>
                    <a:pt x="310261" y="45339"/>
                  </a:moveTo>
                  <a:lnTo>
                    <a:pt x="310261" y="45339"/>
                  </a:lnTo>
                  <a:lnTo>
                    <a:pt x="308610" y="46355"/>
                  </a:lnTo>
                  <a:lnTo>
                    <a:pt x="308610" y="46990"/>
                  </a:lnTo>
                  <a:lnTo>
                    <a:pt x="316484" y="46990"/>
                  </a:lnTo>
                  <a:lnTo>
                    <a:pt x="308610" y="46990"/>
                  </a:lnTo>
                  <a:lnTo>
                    <a:pt x="310642" y="49911"/>
                  </a:lnTo>
                  <a:lnTo>
                    <a:pt x="310261" y="49911"/>
                  </a:lnTo>
                  <a:lnTo>
                    <a:pt x="310261" y="42037"/>
                  </a:lnTo>
                  <a:lnTo>
                    <a:pt x="310261" y="49911"/>
                  </a:lnTo>
                  <a:lnTo>
                    <a:pt x="311150" y="49784"/>
                  </a:lnTo>
                  <a:lnTo>
                    <a:pt x="311023" y="49784"/>
                  </a:lnTo>
                  <a:lnTo>
                    <a:pt x="310896" y="49911"/>
                  </a:lnTo>
                  <a:lnTo>
                    <a:pt x="310896" y="49911"/>
                  </a:lnTo>
                  <a:lnTo>
                    <a:pt x="311912" y="49403"/>
                  </a:lnTo>
                  <a:lnTo>
                    <a:pt x="304038" y="47117"/>
                  </a:lnTo>
                  <a:lnTo>
                    <a:pt x="311912" y="47117"/>
                  </a:lnTo>
                  <a:lnTo>
                    <a:pt x="311150" y="45466"/>
                  </a:lnTo>
                  <a:lnTo>
                    <a:pt x="310261" y="53340"/>
                  </a:lnTo>
                  <a:lnTo>
                    <a:pt x="310261" y="45466"/>
                  </a:lnTo>
                  <a:moveTo>
                    <a:pt x="310261" y="61341"/>
                  </a:moveTo>
                  <a:lnTo>
                    <a:pt x="296037" y="56261"/>
                  </a:lnTo>
                  <a:lnTo>
                    <a:pt x="296037" y="47117"/>
                  </a:lnTo>
                  <a:lnTo>
                    <a:pt x="298958" y="39370"/>
                  </a:lnTo>
                  <a:lnTo>
                    <a:pt x="300736" y="37846"/>
                  </a:lnTo>
                  <a:lnTo>
                    <a:pt x="303657" y="35814"/>
                  </a:lnTo>
                  <a:lnTo>
                    <a:pt x="305308" y="35179"/>
                  </a:lnTo>
                  <a:lnTo>
                    <a:pt x="308356" y="34163"/>
                  </a:lnTo>
                  <a:lnTo>
                    <a:pt x="310261" y="34163"/>
                  </a:lnTo>
                  <a:lnTo>
                    <a:pt x="311277" y="34163"/>
                  </a:lnTo>
                  <a:lnTo>
                    <a:pt x="311785" y="34163"/>
                  </a:lnTo>
                  <a:lnTo>
                    <a:pt x="324485" y="39624"/>
                  </a:lnTo>
                  <a:lnTo>
                    <a:pt x="324485" y="47625"/>
                  </a:lnTo>
                  <a:lnTo>
                    <a:pt x="324485" y="48006"/>
                  </a:lnTo>
                  <a:lnTo>
                    <a:pt x="318643" y="60706"/>
                  </a:lnTo>
                  <a:lnTo>
                    <a:pt x="310642" y="61214"/>
                  </a:lnTo>
                  <a:close/>
                  <a:moveTo>
                    <a:pt x="243586" y="45466"/>
                  </a:moveTo>
                  <a:lnTo>
                    <a:pt x="241935" y="45593"/>
                  </a:lnTo>
                  <a:lnTo>
                    <a:pt x="249809" y="47117"/>
                  </a:lnTo>
                  <a:lnTo>
                    <a:pt x="241935" y="47117"/>
                  </a:lnTo>
                  <a:lnTo>
                    <a:pt x="243332" y="50292"/>
                  </a:lnTo>
                  <a:lnTo>
                    <a:pt x="242951" y="50038"/>
                  </a:lnTo>
                  <a:lnTo>
                    <a:pt x="242824" y="49911"/>
                  </a:lnTo>
                  <a:lnTo>
                    <a:pt x="242824" y="49911"/>
                  </a:lnTo>
                  <a:lnTo>
                    <a:pt x="243078" y="50038"/>
                  </a:lnTo>
                  <a:lnTo>
                    <a:pt x="243713" y="42164"/>
                  </a:lnTo>
                  <a:lnTo>
                    <a:pt x="243713" y="50038"/>
                  </a:lnTo>
                  <a:lnTo>
                    <a:pt x="243713" y="50038"/>
                  </a:lnTo>
                  <a:lnTo>
                    <a:pt x="245364" y="49911"/>
                  </a:lnTo>
                  <a:lnTo>
                    <a:pt x="237490" y="47244"/>
                  </a:lnTo>
                  <a:lnTo>
                    <a:pt x="245364" y="47244"/>
                  </a:lnTo>
                  <a:lnTo>
                    <a:pt x="245364" y="47244"/>
                  </a:lnTo>
                  <a:lnTo>
                    <a:pt x="244348" y="45593"/>
                  </a:lnTo>
                  <a:lnTo>
                    <a:pt x="243713" y="45593"/>
                  </a:lnTo>
                  <a:lnTo>
                    <a:pt x="243713" y="53467"/>
                  </a:lnTo>
                  <a:lnTo>
                    <a:pt x="243713" y="45593"/>
                  </a:lnTo>
                  <a:moveTo>
                    <a:pt x="243713" y="61468"/>
                  </a:moveTo>
                  <a:lnTo>
                    <a:pt x="243078" y="61468"/>
                  </a:lnTo>
                  <a:lnTo>
                    <a:pt x="242697" y="61468"/>
                  </a:lnTo>
                  <a:lnTo>
                    <a:pt x="229997" y="55626"/>
                  </a:lnTo>
                  <a:lnTo>
                    <a:pt x="229489" y="47625"/>
                  </a:lnTo>
                  <a:lnTo>
                    <a:pt x="229489" y="47244"/>
                  </a:lnTo>
                  <a:lnTo>
                    <a:pt x="235839" y="34925"/>
                  </a:lnTo>
                  <a:lnTo>
                    <a:pt x="242189" y="34290"/>
                  </a:lnTo>
                  <a:lnTo>
                    <a:pt x="243205" y="34163"/>
                  </a:lnTo>
                  <a:lnTo>
                    <a:pt x="243713" y="34163"/>
                  </a:lnTo>
                  <a:lnTo>
                    <a:pt x="247396" y="34671"/>
                  </a:lnTo>
                  <a:lnTo>
                    <a:pt x="248793" y="35179"/>
                  </a:lnTo>
                  <a:lnTo>
                    <a:pt x="251968" y="36703"/>
                  </a:lnTo>
                  <a:lnTo>
                    <a:pt x="253365" y="37846"/>
                  </a:lnTo>
                  <a:lnTo>
                    <a:pt x="258064" y="42545"/>
                  </a:lnTo>
                  <a:lnTo>
                    <a:pt x="258064" y="47117"/>
                  </a:lnTo>
                  <a:lnTo>
                    <a:pt x="249682" y="61341"/>
                  </a:lnTo>
                  <a:close/>
                  <a:moveTo>
                    <a:pt x="197993" y="301371"/>
                  </a:moveTo>
                  <a:lnTo>
                    <a:pt x="197993" y="239395"/>
                  </a:lnTo>
                  <a:lnTo>
                    <a:pt x="249174" y="239395"/>
                  </a:lnTo>
                  <a:lnTo>
                    <a:pt x="249174" y="301371"/>
                  </a:lnTo>
                  <a:lnTo>
                    <a:pt x="241300" y="301371"/>
                  </a:lnTo>
                  <a:lnTo>
                    <a:pt x="241300" y="293497"/>
                  </a:lnTo>
                  <a:lnTo>
                    <a:pt x="300482" y="293497"/>
                  </a:lnTo>
                  <a:lnTo>
                    <a:pt x="300482" y="301371"/>
                  </a:lnTo>
                  <a:lnTo>
                    <a:pt x="292608" y="301371"/>
                  </a:lnTo>
                  <a:lnTo>
                    <a:pt x="292608" y="215773"/>
                  </a:lnTo>
                  <a:lnTo>
                    <a:pt x="300482" y="215773"/>
                  </a:lnTo>
                  <a:lnTo>
                    <a:pt x="294894" y="221488"/>
                  </a:lnTo>
                  <a:lnTo>
                    <a:pt x="218059" y="146050"/>
                  </a:lnTo>
                  <a:lnTo>
                    <a:pt x="223647" y="140335"/>
                  </a:lnTo>
                  <a:lnTo>
                    <a:pt x="229235" y="145923"/>
                  </a:lnTo>
                  <a:lnTo>
                    <a:pt x="153670" y="221361"/>
                  </a:lnTo>
                  <a:lnTo>
                    <a:pt x="148082" y="215773"/>
                  </a:lnTo>
                  <a:lnTo>
                    <a:pt x="155956" y="215773"/>
                  </a:lnTo>
                  <a:lnTo>
                    <a:pt x="155956" y="301371"/>
                  </a:lnTo>
                  <a:lnTo>
                    <a:pt x="148082" y="301371"/>
                  </a:lnTo>
                  <a:lnTo>
                    <a:pt x="148082" y="293497"/>
                  </a:lnTo>
                  <a:lnTo>
                    <a:pt x="205994" y="293497"/>
                  </a:lnTo>
                  <a:lnTo>
                    <a:pt x="205994" y="301371"/>
                  </a:lnTo>
                  <a:lnTo>
                    <a:pt x="198120" y="301371"/>
                  </a:lnTo>
                  <a:moveTo>
                    <a:pt x="213995" y="301371"/>
                  </a:moveTo>
                  <a:lnTo>
                    <a:pt x="213995" y="309245"/>
                  </a:lnTo>
                  <a:lnTo>
                    <a:pt x="140208" y="309245"/>
                  </a:lnTo>
                  <a:lnTo>
                    <a:pt x="140208" y="212471"/>
                  </a:lnTo>
                  <a:lnTo>
                    <a:pt x="223648" y="129159"/>
                  </a:lnTo>
                  <a:lnTo>
                    <a:pt x="308483" y="212471"/>
                  </a:lnTo>
                  <a:lnTo>
                    <a:pt x="308483" y="309245"/>
                  </a:lnTo>
                  <a:lnTo>
                    <a:pt x="233426" y="309245"/>
                  </a:lnTo>
                  <a:lnTo>
                    <a:pt x="233426" y="247269"/>
                  </a:lnTo>
                  <a:lnTo>
                    <a:pt x="241300" y="247269"/>
                  </a:lnTo>
                  <a:lnTo>
                    <a:pt x="241300" y="255143"/>
                  </a:lnTo>
                  <a:lnTo>
                    <a:pt x="205994" y="255143"/>
                  </a:lnTo>
                  <a:lnTo>
                    <a:pt x="205994" y="247269"/>
                  </a:lnTo>
                  <a:lnTo>
                    <a:pt x="213868" y="247269"/>
                  </a:lnTo>
                  <a:lnTo>
                    <a:pt x="213868" y="301371"/>
                  </a:lnTo>
                  <a:close/>
                </a:path>
              </a:pathLst>
            </a:custGeom>
            <a:solidFill>
              <a:srgbClr val="0070C0"/>
            </a:solidFill>
          </p:spPr>
          <p:txBody>
            <a:bodyPr/>
            <a:lstStyle/>
            <a:p>
              <a:endParaRPr lang="en-NZ"/>
            </a:p>
          </p:txBody>
        </p:sp>
        <p:sp>
          <p:nvSpPr>
            <p:cNvPr id="60" name="Freeform 20">
              <a:extLst>
                <a:ext uri="{FF2B5EF4-FFF2-40B4-BE49-F238E27FC236}">
                  <a16:creationId xmlns:a16="http://schemas.microsoft.com/office/drawing/2014/main" id="{F6053650-25C9-4B29-4980-1E7FD96FE748}"/>
                </a:ext>
              </a:extLst>
            </p:cNvPr>
            <p:cNvSpPr/>
            <p:nvPr/>
          </p:nvSpPr>
          <p:spPr>
            <a:xfrm>
              <a:off x="4638929" y="63500"/>
              <a:ext cx="388620" cy="388620"/>
            </a:xfrm>
            <a:custGeom>
              <a:avLst/>
              <a:gdLst/>
              <a:ahLst/>
              <a:cxnLst/>
              <a:rect l="l" t="t" r="r" b="b"/>
              <a:pathLst>
                <a:path w="388620" h="388620">
                  <a:moveTo>
                    <a:pt x="0" y="0"/>
                  </a:moveTo>
                  <a:lnTo>
                    <a:pt x="388620" y="0"/>
                  </a:lnTo>
                  <a:lnTo>
                    <a:pt x="388620" y="388620"/>
                  </a:lnTo>
                  <a:lnTo>
                    <a:pt x="0" y="388620"/>
                  </a:lnTo>
                  <a:close/>
                </a:path>
              </a:pathLst>
            </a:custGeom>
            <a:solidFill>
              <a:srgbClr val="FFFFFF"/>
            </a:solidFill>
          </p:spPr>
          <p:txBody>
            <a:bodyPr/>
            <a:lstStyle/>
            <a:p>
              <a:endParaRPr lang="en-NZ"/>
            </a:p>
          </p:txBody>
        </p:sp>
      </p:grpSp>
      <p:sp>
        <p:nvSpPr>
          <p:cNvPr id="61" name="Freeform 21">
            <a:extLst>
              <a:ext uri="{FF2B5EF4-FFF2-40B4-BE49-F238E27FC236}">
                <a16:creationId xmlns:a16="http://schemas.microsoft.com/office/drawing/2014/main" id="{D1CBCCF1-FCF3-CBC0-31C0-48EF16BC779F}"/>
              </a:ext>
            </a:extLst>
          </p:cNvPr>
          <p:cNvSpPr/>
          <p:nvPr/>
        </p:nvSpPr>
        <p:spPr>
          <a:xfrm>
            <a:off x="7652916" y="1122469"/>
            <a:ext cx="1075944" cy="829056"/>
          </a:xfrm>
          <a:custGeom>
            <a:avLst/>
            <a:gdLst/>
            <a:ahLst/>
            <a:cxnLst/>
            <a:rect l="l" t="t" r="r" b="b"/>
            <a:pathLst>
              <a:path w="1075944" h="829056">
                <a:moveTo>
                  <a:pt x="0" y="0"/>
                </a:moveTo>
                <a:lnTo>
                  <a:pt x="1075944" y="0"/>
                </a:lnTo>
                <a:lnTo>
                  <a:pt x="1075944" y="829056"/>
                </a:lnTo>
                <a:lnTo>
                  <a:pt x="0" y="829056"/>
                </a:lnTo>
                <a:lnTo>
                  <a:pt x="0" y="0"/>
                </a:lnTo>
                <a:close/>
              </a:path>
            </a:pathLst>
          </a:custGeom>
          <a:blipFill>
            <a:blip r:embed="rId5"/>
            <a:stretch>
              <a:fillRect/>
            </a:stretch>
          </a:blipFill>
        </p:spPr>
        <p:txBody>
          <a:bodyPr/>
          <a:lstStyle/>
          <a:p>
            <a:endParaRPr lang="en-NZ"/>
          </a:p>
        </p:txBody>
      </p:sp>
      <p:sp>
        <p:nvSpPr>
          <p:cNvPr id="62" name="Freeform 22">
            <a:extLst>
              <a:ext uri="{FF2B5EF4-FFF2-40B4-BE49-F238E27FC236}">
                <a16:creationId xmlns:a16="http://schemas.microsoft.com/office/drawing/2014/main" id="{DB8AD3D6-53B5-8D2A-447C-4C73D746B07B}"/>
              </a:ext>
            </a:extLst>
          </p:cNvPr>
          <p:cNvSpPr/>
          <p:nvPr/>
        </p:nvSpPr>
        <p:spPr>
          <a:xfrm>
            <a:off x="876919" y="4968591"/>
            <a:ext cx="499682" cy="378457"/>
          </a:xfrm>
          <a:custGeom>
            <a:avLst/>
            <a:gdLst/>
            <a:ahLst/>
            <a:cxnLst/>
            <a:rect l="l" t="t" r="r" b="b"/>
            <a:pathLst>
              <a:path w="499682" h="378457">
                <a:moveTo>
                  <a:pt x="0" y="0"/>
                </a:moveTo>
                <a:lnTo>
                  <a:pt x="499682" y="0"/>
                </a:lnTo>
                <a:lnTo>
                  <a:pt x="499682" y="378457"/>
                </a:lnTo>
                <a:lnTo>
                  <a:pt x="0" y="3784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NZ"/>
          </a:p>
        </p:txBody>
      </p:sp>
      <p:grpSp>
        <p:nvGrpSpPr>
          <p:cNvPr id="63" name="Group 23">
            <a:extLst>
              <a:ext uri="{FF2B5EF4-FFF2-40B4-BE49-F238E27FC236}">
                <a16:creationId xmlns:a16="http://schemas.microsoft.com/office/drawing/2014/main" id="{70B2CDD3-4FB7-A9C4-BD23-06EBBBEF76BB}"/>
              </a:ext>
            </a:extLst>
          </p:cNvPr>
          <p:cNvGrpSpPr>
            <a:grpSpLocks noChangeAspect="1"/>
          </p:cNvGrpSpPr>
          <p:nvPr/>
        </p:nvGrpSpPr>
        <p:grpSpPr>
          <a:xfrm>
            <a:off x="1267892" y="2434579"/>
            <a:ext cx="444579" cy="381638"/>
            <a:chOff x="0" y="0"/>
            <a:chExt cx="444576" cy="381635"/>
          </a:xfrm>
        </p:grpSpPr>
        <p:sp>
          <p:nvSpPr>
            <p:cNvPr id="64" name="Freeform 24">
              <a:extLst>
                <a:ext uri="{FF2B5EF4-FFF2-40B4-BE49-F238E27FC236}">
                  <a16:creationId xmlns:a16="http://schemas.microsoft.com/office/drawing/2014/main" id="{B382431B-2E9A-0902-5A7D-E8E3FCFA665E}"/>
                </a:ext>
              </a:extLst>
            </p:cNvPr>
            <p:cNvSpPr/>
            <p:nvPr/>
          </p:nvSpPr>
          <p:spPr>
            <a:xfrm>
              <a:off x="0" y="0"/>
              <a:ext cx="444500" cy="381508"/>
            </a:xfrm>
            <a:custGeom>
              <a:avLst/>
              <a:gdLst/>
              <a:ahLst/>
              <a:cxnLst/>
              <a:rect l="l" t="t" r="r" b="b"/>
              <a:pathLst>
                <a:path w="444500" h="381508">
                  <a:moveTo>
                    <a:pt x="135128" y="183388"/>
                  </a:moveTo>
                  <a:cubicBezTo>
                    <a:pt x="135128" y="135763"/>
                    <a:pt x="174244" y="96393"/>
                    <a:pt x="221742" y="96393"/>
                  </a:cubicBezTo>
                  <a:lnTo>
                    <a:pt x="221742" y="104267"/>
                  </a:lnTo>
                  <a:lnTo>
                    <a:pt x="221742" y="96393"/>
                  </a:lnTo>
                  <a:cubicBezTo>
                    <a:pt x="270510" y="96393"/>
                    <a:pt x="308356" y="135890"/>
                    <a:pt x="308356" y="183388"/>
                  </a:cubicBezTo>
                  <a:lnTo>
                    <a:pt x="300482" y="183388"/>
                  </a:lnTo>
                  <a:lnTo>
                    <a:pt x="308356" y="183388"/>
                  </a:lnTo>
                  <a:cubicBezTo>
                    <a:pt x="308356" y="230886"/>
                    <a:pt x="270510" y="270383"/>
                    <a:pt x="221742" y="270383"/>
                  </a:cubicBezTo>
                  <a:cubicBezTo>
                    <a:pt x="174371" y="270383"/>
                    <a:pt x="135128" y="231013"/>
                    <a:pt x="135128" y="183388"/>
                  </a:cubicBezTo>
                  <a:lnTo>
                    <a:pt x="143002" y="183388"/>
                  </a:lnTo>
                  <a:lnTo>
                    <a:pt x="135128" y="183388"/>
                  </a:lnTo>
                  <a:moveTo>
                    <a:pt x="151003" y="183388"/>
                  </a:moveTo>
                  <a:cubicBezTo>
                    <a:pt x="151003" y="222250"/>
                    <a:pt x="183134" y="254508"/>
                    <a:pt x="221742" y="254508"/>
                  </a:cubicBezTo>
                  <a:cubicBezTo>
                    <a:pt x="261493" y="254508"/>
                    <a:pt x="292481" y="222377"/>
                    <a:pt x="292481" y="183388"/>
                  </a:cubicBezTo>
                  <a:cubicBezTo>
                    <a:pt x="292481" y="144399"/>
                    <a:pt x="261493" y="112268"/>
                    <a:pt x="221742" y="112268"/>
                  </a:cubicBezTo>
                  <a:cubicBezTo>
                    <a:pt x="183134" y="112268"/>
                    <a:pt x="151003" y="144526"/>
                    <a:pt x="151003" y="183388"/>
                  </a:cubicBezTo>
                  <a:close/>
                  <a:moveTo>
                    <a:pt x="324231" y="373634"/>
                  </a:moveTo>
                  <a:cubicBezTo>
                    <a:pt x="324231" y="317500"/>
                    <a:pt x="278638" y="271653"/>
                    <a:pt x="221615" y="271653"/>
                  </a:cubicBezTo>
                  <a:cubicBezTo>
                    <a:pt x="165862" y="271653"/>
                    <a:pt x="120269" y="317500"/>
                    <a:pt x="120269" y="373634"/>
                  </a:cubicBezTo>
                  <a:lnTo>
                    <a:pt x="120269" y="381508"/>
                  </a:lnTo>
                  <a:lnTo>
                    <a:pt x="104394" y="381508"/>
                  </a:lnTo>
                  <a:lnTo>
                    <a:pt x="104394" y="373634"/>
                  </a:lnTo>
                  <a:cubicBezTo>
                    <a:pt x="104394" y="308737"/>
                    <a:pt x="157099" y="255778"/>
                    <a:pt x="221615" y="255778"/>
                  </a:cubicBezTo>
                  <a:cubicBezTo>
                    <a:pt x="287401" y="255778"/>
                    <a:pt x="340106" y="308737"/>
                    <a:pt x="340106" y="373634"/>
                  </a:cubicBezTo>
                  <a:lnTo>
                    <a:pt x="340106" y="381508"/>
                  </a:lnTo>
                  <a:lnTo>
                    <a:pt x="324231" y="381508"/>
                  </a:lnTo>
                  <a:close/>
                  <a:moveTo>
                    <a:pt x="76708" y="98806"/>
                  </a:moveTo>
                  <a:cubicBezTo>
                    <a:pt x="99314" y="98806"/>
                    <a:pt x="117856" y="80137"/>
                    <a:pt x="117856" y="57277"/>
                  </a:cubicBezTo>
                  <a:lnTo>
                    <a:pt x="125730" y="57277"/>
                  </a:lnTo>
                  <a:lnTo>
                    <a:pt x="117856" y="57277"/>
                  </a:lnTo>
                  <a:cubicBezTo>
                    <a:pt x="117856" y="34417"/>
                    <a:pt x="99314" y="15748"/>
                    <a:pt x="76708" y="15748"/>
                  </a:cubicBezTo>
                  <a:cubicBezTo>
                    <a:pt x="54102" y="15748"/>
                    <a:pt x="35560" y="34544"/>
                    <a:pt x="35560" y="57404"/>
                  </a:cubicBezTo>
                  <a:lnTo>
                    <a:pt x="27559" y="57404"/>
                  </a:lnTo>
                  <a:lnTo>
                    <a:pt x="35560" y="57404"/>
                  </a:lnTo>
                  <a:cubicBezTo>
                    <a:pt x="35560" y="80264"/>
                    <a:pt x="54102" y="98933"/>
                    <a:pt x="76708" y="98933"/>
                  </a:cubicBezTo>
                  <a:lnTo>
                    <a:pt x="76708" y="106807"/>
                  </a:lnTo>
                  <a:lnTo>
                    <a:pt x="76708" y="98933"/>
                  </a:lnTo>
                  <a:moveTo>
                    <a:pt x="76708" y="114808"/>
                  </a:moveTo>
                  <a:cubicBezTo>
                    <a:pt x="45212" y="114681"/>
                    <a:pt x="19685" y="88900"/>
                    <a:pt x="19685" y="57404"/>
                  </a:cubicBezTo>
                  <a:cubicBezTo>
                    <a:pt x="19685" y="25908"/>
                    <a:pt x="45212" y="0"/>
                    <a:pt x="76708" y="0"/>
                  </a:cubicBezTo>
                  <a:cubicBezTo>
                    <a:pt x="108204" y="0"/>
                    <a:pt x="133731" y="25781"/>
                    <a:pt x="133731" y="57404"/>
                  </a:cubicBezTo>
                  <a:cubicBezTo>
                    <a:pt x="133731" y="89027"/>
                    <a:pt x="108204" y="114681"/>
                    <a:pt x="76708" y="114681"/>
                  </a:cubicBezTo>
                  <a:close/>
                  <a:moveTo>
                    <a:pt x="136271" y="176022"/>
                  </a:moveTo>
                  <a:cubicBezTo>
                    <a:pt x="136271" y="143256"/>
                    <a:pt x="109093" y="115951"/>
                    <a:pt x="76708" y="115951"/>
                  </a:cubicBezTo>
                  <a:cubicBezTo>
                    <a:pt x="42926" y="115951"/>
                    <a:pt x="15875" y="143383"/>
                    <a:pt x="15875" y="176022"/>
                  </a:cubicBezTo>
                  <a:lnTo>
                    <a:pt x="15875" y="183896"/>
                  </a:lnTo>
                  <a:lnTo>
                    <a:pt x="0" y="183896"/>
                  </a:lnTo>
                  <a:lnTo>
                    <a:pt x="0" y="176022"/>
                  </a:lnTo>
                  <a:cubicBezTo>
                    <a:pt x="0" y="134493"/>
                    <a:pt x="34290" y="100076"/>
                    <a:pt x="76708" y="100076"/>
                  </a:cubicBezTo>
                  <a:cubicBezTo>
                    <a:pt x="117983" y="100076"/>
                    <a:pt x="152146" y="134620"/>
                    <a:pt x="152146" y="176022"/>
                  </a:cubicBezTo>
                  <a:lnTo>
                    <a:pt x="152146" y="183896"/>
                  </a:lnTo>
                  <a:lnTo>
                    <a:pt x="136398" y="183896"/>
                  </a:lnTo>
                  <a:close/>
                  <a:moveTo>
                    <a:pt x="367792" y="98806"/>
                  </a:moveTo>
                  <a:cubicBezTo>
                    <a:pt x="390398" y="98806"/>
                    <a:pt x="408940" y="80137"/>
                    <a:pt x="408940" y="57277"/>
                  </a:cubicBezTo>
                  <a:lnTo>
                    <a:pt x="416814" y="57277"/>
                  </a:lnTo>
                  <a:lnTo>
                    <a:pt x="408940" y="57277"/>
                  </a:lnTo>
                  <a:cubicBezTo>
                    <a:pt x="408940" y="34417"/>
                    <a:pt x="390398" y="15748"/>
                    <a:pt x="367792" y="15748"/>
                  </a:cubicBezTo>
                  <a:cubicBezTo>
                    <a:pt x="345186" y="15748"/>
                    <a:pt x="326644" y="34417"/>
                    <a:pt x="326644" y="57277"/>
                  </a:cubicBezTo>
                  <a:lnTo>
                    <a:pt x="318770" y="57277"/>
                  </a:lnTo>
                  <a:lnTo>
                    <a:pt x="326644" y="57277"/>
                  </a:lnTo>
                  <a:cubicBezTo>
                    <a:pt x="326644" y="80137"/>
                    <a:pt x="345186" y="98806"/>
                    <a:pt x="367792" y="98806"/>
                  </a:cubicBezTo>
                  <a:lnTo>
                    <a:pt x="367792" y="106680"/>
                  </a:lnTo>
                  <a:lnTo>
                    <a:pt x="367792" y="98806"/>
                  </a:lnTo>
                  <a:moveTo>
                    <a:pt x="367792" y="114681"/>
                  </a:moveTo>
                  <a:cubicBezTo>
                    <a:pt x="336296" y="114681"/>
                    <a:pt x="310769" y="88900"/>
                    <a:pt x="310769" y="57277"/>
                  </a:cubicBezTo>
                  <a:cubicBezTo>
                    <a:pt x="310769" y="25654"/>
                    <a:pt x="336423" y="0"/>
                    <a:pt x="367792" y="0"/>
                  </a:cubicBezTo>
                  <a:cubicBezTo>
                    <a:pt x="399161" y="0"/>
                    <a:pt x="424815" y="25781"/>
                    <a:pt x="424815" y="57404"/>
                  </a:cubicBezTo>
                  <a:cubicBezTo>
                    <a:pt x="424815" y="89027"/>
                    <a:pt x="399161" y="114808"/>
                    <a:pt x="367792" y="114808"/>
                  </a:cubicBezTo>
                  <a:close/>
                  <a:moveTo>
                    <a:pt x="428625" y="175895"/>
                  </a:moveTo>
                  <a:cubicBezTo>
                    <a:pt x="428625" y="143256"/>
                    <a:pt x="401574" y="115824"/>
                    <a:pt x="367792" y="115824"/>
                  </a:cubicBezTo>
                  <a:cubicBezTo>
                    <a:pt x="334010" y="115824"/>
                    <a:pt x="306959" y="143256"/>
                    <a:pt x="306959" y="175895"/>
                  </a:cubicBezTo>
                  <a:lnTo>
                    <a:pt x="306959" y="183769"/>
                  </a:lnTo>
                  <a:lnTo>
                    <a:pt x="291084" y="183769"/>
                  </a:lnTo>
                  <a:lnTo>
                    <a:pt x="291084" y="175895"/>
                  </a:lnTo>
                  <a:cubicBezTo>
                    <a:pt x="291084" y="134366"/>
                    <a:pt x="325374" y="99949"/>
                    <a:pt x="367792" y="99949"/>
                  </a:cubicBezTo>
                  <a:cubicBezTo>
                    <a:pt x="410210" y="99949"/>
                    <a:pt x="444500" y="134366"/>
                    <a:pt x="444500" y="175895"/>
                  </a:cubicBezTo>
                  <a:lnTo>
                    <a:pt x="444500" y="183769"/>
                  </a:lnTo>
                  <a:lnTo>
                    <a:pt x="428752" y="183769"/>
                  </a:lnTo>
                  <a:close/>
                </a:path>
              </a:pathLst>
            </a:custGeom>
            <a:solidFill>
              <a:srgbClr val="000000"/>
            </a:solidFill>
          </p:spPr>
          <p:txBody>
            <a:bodyPr/>
            <a:lstStyle/>
            <a:p>
              <a:endParaRPr lang="en-NZ"/>
            </a:p>
          </p:txBody>
        </p:sp>
      </p:grpSp>
      <p:grpSp>
        <p:nvGrpSpPr>
          <p:cNvPr id="65" name="Group 25">
            <a:extLst>
              <a:ext uri="{FF2B5EF4-FFF2-40B4-BE49-F238E27FC236}">
                <a16:creationId xmlns:a16="http://schemas.microsoft.com/office/drawing/2014/main" id="{014352B4-02B4-2039-11A0-55B0A4F745C5}"/>
              </a:ext>
            </a:extLst>
          </p:cNvPr>
          <p:cNvGrpSpPr>
            <a:grpSpLocks noChangeAspect="1"/>
          </p:cNvGrpSpPr>
          <p:nvPr/>
        </p:nvGrpSpPr>
        <p:grpSpPr>
          <a:xfrm>
            <a:off x="2071221" y="1831732"/>
            <a:ext cx="8159296" cy="2007413"/>
            <a:chOff x="0" y="0"/>
            <a:chExt cx="8159293" cy="2007413"/>
          </a:xfrm>
        </p:grpSpPr>
        <p:sp>
          <p:nvSpPr>
            <p:cNvPr id="66" name="Freeform 26">
              <a:extLst>
                <a:ext uri="{FF2B5EF4-FFF2-40B4-BE49-F238E27FC236}">
                  <a16:creationId xmlns:a16="http://schemas.microsoft.com/office/drawing/2014/main" id="{E94F337B-C556-C587-598C-2AD902F7101A}"/>
                </a:ext>
              </a:extLst>
            </p:cNvPr>
            <p:cNvSpPr/>
            <p:nvPr/>
          </p:nvSpPr>
          <p:spPr>
            <a:xfrm>
              <a:off x="1322324" y="969645"/>
              <a:ext cx="702691" cy="12700"/>
            </a:xfrm>
            <a:custGeom>
              <a:avLst/>
              <a:gdLst/>
              <a:ahLst/>
              <a:cxnLst/>
              <a:rect l="l" t="t" r="r" b="b"/>
              <a:pathLst>
                <a:path w="702691" h="12700">
                  <a:moveTo>
                    <a:pt x="0" y="0"/>
                  </a:moveTo>
                  <a:lnTo>
                    <a:pt x="702691" y="0"/>
                  </a:lnTo>
                  <a:lnTo>
                    <a:pt x="702691" y="12700"/>
                  </a:lnTo>
                  <a:lnTo>
                    <a:pt x="0" y="12700"/>
                  </a:lnTo>
                  <a:close/>
                </a:path>
              </a:pathLst>
            </a:custGeom>
            <a:solidFill>
              <a:srgbClr val="0070C0"/>
            </a:solidFill>
          </p:spPr>
          <p:txBody>
            <a:bodyPr/>
            <a:lstStyle/>
            <a:p>
              <a:endParaRPr lang="en-NZ"/>
            </a:p>
          </p:txBody>
        </p:sp>
        <p:sp>
          <p:nvSpPr>
            <p:cNvPr id="67" name="Freeform 27">
              <a:extLst>
                <a:ext uri="{FF2B5EF4-FFF2-40B4-BE49-F238E27FC236}">
                  <a16:creationId xmlns:a16="http://schemas.microsoft.com/office/drawing/2014/main" id="{7F7871A8-F409-5071-A663-8B10234E8DF2}"/>
                </a:ext>
              </a:extLst>
            </p:cNvPr>
            <p:cNvSpPr/>
            <p:nvPr/>
          </p:nvSpPr>
          <p:spPr>
            <a:xfrm>
              <a:off x="6975475" y="795401"/>
              <a:ext cx="369570" cy="380111"/>
            </a:xfrm>
            <a:custGeom>
              <a:avLst/>
              <a:gdLst/>
              <a:ahLst/>
              <a:cxnLst/>
              <a:rect l="l" t="t" r="r" b="b"/>
              <a:pathLst>
                <a:path w="369570" h="380111">
                  <a:moveTo>
                    <a:pt x="62738" y="284607"/>
                  </a:moveTo>
                  <a:cubicBezTo>
                    <a:pt x="0" y="208788"/>
                    <a:pt x="4064" y="120650"/>
                    <a:pt x="4191" y="119126"/>
                  </a:cubicBezTo>
                  <a:lnTo>
                    <a:pt x="4191" y="119126"/>
                  </a:lnTo>
                  <a:lnTo>
                    <a:pt x="12065" y="119507"/>
                  </a:lnTo>
                  <a:lnTo>
                    <a:pt x="4191" y="119507"/>
                  </a:lnTo>
                  <a:lnTo>
                    <a:pt x="4191" y="48387"/>
                  </a:lnTo>
                  <a:lnTo>
                    <a:pt x="13081" y="48641"/>
                  </a:lnTo>
                  <a:lnTo>
                    <a:pt x="14605" y="48641"/>
                  </a:lnTo>
                  <a:cubicBezTo>
                    <a:pt x="23368" y="48641"/>
                    <a:pt x="54483" y="47879"/>
                    <a:pt x="85344" y="37973"/>
                  </a:cubicBezTo>
                  <a:lnTo>
                    <a:pt x="87757" y="45593"/>
                  </a:lnTo>
                  <a:lnTo>
                    <a:pt x="85217" y="38100"/>
                  </a:lnTo>
                  <a:cubicBezTo>
                    <a:pt x="99187" y="33401"/>
                    <a:pt x="110363" y="27178"/>
                    <a:pt x="121666" y="20828"/>
                  </a:cubicBezTo>
                  <a:lnTo>
                    <a:pt x="153798" y="5461"/>
                  </a:lnTo>
                  <a:cubicBezTo>
                    <a:pt x="163577" y="2159"/>
                    <a:pt x="174244" y="0"/>
                    <a:pt x="186817" y="0"/>
                  </a:cubicBezTo>
                  <a:lnTo>
                    <a:pt x="186817" y="7874"/>
                  </a:lnTo>
                  <a:lnTo>
                    <a:pt x="186817" y="0"/>
                  </a:lnTo>
                  <a:cubicBezTo>
                    <a:pt x="214757" y="0"/>
                    <a:pt x="233299" y="10414"/>
                    <a:pt x="251968" y="20701"/>
                  </a:cubicBezTo>
                  <a:lnTo>
                    <a:pt x="288417" y="37973"/>
                  </a:lnTo>
                  <a:lnTo>
                    <a:pt x="285877" y="45466"/>
                  </a:lnTo>
                  <a:lnTo>
                    <a:pt x="288290" y="37846"/>
                  </a:lnTo>
                  <a:cubicBezTo>
                    <a:pt x="324866" y="49530"/>
                    <a:pt x="361569" y="48514"/>
                    <a:pt x="361315" y="48514"/>
                  </a:cubicBezTo>
                  <a:lnTo>
                    <a:pt x="369443" y="48260"/>
                  </a:lnTo>
                  <a:lnTo>
                    <a:pt x="369443" y="119380"/>
                  </a:lnTo>
                  <a:lnTo>
                    <a:pt x="361569" y="119380"/>
                  </a:lnTo>
                  <a:lnTo>
                    <a:pt x="369443" y="118999"/>
                  </a:lnTo>
                  <a:lnTo>
                    <a:pt x="369570" y="120650"/>
                  </a:lnTo>
                  <a:lnTo>
                    <a:pt x="369570" y="123317"/>
                  </a:lnTo>
                  <a:cubicBezTo>
                    <a:pt x="369570" y="141732"/>
                    <a:pt x="366141" y="217805"/>
                    <a:pt x="310897" y="284480"/>
                  </a:cubicBezTo>
                  <a:lnTo>
                    <a:pt x="310897" y="284480"/>
                  </a:lnTo>
                  <a:cubicBezTo>
                    <a:pt x="273051" y="329946"/>
                    <a:pt x="190501" y="378079"/>
                    <a:pt x="190881" y="377825"/>
                  </a:cubicBezTo>
                  <a:lnTo>
                    <a:pt x="186817" y="380111"/>
                  </a:lnTo>
                  <a:lnTo>
                    <a:pt x="182753" y="377825"/>
                  </a:lnTo>
                  <a:cubicBezTo>
                    <a:pt x="183007" y="377952"/>
                    <a:pt x="100457" y="329819"/>
                    <a:pt x="62738" y="284480"/>
                  </a:cubicBezTo>
                  <a:lnTo>
                    <a:pt x="62738" y="284480"/>
                  </a:lnTo>
                  <a:moveTo>
                    <a:pt x="74930" y="274320"/>
                  </a:moveTo>
                  <a:lnTo>
                    <a:pt x="68835" y="279400"/>
                  </a:lnTo>
                  <a:lnTo>
                    <a:pt x="74930" y="274320"/>
                  </a:lnTo>
                  <a:cubicBezTo>
                    <a:pt x="110617" y="317246"/>
                    <a:pt x="190500" y="363982"/>
                    <a:pt x="190754" y="364109"/>
                  </a:cubicBezTo>
                  <a:lnTo>
                    <a:pt x="186690" y="370967"/>
                  </a:lnTo>
                  <a:lnTo>
                    <a:pt x="182626" y="364109"/>
                  </a:lnTo>
                  <a:cubicBezTo>
                    <a:pt x="182880" y="363982"/>
                    <a:pt x="262763" y="317119"/>
                    <a:pt x="298450" y="274320"/>
                  </a:cubicBezTo>
                  <a:lnTo>
                    <a:pt x="304546" y="279400"/>
                  </a:lnTo>
                  <a:lnTo>
                    <a:pt x="298450" y="274320"/>
                  </a:lnTo>
                  <a:cubicBezTo>
                    <a:pt x="350139" y="211836"/>
                    <a:pt x="353441" y="140335"/>
                    <a:pt x="353441" y="123317"/>
                  </a:cubicBezTo>
                  <a:lnTo>
                    <a:pt x="353314" y="119380"/>
                  </a:lnTo>
                  <a:lnTo>
                    <a:pt x="353314" y="56515"/>
                  </a:lnTo>
                  <a:lnTo>
                    <a:pt x="361188" y="56515"/>
                  </a:lnTo>
                  <a:lnTo>
                    <a:pt x="361442" y="64389"/>
                  </a:lnTo>
                  <a:cubicBezTo>
                    <a:pt x="361188" y="64389"/>
                    <a:pt x="322326" y="65532"/>
                    <a:pt x="283083" y="52959"/>
                  </a:cubicBezTo>
                  <a:lnTo>
                    <a:pt x="282956" y="52959"/>
                  </a:lnTo>
                  <a:lnTo>
                    <a:pt x="282829" y="52959"/>
                  </a:lnTo>
                  <a:lnTo>
                    <a:pt x="243840" y="34544"/>
                  </a:lnTo>
                  <a:cubicBezTo>
                    <a:pt x="225172" y="24257"/>
                    <a:pt x="209804" y="15748"/>
                    <a:pt x="186436" y="15748"/>
                  </a:cubicBezTo>
                  <a:lnTo>
                    <a:pt x="158496" y="20320"/>
                  </a:lnTo>
                  <a:cubicBezTo>
                    <a:pt x="148336" y="23749"/>
                    <a:pt x="139192" y="28829"/>
                    <a:pt x="128905" y="34544"/>
                  </a:cubicBezTo>
                  <a:lnTo>
                    <a:pt x="89661" y="52959"/>
                  </a:lnTo>
                  <a:cubicBezTo>
                    <a:pt x="56514" y="63627"/>
                    <a:pt x="23494" y="64389"/>
                    <a:pt x="14096" y="64389"/>
                  </a:cubicBezTo>
                  <a:lnTo>
                    <a:pt x="11429" y="64389"/>
                  </a:lnTo>
                  <a:lnTo>
                    <a:pt x="11556" y="56515"/>
                  </a:lnTo>
                  <a:lnTo>
                    <a:pt x="19430" y="56515"/>
                  </a:lnTo>
                  <a:lnTo>
                    <a:pt x="19430" y="119888"/>
                  </a:lnTo>
                  <a:cubicBezTo>
                    <a:pt x="19430" y="119888"/>
                    <a:pt x="19430" y="119888"/>
                    <a:pt x="19430" y="119888"/>
                  </a:cubicBezTo>
                  <a:cubicBezTo>
                    <a:pt x="19430" y="120269"/>
                    <a:pt x="15493" y="203327"/>
                    <a:pt x="74421" y="274447"/>
                  </a:cubicBezTo>
                  <a:close/>
                  <a:moveTo>
                    <a:pt x="194691" y="66294"/>
                  </a:moveTo>
                  <a:lnTo>
                    <a:pt x="194691" y="244475"/>
                  </a:lnTo>
                  <a:lnTo>
                    <a:pt x="178816" y="244475"/>
                  </a:lnTo>
                  <a:lnTo>
                    <a:pt x="178816" y="58547"/>
                  </a:lnTo>
                  <a:lnTo>
                    <a:pt x="194691" y="58547"/>
                  </a:lnTo>
                  <a:close/>
                  <a:moveTo>
                    <a:pt x="194691" y="262763"/>
                  </a:moveTo>
                  <a:lnTo>
                    <a:pt x="194691" y="292989"/>
                  </a:lnTo>
                  <a:lnTo>
                    <a:pt x="178816" y="292989"/>
                  </a:lnTo>
                  <a:lnTo>
                    <a:pt x="178816" y="255016"/>
                  </a:lnTo>
                  <a:lnTo>
                    <a:pt x="194691" y="255016"/>
                  </a:lnTo>
                  <a:close/>
                </a:path>
              </a:pathLst>
            </a:custGeom>
            <a:solidFill>
              <a:srgbClr val="FF0000"/>
            </a:solidFill>
          </p:spPr>
          <p:txBody>
            <a:bodyPr/>
            <a:lstStyle/>
            <a:p>
              <a:endParaRPr lang="en-NZ"/>
            </a:p>
          </p:txBody>
        </p:sp>
        <p:sp>
          <p:nvSpPr>
            <p:cNvPr id="68" name="Freeform 28">
              <a:extLst>
                <a:ext uri="{FF2B5EF4-FFF2-40B4-BE49-F238E27FC236}">
                  <a16:creationId xmlns:a16="http://schemas.microsoft.com/office/drawing/2014/main" id="{7C85D08A-989D-2919-F440-153B4DCC04CA}"/>
                </a:ext>
              </a:extLst>
            </p:cNvPr>
            <p:cNvSpPr/>
            <p:nvPr/>
          </p:nvSpPr>
          <p:spPr>
            <a:xfrm>
              <a:off x="3973957" y="63373"/>
              <a:ext cx="4121912" cy="1880616"/>
            </a:xfrm>
            <a:custGeom>
              <a:avLst/>
              <a:gdLst/>
              <a:ahLst/>
              <a:cxnLst/>
              <a:rect l="l" t="t" r="r" b="b"/>
              <a:pathLst>
                <a:path w="4121912" h="1880616">
                  <a:moveTo>
                    <a:pt x="42926" y="127"/>
                  </a:moveTo>
                  <a:lnTo>
                    <a:pt x="71501" y="127"/>
                  </a:lnTo>
                  <a:lnTo>
                    <a:pt x="71501" y="9652"/>
                  </a:lnTo>
                  <a:lnTo>
                    <a:pt x="42926" y="9652"/>
                  </a:lnTo>
                  <a:close/>
                  <a:moveTo>
                    <a:pt x="81026" y="127"/>
                  </a:moveTo>
                  <a:lnTo>
                    <a:pt x="109601" y="127"/>
                  </a:lnTo>
                  <a:lnTo>
                    <a:pt x="109601" y="9652"/>
                  </a:lnTo>
                  <a:lnTo>
                    <a:pt x="81026" y="9652"/>
                  </a:lnTo>
                  <a:close/>
                  <a:moveTo>
                    <a:pt x="119126" y="127"/>
                  </a:moveTo>
                  <a:lnTo>
                    <a:pt x="147701" y="127"/>
                  </a:lnTo>
                  <a:lnTo>
                    <a:pt x="147701" y="9652"/>
                  </a:lnTo>
                  <a:lnTo>
                    <a:pt x="119126" y="9652"/>
                  </a:lnTo>
                  <a:close/>
                  <a:moveTo>
                    <a:pt x="157226" y="127"/>
                  </a:moveTo>
                  <a:lnTo>
                    <a:pt x="185801" y="127"/>
                  </a:lnTo>
                  <a:lnTo>
                    <a:pt x="185801" y="9652"/>
                  </a:lnTo>
                  <a:lnTo>
                    <a:pt x="157226" y="9652"/>
                  </a:lnTo>
                  <a:close/>
                  <a:moveTo>
                    <a:pt x="195326" y="127"/>
                  </a:moveTo>
                  <a:lnTo>
                    <a:pt x="223901" y="127"/>
                  </a:lnTo>
                  <a:lnTo>
                    <a:pt x="223901" y="9652"/>
                  </a:lnTo>
                  <a:lnTo>
                    <a:pt x="195326" y="9652"/>
                  </a:lnTo>
                  <a:close/>
                  <a:moveTo>
                    <a:pt x="233426" y="127"/>
                  </a:moveTo>
                  <a:lnTo>
                    <a:pt x="262001" y="127"/>
                  </a:lnTo>
                  <a:lnTo>
                    <a:pt x="262001" y="9652"/>
                  </a:lnTo>
                  <a:lnTo>
                    <a:pt x="233426" y="9652"/>
                  </a:lnTo>
                  <a:close/>
                  <a:moveTo>
                    <a:pt x="271526" y="127"/>
                  </a:moveTo>
                  <a:lnTo>
                    <a:pt x="300101" y="127"/>
                  </a:lnTo>
                  <a:lnTo>
                    <a:pt x="300101" y="9652"/>
                  </a:lnTo>
                  <a:lnTo>
                    <a:pt x="271526" y="9652"/>
                  </a:lnTo>
                  <a:close/>
                  <a:moveTo>
                    <a:pt x="309626" y="127"/>
                  </a:moveTo>
                  <a:lnTo>
                    <a:pt x="338201" y="127"/>
                  </a:lnTo>
                  <a:lnTo>
                    <a:pt x="338201" y="9652"/>
                  </a:lnTo>
                  <a:lnTo>
                    <a:pt x="309626" y="9652"/>
                  </a:lnTo>
                  <a:close/>
                  <a:moveTo>
                    <a:pt x="347726" y="127"/>
                  </a:moveTo>
                  <a:lnTo>
                    <a:pt x="376301" y="127"/>
                  </a:lnTo>
                  <a:lnTo>
                    <a:pt x="376301" y="9652"/>
                  </a:lnTo>
                  <a:lnTo>
                    <a:pt x="347726" y="9652"/>
                  </a:lnTo>
                  <a:close/>
                  <a:moveTo>
                    <a:pt x="385826" y="127"/>
                  </a:moveTo>
                  <a:lnTo>
                    <a:pt x="414401" y="127"/>
                  </a:lnTo>
                  <a:lnTo>
                    <a:pt x="414401" y="9652"/>
                  </a:lnTo>
                  <a:lnTo>
                    <a:pt x="385826" y="9652"/>
                  </a:lnTo>
                  <a:close/>
                  <a:moveTo>
                    <a:pt x="423926" y="127"/>
                  </a:moveTo>
                  <a:lnTo>
                    <a:pt x="452501" y="127"/>
                  </a:lnTo>
                  <a:lnTo>
                    <a:pt x="452501" y="9652"/>
                  </a:lnTo>
                  <a:lnTo>
                    <a:pt x="423926" y="9652"/>
                  </a:lnTo>
                  <a:close/>
                  <a:moveTo>
                    <a:pt x="462026" y="127"/>
                  </a:moveTo>
                  <a:lnTo>
                    <a:pt x="490601" y="127"/>
                  </a:lnTo>
                  <a:lnTo>
                    <a:pt x="490601" y="9652"/>
                  </a:lnTo>
                  <a:lnTo>
                    <a:pt x="462026" y="9652"/>
                  </a:lnTo>
                  <a:close/>
                  <a:moveTo>
                    <a:pt x="500126" y="127"/>
                  </a:moveTo>
                  <a:lnTo>
                    <a:pt x="528701" y="127"/>
                  </a:lnTo>
                  <a:lnTo>
                    <a:pt x="528701" y="9652"/>
                  </a:lnTo>
                  <a:lnTo>
                    <a:pt x="500126" y="9652"/>
                  </a:lnTo>
                  <a:close/>
                  <a:moveTo>
                    <a:pt x="538226" y="127"/>
                  </a:moveTo>
                  <a:lnTo>
                    <a:pt x="566801" y="127"/>
                  </a:lnTo>
                  <a:lnTo>
                    <a:pt x="566801" y="9652"/>
                  </a:lnTo>
                  <a:lnTo>
                    <a:pt x="538226" y="9652"/>
                  </a:lnTo>
                  <a:close/>
                  <a:moveTo>
                    <a:pt x="576326" y="127"/>
                  </a:moveTo>
                  <a:lnTo>
                    <a:pt x="604901" y="127"/>
                  </a:lnTo>
                  <a:lnTo>
                    <a:pt x="604901" y="9652"/>
                  </a:lnTo>
                  <a:lnTo>
                    <a:pt x="576326" y="9652"/>
                  </a:lnTo>
                  <a:close/>
                  <a:moveTo>
                    <a:pt x="614426" y="127"/>
                  </a:moveTo>
                  <a:lnTo>
                    <a:pt x="643001" y="127"/>
                  </a:lnTo>
                  <a:lnTo>
                    <a:pt x="643001" y="9652"/>
                  </a:lnTo>
                  <a:lnTo>
                    <a:pt x="614426" y="9652"/>
                  </a:lnTo>
                  <a:close/>
                  <a:moveTo>
                    <a:pt x="652526" y="127"/>
                  </a:moveTo>
                  <a:lnTo>
                    <a:pt x="681101" y="127"/>
                  </a:lnTo>
                  <a:lnTo>
                    <a:pt x="681101" y="9652"/>
                  </a:lnTo>
                  <a:lnTo>
                    <a:pt x="652526" y="9652"/>
                  </a:lnTo>
                  <a:close/>
                  <a:moveTo>
                    <a:pt x="690626" y="127"/>
                  </a:moveTo>
                  <a:lnTo>
                    <a:pt x="719201" y="127"/>
                  </a:lnTo>
                  <a:lnTo>
                    <a:pt x="719201" y="9652"/>
                  </a:lnTo>
                  <a:lnTo>
                    <a:pt x="690626" y="9652"/>
                  </a:lnTo>
                  <a:close/>
                  <a:moveTo>
                    <a:pt x="728726" y="127"/>
                  </a:moveTo>
                  <a:lnTo>
                    <a:pt x="757301" y="127"/>
                  </a:lnTo>
                  <a:lnTo>
                    <a:pt x="757301" y="9652"/>
                  </a:lnTo>
                  <a:lnTo>
                    <a:pt x="728726" y="9652"/>
                  </a:lnTo>
                  <a:close/>
                  <a:moveTo>
                    <a:pt x="766826" y="127"/>
                  </a:moveTo>
                  <a:lnTo>
                    <a:pt x="795401" y="127"/>
                  </a:lnTo>
                  <a:lnTo>
                    <a:pt x="795401" y="9652"/>
                  </a:lnTo>
                  <a:lnTo>
                    <a:pt x="766826" y="9652"/>
                  </a:lnTo>
                  <a:close/>
                  <a:moveTo>
                    <a:pt x="804926" y="127"/>
                  </a:moveTo>
                  <a:lnTo>
                    <a:pt x="833501" y="127"/>
                  </a:lnTo>
                  <a:lnTo>
                    <a:pt x="833501" y="9652"/>
                  </a:lnTo>
                  <a:lnTo>
                    <a:pt x="804926" y="9652"/>
                  </a:lnTo>
                  <a:close/>
                  <a:moveTo>
                    <a:pt x="843026" y="127"/>
                  </a:moveTo>
                  <a:lnTo>
                    <a:pt x="871601" y="127"/>
                  </a:lnTo>
                  <a:lnTo>
                    <a:pt x="871601" y="9652"/>
                  </a:lnTo>
                  <a:lnTo>
                    <a:pt x="843026" y="9652"/>
                  </a:lnTo>
                  <a:close/>
                  <a:moveTo>
                    <a:pt x="881126" y="127"/>
                  </a:moveTo>
                  <a:lnTo>
                    <a:pt x="909701" y="127"/>
                  </a:lnTo>
                  <a:lnTo>
                    <a:pt x="909701" y="9652"/>
                  </a:lnTo>
                  <a:lnTo>
                    <a:pt x="881126" y="9652"/>
                  </a:lnTo>
                  <a:close/>
                  <a:moveTo>
                    <a:pt x="919226" y="127"/>
                  </a:moveTo>
                  <a:lnTo>
                    <a:pt x="947801" y="127"/>
                  </a:lnTo>
                  <a:lnTo>
                    <a:pt x="947801" y="9652"/>
                  </a:lnTo>
                  <a:lnTo>
                    <a:pt x="919226" y="9652"/>
                  </a:lnTo>
                  <a:close/>
                  <a:moveTo>
                    <a:pt x="957326" y="127"/>
                  </a:moveTo>
                  <a:lnTo>
                    <a:pt x="985901" y="127"/>
                  </a:lnTo>
                  <a:lnTo>
                    <a:pt x="985901" y="9652"/>
                  </a:lnTo>
                  <a:lnTo>
                    <a:pt x="957326" y="9652"/>
                  </a:lnTo>
                  <a:close/>
                  <a:moveTo>
                    <a:pt x="995426" y="127"/>
                  </a:moveTo>
                  <a:lnTo>
                    <a:pt x="1024001" y="127"/>
                  </a:lnTo>
                  <a:lnTo>
                    <a:pt x="1024001" y="9652"/>
                  </a:lnTo>
                  <a:lnTo>
                    <a:pt x="995426" y="9652"/>
                  </a:lnTo>
                  <a:close/>
                  <a:moveTo>
                    <a:pt x="1033526" y="127"/>
                  </a:moveTo>
                  <a:lnTo>
                    <a:pt x="1062101" y="127"/>
                  </a:lnTo>
                  <a:lnTo>
                    <a:pt x="1062101" y="9652"/>
                  </a:lnTo>
                  <a:lnTo>
                    <a:pt x="1033526" y="9652"/>
                  </a:lnTo>
                  <a:close/>
                  <a:moveTo>
                    <a:pt x="1071626" y="127"/>
                  </a:moveTo>
                  <a:lnTo>
                    <a:pt x="1100201" y="127"/>
                  </a:lnTo>
                  <a:lnTo>
                    <a:pt x="1100201" y="9652"/>
                  </a:lnTo>
                  <a:lnTo>
                    <a:pt x="1071626" y="9652"/>
                  </a:lnTo>
                  <a:close/>
                  <a:moveTo>
                    <a:pt x="1109726" y="127"/>
                  </a:moveTo>
                  <a:lnTo>
                    <a:pt x="1138301" y="127"/>
                  </a:lnTo>
                  <a:lnTo>
                    <a:pt x="1138301" y="9652"/>
                  </a:lnTo>
                  <a:lnTo>
                    <a:pt x="1109726" y="9652"/>
                  </a:lnTo>
                  <a:close/>
                  <a:moveTo>
                    <a:pt x="1147826" y="127"/>
                  </a:moveTo>
                  <a:lnTo>
                    <a:pt x="1176401" y="127"/>
                  </a:lnTo>
                  <a:lnTo>
                    <a:pt x="1176401" y="9652"/>
                  </a:lnTo>
                  <a:lnTo>
                    <a:pt x="1147826" y="9652"/>
                  </a:lnTo>
                  <a:close/>
                  <a:moveTo>
                    <a:pt x="1185926" y="127"/>
                  </a:moveTo>
                  <a:lnTo>
                    <a:pt x="1214501" y="127"/>
                  </a:lnTo>
                  <a:lnTo>
                    <a:pt x="1214501" y="9652"/>
                  </a:lnTo>
                  <a:lnTo>
                    <a:pt x="1185926" y="9652"/>
                  </a:lnTo>
                  <a:close/>
                  <a:moveTo>
                    <a:pt x="1224026" y="127"/>
                  </a:moveTo>
                  <a:lnTo>
                    <a:pt x="1252601" y="127"/>
                  </a:lnTo>
                  <a:lnTo>
                    <a:pt x="1252601" y="9652"/>
                  </a:lnTo>
                  <a:lnTo>
                    <a:pt x="1224026" y="9652"/>
                  </a:lnTo>
                  <a:close/>
                  <a:moveTo>
                    <a:pt x="1262126" y="127"/>
                  </a:moveTo>
                  <a:lnTo>
                    <a:pt x="1290701" y="127"/>
                  </a:lnTo>
                  <a:lnTo>
                    <a:pt x="1290701" y="9652"/>
                  </a:lnTo>
                  <a:lnTo>
                    <a:pt x="1262126" y="9652"/>
                  </a:lnTo>
                  <a:close/>
                  <a:moveTo>
                    <a:pt x="1300226" y="127"/>
                  </a:moveTo>
                  <a:lnTo>
                    <a:pt x="1328801" y="127"/>
                  </a:lnTo>
                  <a:lnTo>
                    <a:pt x="1328801" y="9652"/>
                  </a:lnTo>
                  <a:lnTo>
                    <a:pt x="1300226" y="9652"/>
                  </a:lnTo>
                  <a:close/>
                  <a:moveTo>
                    <a:pt x="1338326" y="127"/>
                  </a:moveTo>
                  <a:lnTo>
                    <a:pt x="1366901" y="127"/>
                  </a:lnTo>
                  <a:lnTo>
                    <a:pt x="1366901" y="9652"/>
                  </a:lnTo>
                  <a:lnTo>
                    <a:pt x="1338326" y="9652"/>
                  </a:lnTo>
                  <a:close/>
                  <a:moveTo>
                    <a:pt x="1376426" y="127"/>
                  </a:moveTo>
                  <a:lnTo>
                    <a:pt x="1405001" y="127"/>
                  </a:lnTo>
                  <a:lnTo>
                    <a:pt x="1405001" y="9652"/>
                  </a:lnTo>
                  <a:lnTo>
                    <a:pt x="1376426" y="9652"/>
                  </a:lnTo>
                  <a:close/>
                  <a:moveTo>
                    <a:pt x="1414526" y="127"/>
                  </a:moveTo>
                  <a:lnTo>
                    <a:pt x="1443101" y="127"/>
                  </a:lnTo>
                  <a:lnTo>
                    <a:pt x="1443101" y="9652"/>
                  </a:lnTo>
                  <a:lnTo>
                    <a:pt x="1414526" y="9652"/>
                  </a:lnTo>
                  <a:close/>
                  <a:moveTo>
                    <a:pt x="1452626" y="127"/>
                  </a:moveTo>
                  <a:lnTo>
                    <a:pt x="1481201" y="127"/>
                  </a:lnTo>
                  <a:lnTo>
                    <a:pt x="1481201" y="9652"/>
                  </a:lnTo>
                  <a:lnTo>
                    <a:pt x="1452626" y="9652"/>
                  </a:lnTo>
                  <a:close/>
                  <a:moveTo>
                    <a:pt x="1490726" y="127"/>
                  </a:moveTo>
                  <a:lnTo>
                    <a:pt x="1519301" y="127"/>
                  </a:lnTo>
                  <a:lnTo>
                    <a:pt x="1519301" y="9652"/>
                  </a:lnTo>
                  <a:lnTo>
                    <a:pt x="1490726" y="9652"/>
                  </a:lnTo>
                  <a:close/>
                  <a:moveTo>
                    <a:pt x="1528826" y="127"/>
                  </a:moveTo>
                  <a:lnTo>
                    <a:pt x="1557401" y="127"/>
                  </a:lnTo>
                  <a:lnTo>
                    <a:pt x="1557401" y="9652"/>
                  </a:lnTo>
                  <a:lnTo>
                    <a:pt x="1528826" y="9652"/>
                  </a:lnTo>
                  <a:close/>
                  <a:moveTo>
                    <a:pt x="1566926" y="127"/>
                  </a:moveTo>
                  <a:lnTo>
                    <a:pt x="1595501" y="127"/>
                  </a:lnTo>
                  <a:lnTo>
                    <a:pt x="1595501" y="9652"/>
                  </a:lnTo>
                  <a:lnTo>
                    <a:pt x="1566926" y="9652"/>
                  </a:lnTo>
                  <a:close/>
                  <a:moveTo>
                    <a:pt x="1605026" y="127"/>
                  </a:moveTo>
                  <a:lnTo>
                    <a:pt x="1633601" y="127"/>
                  </a:lnTo>
                  <a:lnTo>
                    <a:pt x="1633601" y="9652"/>
                  </a:lnTo>
                  <a:lnTo>
                    <a:pt x="1605026" y="9652"/>
                  </a:lnTo>
                  <a:close/>
                  <a:moveTo>
                    <a:pt x="1643126" y="127"/>
                  </a:moveTo>
                  <a:lnTo>
                    <a:pt x="1671701" y="127"/>
                  </a:lnTo>
                  <a:lnTo>
                    <a:pt x="1671701" y="9652"/>
                  </a:lnTo>
                  <a:lnTo>
                    <a:pt x="1643126" y="9652"/>
                  </a:lnTo>
                  <a:close/>
                  <a:moveTo>
                    <a:pt x="1681226" y="127"/>
                  </a:moveTo>
                  <a:lnTo>
                    <a:pt x="1709801" y="127"/>
                  </a:lnTo>
                  <a:lnTo>
                    <a:pt x="1709801" y="9652"/>
                  </a:lnTo>
                  <a:lnTo>
                    <a:pt x="1681226" y="9652"/>
                  </a:lnTo>
                  <a:close/>
                  <a:moveTo>
                    <a:pt x="1719326" y="127"/>
                  </a:moveTo>
                  <a:lnTo>
                    <a:pt x="1747901" y="127"/>
                  </a:lnTo>
                  <a:lnTo>
                    <a:pt x="1747901" y="9652"/>
                  </a:lnTo>
                  <a:lnTo>
                    <a:pt x="1719326" y="9652"/>
                  </a:lnTo>
                  <a:close/>
                  <a:moveTo>
                    <a:pt x="1757426" y="127"/>
                  </a:moveTo>
                  <a:lnTo>
                    <a:pt x="1786001" y="127"/>
                  </a:lnTo>
                  <a:lnTo>
                    <a:pt x="1786001" y="9652"/>
                  </a:lnTo>
                  <a:lnTo>
                    <a:pt x="1757426" y="9652"/>
                  </a:lnTo>
                  <a:close/>
                  <a:moveTo>
                    <a:pt x="1795526" y="127"/>
                  </a:moveTo>
                  <a:lnTo>
                    <a:pt x="1824101" y="127"/>
                  </a:lnTo>
                  <a:lnTo>
                    <a:pt x="1824101" y="9652"/>
                  </a:lnTo>
                  <a:lnTo>
                    <a:pt x="1795526" y="9652"/>
                  </a:lnTo>
                  <a:close/>
                  <a:moveTo>
                    <a:pt x="1833626" y="127"/>
                  </a:moveTo>
                  <a:lnTo>
                    <a:pt x="1862201" y="127"/>
                  </a:lnTo>
                  <a:lnTo>
                    <a:pt x="1862201" y="9652"/>
                  </a:lnTo>
                  <a:lnTo>
                    <a:pt x="1833626" y="9652"/>
                  </a:lnTo>
                  <a:close/>
                  <a:moveTo>
                    <a:pt x="1871726" y="127"/>
                  </a:moveTo>
                  <a:lnTo>
                    <a:pt x="1900301" y="127"/>
                  </a:lnTo>
                  <a:lnTo>
                    <a:pt x="1900301" y="9652"/>
                  </a:lnTo>
                  <a:lnTo>
                    <a:pt x="1871726" y="9652"/>
                  </a:lnTo>
                  <a:close/>
                  <a:moveTo>
                    <a:pt x="1909826" y="127"/>
                  </a:moveTo>
                  <a:lnTo>
                    <a:pt x="1938401" y="127"/>
                  </a:lnTo>
                  <a:lnTo>
                    <a:pt x="1938401" y="9652"/>
                  </a:lnTo>
                  <a:lnTo>
                    <a:pt x="1909826" y="9652"/>
                  </a:lnTo>
                  <a:close/>
                  <a:moveTo>
                    <a:pt x="1947926" y="127"/>
                  </a:moveTo>
                  <a:lnTo>
                    <a:pt x="1976501" y="127"/>
                  </a:lnTo>
                  <a:lnTo>
                    <a:pt x="1976501" y="9652"/>
                  </a:lnTo>
                  <a:lnTo>
                    <a:pt x="1947926" y="9652"/>
                  </a:lnTo>
                  <a:close/>
                  <a:moveTo>
                    <a:pt x="1986026" y="127"/>
                  </a:moveTo>
                  <a:lnTo>
                    <a:pt x="2014601" y="127"/>
                  </a:lnTo>
                  <a:lnTo>
                    <a:pt x="2014601" y="9652"/>
                  </a:lnTo>
                  <a:lnTo>
                    <a:pt x="1986026" y="9652"/>
                  </a:lnTo>
                  <a:close/>
                  <a:moveTo>
                    <a:pt x="2024126" y="127"/>
                  </a:moveTo>
                  <a:lnTo>
                    <a:pt x="2052701" y="127"/>
                  </a:lnTo>
                  <a:lnTo>
                    <a:pt x="2052701" y="9652"/>
                  </a:lnTo>
                  <a:lnTo>
                    <a:pt x="2024126" y="9652"/>
                  </a:lnTo>
                  <a:close/>
                  <a:moveTo>
                    <a:pt x="2062226" y="127"/>
                  </a:moveTo>
                  <a:lnTo>
                    <a:pt x="2090801" y="127"/>
                  </a:lnTo>
                  <a:lnTo>
                    <a:pt x="2090801" y="9652"/>
                  </a:lnTo>
                  <a:lnTo>
                    <a:pt x="2062226" y="9652"/>
                  </a:lnTo>
                  <a:close/>
                  <a:moveTo>
                    <a:pt x="2100326" y="127"/>
                  </a:moveTo>
                  <a:lnTo>
                    <a:pt x="2128901" y="127"/>
                  </a:lnTo>
                  <a:lnTo>
                    <a:pt x="2128901" y="9652"/>
                  </a:lnTo>
                  <a:lnTo>
                    <a:pt x="2100326" y="9652"/>
                  </a:lnTo>
                  <a:close/>
                  <a:moveTo>
                    <a:pt x="2138426" y="127"/>
                  </a:moveTo>
                  <a:lnTo>
                    <a:pt x="2167001" y="127"/>
                  </a:lnTo>
                  <a:lnTo>
                    <a:pt x="2167001" y="9652"/>
                  </a:lnTo>
                  <a:lnTo>
                    <a:pt x="2138426" y="9652"/>
                  </a:lnTo>
                  <a:close/>
                  <a:moveTo>
                    <a:pt x="2176526" y="127"/>
                  </a:moveTo>
                  <a:lnTo>
                    <a:pt x="2205101" y="127"/>
                  </a:lnTo>
                  <a:lnTo>
                    <a:pt x="2205101" y="9652"/>
                  </a:lnTo>
                  <a:lnTo>
                    <a:pt x="2176526" y="9652"/>
                  </a:lnTo>
                  <a:close/>
                  <a:moveTo>
                    <a:pt x="2214626" y="127"/>
                  </a:moveTo>
                  <a:lnTo>
                    <a:pt x="2243201" y="127"/>
                  </a:lnTo>
                  <a:lnTo>
                    <a:pt x="2243201" y="9652"/>
                  </a:lnTo>
                  <a:lnTo>
                    <a:pt x="2214626" y="9652"/>
                  </a:lnTo>
                  <a:close/>
                  <a:moveTo>
                    <a:pt x="2252726" y="127"/>
                  </a:moveTo>
                  <a:lnTo>
                    <a:pt x="2281301" y="127"/>
                  </a:lnTo>
                  <a:lnTo>
                    <a:pt x="2281301" y="9652"/>
                  </a:lnTo>
                  <a:lnTo>
                    <a:pt x="2252726" y="9652"/>
                  </a:lnTo>
                  <a:close/>
                  <a:moveTo>
                    <a:pt x="2290826" y="127"/>
                  </a:moveTo>
                  <a:lnTo>
                    <a:pt x="2319401" y="127"/>
                  </a:lnTo>
                  <a:lnTo>
                    <a:pt x="2319401" y="9652"/>
                  </a:lnTo>
                  <a:lnTo>
                    <a:pt x="2290826" y="9652"/>
                  </a:lnTo>
                  <a:close/>
                  <a:moveTo>
                    <a:pt x="2328926" y="127"/>
                  </a:moveTo>
                  <a:lnTo>
                    <a:pt x="2357501" y="127"/>
                  </a:lnTo>
                  <a:lnTo>
                    <a:pt x="2357501" y="9652"/>
                  </a:lnTo>
                  <a:lnTo>
                    <a:pt x="2328926" y="9652"/>
                  </a:lnTo>
                  <a:close/>
                  <a:moveTo>
                    <a:pt x="2367026" y="127"/>
                  </a:moveTo>
                  <a:lnTo>
                    <a:pt x="2395601" y="127"/>
                  </a:lnTo>
                  <a:lnTo>
                    <a:pt x="2395601" y="9652"/>
                  </a:lnTo>
                  <a:lnTo>
                    <a:pt x="2367026" y="9652"/>
                  </a:lnTo>
                  <a:close/>
                  <a:moveTo>
                    <a:pt x="2405126" y="127"/>
                  </a:moveTo>
                  <a:lnTo>
                    <a:pt x="2433701" y="127"/>
                  </a:lnTo>
                  <a:lnTo>
                    <a:pt x="2433701" y="9652"/>
                  </a:lnTo>
                  <a:lnTo>
                    <a:pt x="2405126" y="9652"/>
                  </a:lnTo>
                  <a:close/>
                  <a:moveTo>
                    <a:pt x="2443226" y="127"/>
                  </a:moveTo>
                  <a:lnTo>
                    <a:pt x="2471801" y="127"/>
                  </a:lnTo>
                  <a:lnTo>
                    <a:pt x="2471801" y="9652"/>
                  </a:lnTo>
                  <a:lnTo>
                    <a:pt x="2443226" y="9652"/>
                  </a:lnTo>
                  <a:close/>
                  <a:moveTo>
                    <a:pt x="2481326" y="127"/>
                  </a:moveTo>
                  <a:lnTo>
                    <a:pt x="2509901" y="127"/>
                  </a:lnTo>
                  <a:lnTo>
                    <a:pt x="2509901" y="9652"/>
                  </a:lnTo>
                  <a:lnTo>
                    <a:pt x="2481326" y="9652"/>
                  </a:lnTo>
                  <a:close/>
                  <a:moveTo>
                    <a:pt x="2519426" y="127"/>
                  </a:moveTo>
                  <a:lnTo>
                    <a:pt x="2548001" y="127"/>
                  </a:lnTo>
                  <a:lnTo>
                    <a:pt x="2548001" y="9652"/>
                  </a:lnTo>
                  <a:lnTo>
                    <a:pt x="2519426" y="9652"/>
                  </a:lnTo>
                  <a:close/>
                  <a:moveTo>
                    <a:pt x="2557526" y="127"/>
                  </a:moveTo>
                  <a:lnTo>
                    <a:pt x="2586101" y="127"/>
                  </a:lnTo>
                  <a:lnTo>
                    <a:pt x="2586101" y="9652"/>
                  </a:lnTo>
                  <a:lnTo>
                    <a:pt x="2557526" y="9652"/>
                  </a:lnTo>
                  <a:close/>
                  <a:moveTo>
                    <a:pt x="2595626" y="127"/>
                  </a:moveTo>
                  <a:lnTo>
                    <a:pt x="2624201" y="127"/>
                  </a:lnTo>
                  <a:lnTo>
                    <a:pt x="2624201" y="9652"/>
                  </a:lnTo>
                  <a:lnTo>
                    <a:pt x="2595626" y="9652"/>
                  </a:lnTo>
                  <a:close/>
                  <a:moveTo>
                    <a:pt x="2633726" y="127"/>
                  </a:moveTo>
                  <a:lnTo>
                    <a:pt x="2662301" y="127"/>
                  </a:lnTo>
                  <a:lnTo>
                    <a:pt x="2662301" y="9652"/>
                  </a:lnTo>
                  <a:lnTo>
                    <a:pt x="2633726" y="9652"/>
                  </a:lnTo>
                  <a:close/>
                  <a:moveTo>
                    <a:pt x="2671826" y="127"/>
                  </a:moveTo>
                  <a:lnTo>
                    <a:pt x="2700401" y="127"/>
                  </a:lnTo>
                  <a:lnTo>
                    <a:pt x="2700401" y="9652"/>
                  </a:lnTo>
                  <a:lnTo>
                    <a:pt x="2671826" y="9652"/>
                  </a:lnTo>
                  <a:close/>
                  <a:moveTo>
                    <a:pt x="2709926" y="127"/>
                  </a:moveTo>
                  <a:lnTo>
                    <a:pt x="2738501" y="127"/>
                  </a:lnTo>
                  <a:lnTo>
                    <a:pt x="2738501" y="9652"/>
                  </a:lnTo>
                  <a:lnTo>
                    <a:pt x="2709926" y="9652"/>
                  </a:lnTo>
                  <a:close/>
                  <a:moveTo>
                    <a:pt x="2748026" y="127"/>
                  </a:moveTo>
                  <a:lnTo>
                    <a:pt x="2776601" y="127"/>
                  </a:lnTo>
                  <a:lnTo>
                    <a:pt x="2776601" y="9652"/>
                  </a:lnTo>
                  <a:lnTo>
                    <a:pt x="2748026" y="9652"/>
                  </a:lnTo>
                  <a:close/>
                  <a:moveTo>
                    <a:pt x="2786126" y="127"/>
                  </a:moveTo>
                  <a:lnTo>
                    <a:pt x="2814701" y="127"/>
                  </a:lnTo>
                  <a:lnTo>
                    <a:pt x="2814701" y="9652"/>
                  </a:lnTo>
                  <a:lnTo>
                    <a:pt x="2786126" y="9652"/>
                  </a:lnTo>
                  <a:close/>
                  <a:moveTo>
                    <a:pt x="2824226" y="127"/>
                  </a:moveTo>
                  <a:lnTo>
                    <a:pt x="2852801" y="127"/>
                  </a:lnTo>
                  <a:lnTo>
                    <a:pt x="2852801" y="9652"/>
                  </a:lnTo>
                  <a:lnTo>
                    <a:pt x="2824226" y="9652"/>
                  </a:lnTo>
                  <a:close/>
                  <a:moveTo>
                    <a:pt x="2862326" y="127"/>
                  </a:moveTo>
                  <a:lnTo>
                    <a:pt x="2890901" y="127"/>
                  </a:lnTo>
                  <a:lnTo>
                    <a:pt x="2890901" y="9652"/>
                  </a:lnTo>
                  <a:lnTo>
                    <a:pt x="2862326" y="9652"/>
                  </a:lnTo>
                  <a:close/>
                  <a:moveTo>
                    <a:pt x="2900426" y="127"/>
                  </a:moveTo>
                  <a:lnTo>
                    <a:pt x="2929001" y="127"/>
                  </a:lnTo>
                  <a:lnTo>
                    <a:pt x="2929001" y="9652"/>
                  </a:lnTo>
                  <a:lnTo>
                    <a:pt x="2900426" y="9652"/>
                  </a:lnTo>
                  <a:close/>
                  <a:moveTo>
                    <a:pt x="2938526" y="127"/>
                  </a:moveTo>
                  <a:lnTo>
                    <a:pt x="2967101" y="127"/>
                  </a:lnTo>
                  <a:lnTo>
                    <a:pt x="2967101" y="9652"/>
                  </a:lnTo>
                  <a:lnTo>
                    <a:pt x="2938526" y="9652"/>
                  </a:lnTo>
                  <a:close/>
                  <a:moveTo>
                    <a:pt x="2976626" y="127"/>
                  </a:moveTo>
                  <a:lnTo>
                    <a:pt x="3005201" y="127"/>
                  </a:lnTo>
                  <a:lnTo>
                    <a:pt x="3005201" y="9652"/>
                  </a:lnTo>
                  <a:lnTo>
                    <a:pt x="2976626" y="9652"/>
                  </a:lnTo>
                  <a:close/>
                  <a:moveTo>
                    <a:pt x="3014726" y="127"/>
                  </a:moveTo>
                  <a:lnTo>
                    <a:pt x="3043301" y="127"/>
                  </a:lnTo>
                  <a:lnTo>
                    <a:pt x="3043301" y="9652"/>
                  </a:lnTo>
                  <a:lnTo>
                    <a:pt x="3014726" y="9652"/>
                  </a:lnTo>
                  <a:close/>
                  <a:moveTo>
                    <a:pt x="3052826" y="127"/>
                  </a:moveTo>
                  <a:lnTo>
                    <a:pt x="3081401" y="127"/>
                  </a:lnTo>
                  <a:lnTo>
                    <a:pt x="3081401" y="9652"/>
                  </a:lnTo>
                  <a:lnTo>
                    <a:pt x="3052826" y="9652"/>
                  </a:lnTo>
                  <a:close/>
                  <a:moveTo>
                    <a:pt x="3090926" y="127"/>
                  </a:moveTo>
                  <a:lnTo>
                    <a:pt x="3119501" y="127"/>
                  </a:lnTo>
                  <a:lnTo>
                    <a:pt x="3119501" y="9652"/>
                  </a:lnTo>
                  <a:lnTo>
                    <a:pt x="3090926" y="9652"/>
                  </a:lnTo>
                  <a:close/>
                  <a:moveTo>
                    <a:pt x="3129026" y="127"/>
                  </a:moveTo>
                  <a:lnTo>
                    <a:pt x="3157601" y="127"/>
                  </a:lnTo>
                  <a:lnTo>
                    <a:pt x="3157601" y="9652"/>
                  </a:lnTo>
                  <a:lnTo>
                    <a:pt x="3129026" y="9652"/>
                  </a:lnTo>
                  <a:close/>
                  <a:moveTo>
                    <a:pt x="3167126" y="127"/>
                  </a:moveTo>
                  <a:lnTo>
                    <a:pt x="3195701" y="127"/>
                  </a:lnTo>
                  <a:lnTo>
                    <a:pt x="3195701" y="9652"/>
                  </a:lnTo>
                  <a:lnTo>
                    <a:pt x="3167126" y="9652"/>
                  </a:lnTo>
                  <a:close/>
                  <a:moveTo>
                    <a:pt x="3205226" y="127"/>
                  </a:moveTo>
                  <a:lnTo>
                    <a:pt x="3233801" y="127"/>
                  </a:lnTo>
                  <a:lnTo>
                    <a:pt x="3233801" y="9652"/>
                  </a:lnTo>
                  <a:lnTo>
                    <a:pt x="3205226" y="9652"/>
                  </a:lnTo>
                  <a:close/>
                  <a:moveTo>
                    <a:pt x="3243326" y="127"/>
                  </a:moveTo>
                  <a:lnTo>
                    <a:pt x="3271901" y="127"/>
                  </a:lnTo>
                  <a:lnTo>
                    <a:pt x="3271901" y="9652"/>
                  </a:lnTo>
                  <a:lnTo>
                    <a:pt x="3243326" y="9652"/>
                  </a:lnTo>
                  <a:close/>
                  <a:moveTo>
                    <a:pt x="3281426" y="127"/>
                  </a:moveTo>
                  <a:lnTo>
                    <a:pt x="3310001" y="127"/>
                  </a:lnTo>
                  <a:lnTo>
                    <a:pt x="3310001" y="9652"/>
                  </a:lnTo>
                  <a:lnTo>
                    <a:pt x="3281426" y="9652"/>
                  </a:lnTo>
                  <a:close/>
                  <a:moveTo>
                    <a:pt x="3319526" y="127"/>
                  </a:moveTo>
                  <a:lnTo>
                    <a:pt x="3348101" y="127"/>
                  </a:lnTo>
                  <a:lnTo>
                    <a:pt x="3348101" y="9652"/>
                  </a:lnTo>
                  <a:lnTo>
                    <a:pt x="3319526" y="9652"/>
                  </a:lnTo>
                  <a:close/>
                  <a:moveTo>
                    <a:pt x="3357626" y="127"/>
                  </a:moveTo>
                  <a:lnTo>
                    <a:pt x="3386201" y="127"/>
                  </a:lnTo>
                  <a:lnTo>
                    <a:pt x="3386201" y="9652"/>
                  </a:lnTo>
                  <a:lnTo>
                    <a:pt x="3357626" y="9652"/>
                  </a:lnTo>
                  <a:close/>
                  <a:moveTo>
                    <a:pt x="3395726" y="127"/>
                  </a:moveTo>
                  <a:lnTo>
                    <a:pt x="3424301" y="127"/>
                  </a:lnTo>
                  <a:lnTo>
                    <a:pt x="3424301" y="9652"/>
                  </a:lnTo>
                  <a:lnTo>
                    <a:pt x="3395726" y="9652"/>
                  </a:lnTo>
                  <a:close/>
                  <a:moveTo>
                    <a:pt x="3433826" y="127"/>
                  </a:moveTo>
                  <a:lnTo>
                    <a:pt x="3462401" y="127"/>
                  </a:lnTo>
                  <a:lnTo>
                    <a:pt x="3462401" y="9652"/>
                  </a:lnTo>
                  <a:lnTo>
                    <a:pt x="3433826" y="9652"/>
                  </a:lnTo>
                  <a:close/>
                  <a:moveTo>
                    <a:pt x="3471926" y="127"/>
                  </a:moveTo>
                  <a:lnTo>
                    <a:pt x="3500501" y="127"/>
                  </a:lnTo>
                  <a:lnTo>
                    <a:pt x="3500501" y="9652"/>
                  </a:lnTo>
                  <a:lnTo>
                    <a:pt x="3471926" y="9652"/>
                  </a:lnTo>
                  <a:close/>
                  <a:moveTo>
                    <a:pt x="3510026" y="127"/>
                  </a:moveTo>
                  <a:lnTo>
                    <a:pt x="3538601" y="127"/>
                  </a:lnTo>
                  <a:lnTo>
                    <a:pt x="3538601" y="9652"/>
                  </a:lnTo>
                  <a:lnTo>
                    <a:pt x="3510026" y="9652"/>
                  </a:lnTo>
                  <a:close/>
                  <a:moveTo>
                    <a:pt x="3548126" y="127"/>
                  </a:moveTo>
                  <a:lnTo>
                    <a:pt x="3576701" y="127"/>
                  </a:lnTo>
                  <a:lnTo>
                    <a:pt x="3576701" y="9652"/>
                  </a:lnTo>
                  <a:lnTo>
                    <a:pt x="3548126" y="9652"/>
                  </a:lnTo>
                  <a:close/>
                  <a:moveTo>
                    <a:pt x="3586226" y="127"/>
                  </a:moveTo>
                  <a:lnTo>
                    <a:pt x="3614801" y="127"/>
                  </a:lnTo>
                  <a:lnTo>
                    <a:pt x="3614801" y="9652"/>
                  </a:lnTo>
                  <a:lnTo>
                    <a:pt x="3586226" y="9652"/>
                  </a:lnTo>
                  <a:close/>
                  <a:moveTo>
                    <a:pt x="3624326" y="127"/>
                  </a:moveTo>
                  <a:lnTo>
                    <a:pt x="3652901" y="127"/>
                  </a:lnTo>
                  <a:lnTo>
                    <a:pt x="3652901" y="9652"/>
                  </a:lnTo>
                  <a:lnTo>
                    <a:pt x="3624326" y="9652"/>
                  </a:lnTo>
                  <a:close/>
                  <a:moveTo>
                    <a:pt x="3662426" y="127"/>
                  </a:moveTo>
                  <a:lnTo>
                    <a:pt x="3691001" y="127"/>
                  </a:lnTo>
                  <a:lnTo>
                    <a:pt x="3691001" y="9652"/>
                  </a:lnTo>
                  <a:lnTo>
                    <a:pt x="3662426" y="9652"/>
                  </a:lnTo>
                  <a:close/>
                  <a:moveTo>
                    <a:pt x="3700526" y="127"/>
                  </a:moveTo>
                  <a:lnTo>
                    <a:pt x="3729101" y="127"/>
                  </a:lnTo>
                  <a:lnTo>
                    <a:pt x="3729101" y="9652"/>
                  </a:lnTo>
                  <a:lnTo>
                    <a:pt x="3700526" y="9652"/>
                  </a:lnTo>
                  <a:close/>
                  <a:moveTo>
                    <a:pt x="3738626" y="127"/>
                  </a:moveTo>
                  <a:lnTo>
                    <a:pt x="3767201" y="127"/>
                  </a:lnTo>
                  <a:lnTo>
                    <a:pt x="3767201" y="9652"/>
                  </a:lnTo>
                  <a:lnTo>
                    <a:pt x="3738626" y="9652"/>
                  </a:lnTo>
                  <a:close/>
                  <a:moveTo>
                    <a:pt x="3776726" y="127"/>
                  </a:moveTo>
                  <a:lnTo>
                    <a:pt x="3805301" y="127"/>
                  </a:lnTo>
                  <a:lnTo>
                    <a:pt x="3805301" y="9652"/>
                  </a:lnTo>
                  <a:lnTo>
                    <a:pt x="3776726" y="9652"/>
                  </a:lnTo>
                  <a:close/>
                  <a:moveTo>
                    <a:pt x="3814826" y="127"/>
                  </a:moveTo>
                  <a:lnTo>
                    <a:pt x="3843401" y="127"/>
                  </a:lnTo>
                  <a:lnTo>
                    <a:pt x="3843401" y="9652"/>
                  </a:lnTo>
                  <a:lnTo>
                    <a:pt x="3814826" y="9652"/>
                  </a:lnTo>
                  <a:close/>
                  <a:moveTo>
                    <a:pt x="3852926" y="127"/>
                  </a:moveTo>
                  <a:lnTo>
                    <a:pt x="3881501" y="127"/>
                  </a:lnTo>
                  <a:lnTo>
                    <a:pt x="3881501" y="9652"/>
                  </a:lnTo>
                  <a:lnTo>
                    <a:pt x="3852926" y="9652"/>
                  </a:lnTo>
                  <a:close/>
                  <a:moveTo>
                    <a:pt x="3891026" y="127"/>
                  </a:moveTo>
                  <a:lnTo>
                    <a:pt x="3919601" y="127"/>
                  </a:lnTo>
                  <a:lnTo>
                    <a:pt x="3919601" y="9652"/>
                  </a:lnTo>
                  <a:lnTo>
                    <a:pt x="3891026" y="9652"/>
                  </a:lnTo>
                  <a:close/>
                  <a:moveTo>
                    <a:pt x="3929126" y="127"/>
                  </a:moveTo>
                  <a:lnTo>
                    <a:pt x="3957701" y="127"/>
                  </a:lnTo>
                  <a:lnTo>
                    <a:pt x="3957701" y="9652"/>
                  </a:lnTo>
                  <a:lnTo>
                    <a:pt x="3929126" y="9652"/>
                  </a:lnTo>
                  <a:close/>
                  <a:moveTo>
                    <a:pt x="3967226" y="127"/>
                  </a:moveTo>
                  <a:lnTo>
                    <a:pt x="3995801" y="127"/>
                  </a:lnTo>
                  <a:lnTo>
                    <a:pt x="3995801" y="9652"/>
                  </a:lnTo>
                  <a:lnTo>
                    <a:pt x="3967226" y="9652"/>
                  </a:lnTo>
                  <a:close/>
                  <a:moveTo>
                    <a:pt x="4005326" y="127"/>
                  </a:moveTo>
                  <a:lnTo>
                    <a:pt x="4033901" y="127"/>
                  </a:lnTo>
                  <a:lnTo>
                    <a:pt x="4033901" y="9652"/>
                  </a:lnTo>
                  <a:lnTo>
                    <a:pt x="4005326" y="9652"/>
                  </a:lnTo>
                  <a:close/>
                  <a:moveTo>
                    <a:pt x="4043426" y="127"/>
                  </a:moveTo>
                  <a:lnTo>
                    <a:pt x="4072001" y="127"/>
                  </a:lnTo>
                  <a:lnTo>
                    <a:pt x="4072001" y="9652"/>
                  </a:lnTo>
                  <a:lnTo>
                    <a:pt x="4043426" y="9652"/>
                  </a:lnTo>
                  <a:close/>
                  <a:moveTo>
                    <a:pt x="4081526" y="127"/>
                  </a:moveTo>
                  <a:lnTo>
                    <a:pt x="4110101" y="127"/>
                  </a:lnTo>
                  <a:lnTo>
                    <a:pt x="4110101" y="9652"/>
                  </a:lnTo>
                  <a:lnTo>
                    <a:pt x="4081526" y="9652"/>
                  </a:lnTo>
                  <a:close/>
                  <a:moveTo>
                    <a:pt x="4121912" y="7366"/>
                  </a:moveTo>
                  <a:lnTo>
                    <a:pt x="4121912" y="35941"/>
                  </a:lnTo>
                  <a:lnTo>
                    <a:pt x="4112387" y="35941"/>
                  </a:lnTo>
                  <a:lnTo>
                    <a:pt x="4112387" y="7366"/>
                  </a:lnTo>
                  <a:close/>
                  <a:moveTo>
                    <a:pt x="4121912" y="45466"/>
                  </a:moveTo>
                  <a:lnTo>
                    <a:pt x="4121912" y="74041"/>
                  </a:lnTo>
                  <a:lnTo>
                    <a:pt x="4112387" y="74041"/>
                  </a:lnTo>
                  <a:lnTo>
                    <a:pt x="4112387" y="45466"/>
                  </a:lnTo>
                  <a:close/>
                  <a:moveTo>
                    <a:pt x="4121912" y="83566"/>
                  </a:moveTo>
                  <a:lnTo>
                    <a:pt x="4121912" y="112141"/>
                  </a:lnTo>
                  <a:lnTo>
                    <a:pt x="4112387" y="112141"/>
                  </a:lnTo>
                  <a:lnTo>
                    <a:pt x="4112387" y="83566"/>
                  </a:lnTo>
                  <a:close/>
                  <a:moveTo>
                    <a:pt x="4121912" y="121666"/>
                  </a:moveTo>
                  <a:lnTo>
                    <a:pt x="4121912" y="150241"/>
                  </a:lnTo>
                  <a:lnTo>
                    <a:pt x="4112387" y="150241"/>
                  </a:lnTo>
                  <a:lnTo>
                    <a:pt x="4112387" y="121666"/>
                  </a:lnTo>
                  <a:close/>
                  <a:moveTo>
                    <a:pt x="4121912" y="159766"/>
                  </a:moveTo>
                  <a:lnTo>
                    <a:pt x="4121912" y="188341"/>
                  </a:lnTo>
                  <a:lnTo>
                    <a:pt x="4112387" y="188341"/>
                  </a:lnTo>
                  <a:lnTo>
                    <a:pt x="4112387" y="159766"/>
                  </a:lnTo>
                  <a:close/>
                  <a:moveTo>
                    <a:pt x="4121912" y="197866"/>
                  </a:moveTo>
                  <a:lnTo>
                    <a:pt x="4121912" y="226441"/>
                  </a:lnTo>
                  <a:lnTo>
                    <a:pt x="4112387" y="226441"/>
                  </a:lnTo>
                  <a:lnTo>
                    <a:pt x="4112387" y="197866"/>
                  </a:lnTo>
                  <a:close/>
                  <a:moveTo>
                    <a:pt x="4121912" y="235966"/>
                  </a:moveTo>
                  <a:lnTo>
                    <a:pt x="4121912" y="264541"/>
                  </a:lnTo>
                  <a:lnTo>
                    <a:pt x="4112387" y="264541"/>
                  </a:lnTo>
                  <a:lnTo>
                    <a:pt x="4112387" y="235966"/>
                  </a:lnTo>
                  <a:close/>
                  <a:moveTo>
                    <a:pt x="4121912" y="274066"/>
                  </a:moveTo>
                  <a:lnTo>
                    <a:pt x="4121912" y="302641"/>
                  </a:lnTo>
                  <a:lnTo>
                    <a:pt x="4112387" y="302641"/>
                  </a:lnTo>
                  <a:lnTo>
                    <a:pt x="4112387" y="274066"/>
                  </a:lnTo>
                  <a:close/>
                  <a:moveTo>
                    <a:pt x="4121912" y="312166"/>
                  </a:moveTo>
                  <a:lnTo>
                    <a:pt x="4121912" y="340741"/>
                  </a:lnTo>
                  <a:lnTo>
                    <a:pt x="4112387" y="340741"/>
                  </a:lnTo>
                  <a:lnTo>
                    <a:pt x="4112387" y="312166"/>
                  </a:lnTo>
                  <a:close/>
                  <a:moveTo>
                    <a:pt x="4121912" y="350266"/>
                  </a:moveTo>
                  <a:lnTo>
                    <a:pt x="4121912" y="378841"/>
                  </a:lnTo>
                  <a:lnTo>
                    <a:pt x="4112387" y="378841"/>
                  </a:lnTo>
                  <a:lnTo>
                    <a:pt x="4112387" y="350266"/>
                  </a:lnTo>
                  <a:close/>
                  <a:moveTo>
                    <a:pt x="4121912" y="388366"/>
                  </a:moveTo>
                  <a:lnTo>
                    <a:pt x="4121912" y="416941"/>
                  </a:lnTo>
                  <a:lnTo>
                    <a:pt x="4112387" y="416941"/>
                  </a:lnTo>
                  <a:lnTo>
                    <a:pt x="4112387" y="388366"/>
                  </a:lnTo>
                  <a:close/>
                  <a:moveTo>
                    <a:pt x="4121912" y="426466"/>
                  </a:moveTo>
                  <a:lnTo>
                    <a:pt x="4121912" y="455041"/>
                  </a:lnTo>
                  <a:lnTo>
                    <a:pt x="4112387" y="455041"/>
                  </a:lnTo>
                  <a:lnTo>
                    <a:pt x="4112387" y="426466"/>
                  </a:lnTo>
                  <a:close/>
                  <a:moveTo>
                    <a:pt x="4121912" y="464566"/>
                  </a:moveTo>
                  <a:lnTo>
                    <a:pt x="4121912" y="493141"/>
                  </a:lnTo>
                  <a:lnTo>
                    <a:pt x="4112387" y="493141"/>
                  </a:lnTo>
                  <a:lnTo>
                    <a:pt x="4112387" y="464566"/>
                  </a:lnTo>
                  <a:close/>
                  <a:moveTo>
                    <a:pt x="4121912" y="502666"/>
                  </a:moveTo>
                  <a:lnTo>
                    <a:pt x="4121912" y="531241"/>
                  </a:lnTo>
                  <a:lnTo>
                    <a:pt x="4112387" y="531241"/>
                  </a:lnTo>
                  <a:lnTo>
                    <a:pt x="4112387" y="502666"/>
                  </a:lnTo>
                  <a:close/>
                  <a:moveTo>
                    <a:pt x="4121912" y="540766"/>
                  </a:moveTo>
                  <a:lnTo>
                    <a:pt x="4121912" y="569341"/>
                  </a:lnTo>
                  <a:lnTo>
                    <a:pt x="4112387" y="569341"/>
                  </a:lnTo>
                  <a:lnTo>
                    <a:pt x="4112387" y="540766"/>
                  </a:lnTo>
                  <a:close/>
                  <a:moveTo>
                    <a:pt x="4121912" y="578866"/>
                  </a:moveTo>
                  <a:lnTo>
                    <a:pt x="4121912" y="607441"/>
                  </a:lnTo>
                  <a:lnTo>
                    <a:pt x="4112387" y="607441"/>
                  </a:lnTo>
                  <a:lnTo>
                    <a:pt x="4112387" y="578866"/>
                  </a:lnTo>
                  <a:close/>
                  <a:moveTo>
                    <a:pt x="4121912" y="616966"/>
                  </a:moveTo>
                  <a:lnTo>
                    <a:pt x="4121912" y="645541"/>
                  </a:lnTo>
                  <a:lnTo>
                    <a:pt x="4112387" y="645541"/>
                  </a:lnTo>
                  <a:lnTo>
                    <a:pt x="4112387" y="616966"/>
                  </a:lnTo>
                  <a:close/>
                  <a:moveTo>
                    <a:pt x="4121912" y="655066"/>
                  </a:moveTo>
                  <a:lnTo>
                    <a:pt x="4121912" y="683641"/>
                  </a:lnTo>
                  <a:lnTo>
                    <a:pt x="4112387" y="683641"/>
                  </a:lnTo>
                  <a:lnTo>
                    <a:pt x="4112387" y="655066"/>
                  </a:lnTo>
                  <a:close/>
                  <a:moveTo>
                    <a:pt x="4121912" y="693166"/>
                  </a:moveTo>
                  <a:lnTo>
                    <a:pt x="4121912" y="721741"/>
                  </a:lnTo>
                  <a:lnTo>
                    <a:pt x="4112387" y="721741"/>
                  </a:lnTo>
                  <a:lnTo>
                    <a:pt x="4112387" y="693166"/>
                  </a:lnTo>
                  <a:close/>
                  <a:moveTo>
                    <a:pt x="4121912" y="731266"/>
                  </a:moveTo>
                  <a:lnTo>
                    <a:pt x="4121912" y="759841"/>
                  </a:lnTo>
                  <a:lnTo>
                    <a:pt x="4112387" y="759841"/>
                  </a:lnTo>
                  <a:lnTo>
                    <a:pt x="4112387" y="731266"/>
                  </a:lnTo>
                  <a:close/>
                  <a:moveTo>
                    <a:pt x="4121912" y="769366"/>
                  </a:moveTo>
                  <a:lnTo>
                    <a:pt x="4121912" y="797941"/>
                  </a:lnTo>
                  <a:lnTo>
                    <a:pt x="4112387" y="797941"/>
                  </a:lnTo>
                  <a:lnTo>
                    <a:pt x="4112387" y="769366"/>
                  </a:lnTo>
                  <a:close/>
                  <a:moveTo>
                    <a:pt x="4121912" y="807466"/>
                  </a:moveTo>
                  <a:lnTo>
                    <a:pt x="4121912" y="836041"/>
                  </a:lnTo>
                  <a:lnTo>
                    <a:pt x="4112387" y="836041"/>
                  </a:lnTo>
                  <a:lnTo>
                    <a:pt x="4112387" y="807466"/>
                  </a:lnTo>
                  <a:close/>
                  <a:moveTo>
                    <a:pt x="4121912" y="845566"/>
                  </a:moveTo>
                  <a:lnTo>
                    <a:pt x="4121912" y="874141"/>
                  </a:lnTo>
                  <a:lnTo>
                    <a:pt x="4112387" y="874141"/>
                  </a:lnTo>
                  <a:lnTo>
                    <a:pt x="4112387" y="845566"/>
                  </a:lnTo>
                  <a:close/>
                  <a:moveTo>
                    <a:pt x="4121912" y="883666"/>
                  </a:moveTo>
                  <a:lnTo>
                    <a:pt x="4121912" y="912241"/>
                  </a:lnTo>
                  <a:lnTo>
                    <a:pt x="4112387" y="912241"/>
                  </a:lnTo>
                  <a:lnTo>
                    <a:pt x="4112387" y="883666"/>
                  </a:lnTo>
                  <a:close/>
                  <a:moveTo>
                    <a:pt x="4121912" y="921766"/>
                  </a:moveTo>
                  <a:lnTo>
                    <a:pt x="4121912" y="950341"/>
                  </a:lnTo>
                  <a:lnTo>
                    <a:pt x="4112387" y="950341"/>
                  </a:lnTo>
                  <a:lnTo>
                    <a:pt x="4112387" y="921766"/>
                  </a:lnTo>
                  <a:close/>
                  <a:moveTo>
                    <a:pt x="4121912" y="959866"/>
                  </a:moveTo>
                  <a:lnTo>
                    <a:pt x="4121912" y="988441"/>
                  </a:lnTo>
                  <a:lnTo>
                    <a:pt x="4112387" y="988441"/>
                  </a:lnTo>
                  <a:lnTo>
                    <a:pt x="4112387" y="959866"/>
                  </a:lnTo>
                  <a:close/>
                  <a:moveTo>
                    <a:pt x="4121912" y="997966"/>
                  </a:moveTo>
                  <a:lnTo>
                    <a:pt x="4121912" y="1026541"/>
                  </a:lnTo>
                  <a:lnTo>
                    <a:pt x="4112387" y="1026541"/>
                  </a:lnTo>
                  <a:lnTo>
                    <a:pt x="4112387" y="997966"/>
                  </a:lnTo>
                  <a:close/>
                  <a:moveTo>
                    <a:pt x="4121912" y="1036066"/>
                  </a:moveTo>
                  <a:lnTo>
                    <a:pt x="4121912" y="1064641"/>
                  </a:lnTo>
                  <a:lnTo>
                    <a:pt x="4112387" y="1064641"/>
                  </a:lnTo>
                  <a:lnTo>
                    <a:pt x="4112387" y="1036066"/>
                  </a:lnTo>
                  <a:close/>
                  <a:moveTo>
                    <a:pt x="4121912" y="1074166"/>
                  </a:moveTo>
                  <a:lnTo>
                    <a:pt x="4121912" y="1102741"/>
                  </a:lnTo>
                  <a:lnTo>
                    <a:pt x="4112387" y="1102741"/>
                  </a:lnTo>
                  <a:lnTo>
                    <a:pt x="4112387" y="1074166"/>
                  </a:lnTo>
                  <a:close/>
                  <a:moveTo>
                    <a:pt x="4121912" y="1112266"/>
                  </a:moveTo>
                  <a:lnTo>
                    <a:pt x="4121912" y="1140841"/>
                  </a:lnTo>
                  <a:lnTo>
                    <a:pt x="4112387" y="1140841"/>
                  </a:lnTo>
                  <a:lnTo>
                    <a:pt x="4112387" y="1112266"/>
                  </a:lnTo>
                  <a:close/>
                  <a:moveTo>
                    <a:pt x="4121912" y="1150366"/>
                  </a:moveTo>
                  <a:lnTo>
                    <a:pt x="4121912" y="1178941"/>
                  </a:lnTo>
                  <a:lnTo>
                    <a:pt x="4112387" y="1178941"/>
                  </a:lnTo>
                  <a:lnTo>
                    <a:pt x="4112387" y="1150366"/>
                  </a:lnTo>
                  <a:close/>
                  <a:moveTo>
                    <a:pt x="4121912" y="1188466"/>
                  </a:moveTo>
                  <a:lnTo>
                    <a:pt x="4121912" y="1217041"/>
                  </a:lnTo>
                  <a:lnTo>
                    <a:pt x="4112387" y="1217041"/>
                  </a:lnTo>
                  <a:lnTo>
                    <a:pt x="4112387" y="1188466"/>
                  </a:lnTo>
                  <a:close/>
                  <a:moveTo>
                    <a:pt x="4121912" y="1226566"/>
                  </a:moveTo>
                  <a:lnTo>
                    <a:pt x="4121912" y="1255141"/>
                  </a:lnTo>
                  <a:lnTo>
                    <a:pt x="4112387" y="1255141"/>
                  </a:lnTo>
                  <a:lnTo>
                    <a:pt x="4112387" y="1226566"/>
                  </a:lnTo>
                  <a:close/>
                  <a:moveTo>
                    <a:pt x="4121912" y="1264666"/>
                  </a:moveTo>
                  <a:lnTo>
                    <a:pt x="4121912" y="1293241"/>
                  </a:lnTo>
                  <a:lnTo>
                    <a:pt x="4112387" y="1293241"/>
                  </a:lnTo>
                  <a:lnTo>
                    <a:pt x="4112387" y="1264666"/>
                  </a:lnTo>
                  <a:close/>
                  <a:moveTo>
                    <a:pt x="4121912" y="1302766"/>
                  </a:moveTo>
                  <a:lnTo>
                    <a:pt x="4121912" y="1331341"/>
                  </a:lnTo>
                  <a:lnTo>
                    <a:pt x="4112387" y="1331341"/>
                  </a:lnTo>
                  <a:lnTo>
                    <a:pt x="4112387" y="1302766"/>
                  </a:lnTo>
                  <a:close/>
                  <a:moveTo>
                    <a:pt x="4121912" y="1340866"/>
                  </a:moveTo>
                  <a:lnTo>
                    <a:pt x="4121912" y="1369441"/>
                  </a:lnTo>
                  <a:lnTo>
                    <a:pt x="4112387" y="1369441"/>
                  </a:lnTo>
                  <a:lnTo>
                    <a:pt x="4112387" y="1340866"/>
                  </a:lnTo>
                  <a:close/>
                  <a:moveTo>
                    <a:pt x="4121912" y="1378966"/>
                  </a:moveTo>
                  <a:lnTo>
                    <a:pt x="4121912" y="1407541"/>
                  </a:lnTo>
                  <a:lnTo>
                    <a:pt x="4112387" y="1407541"/>
                  </a:lnTo>
                  <a:lnTo>
                    <a:pt x="4112387" y="1378966"/>
                  </a:lnTo>
                  <a:close/>
                  <a:moveTo>
                    <a:pt x="4121912" y="1417066"/>
                  </a:moveTo>
                  <a:lnTo>
                    <a:pt x="4121912" y="1445641"/>
                  </a:lnTo>
                  <a:lnTo>
                    <a:pt x="4112387" y="1445641"/>
                  </a:lnTo>
                  <a:lnTo>
                    <a:pt x="4112387" y="1417066"/>
                  </a:lnTo>
                  <a:close/>
                  <a:moveTo>
                    <a:pt x="4121912" y="1455166"/>
                  </a:moveTo>
                  <a:lnTo>
                    <a:pt x="4121912" y="1483741"/>
                  </a:lnTo>
                  <a:lnTo>
                    <a:pt x="4112387" y="1483741"/>
                  </a:lnTo>
                  <a:lnTo>
                    <a:pt x="4112387" y="1455166"/>
                  </a:lnTo>
                  <a:close/>
                  <a:moveTo>
                    <a:pt x="4121912" y="1493266"/>
                  </a:moveTo>
                  <a:lnTo>
                    <a:pt x="4121912" y="1521841"/>
                  </a:lnTo>
                  <a:lnTo>
                    <a:pt x="4112387" y="1521841"/>
                  </a:lnTo>
                  <a:lnTo>
                    <a:pt x="4112387" y="1493266"/>
                  </a:lnTo>
                  <a:close/>
                  <a:moveTo>
                    <a:pt x="4121912" y="1531366"/>
                  </a:moveTo>
                  <a:lnTo>
                    <a:pt x="4121912" y="1559941"/>
                  </a:lnTo>
                  <a:lnTo>
                    <a:pt x="4112387" y="1559941"/>
                  </a:lnTo>
                  <a:lnTo>
                    <a:pt x="4112387" y="1531366"/>
                  </a:lnTo>
                  <a:close/>
                  <a:moveTo>
                    <a:pt x="4121912" y="1569466"/>
                  </a:moveTo>
                  <a:lnTo>
                    <a:pt x="4121912" y="1598041"/>
                  </a:lnTo>
                  <a:lnTo>
                    <a:pt x="4112387" y="1598041"/>
                  </a:lnTo>
                  <a:lnTo>
                    <a:pt x="4112387" y="1569466"/>
                  </a:lnTo>
                  <a:close/>
                  <a:moveTo>
                    <a:pt x="4121912" y="1607566"/>
                  </a:moveTo>
                  <a:lnTo>
                    <a:pt x="4121912" y="1636141"/>
                  </a:lnTo>
                  <a:lnTo>
                    <a:pt x="4112387" y="1636141"/>
                  </a:lnTo>
                  <a:lnTo>
                    <a:pt x="4112387" y="1607566"/>
                  </a:lnTo>
                  <a:close/>
                  <a:moveTo>
                    <a:pt x="4121912" y="1645666"/>
                  </a:moveTo>
                  <a:lnTo>
                    <a:pt x="4121912" y="1674241"/>
                  </a:lnTo>
                  <a:lnTo>
                    <a:pt x="4112387" y="1674241"/>
                  </a:lnTo>
                  <a:lnTo>
                    <a:pt x="4112387" y="1645666"/>
                  </a:lnTo>
                  <a:close/>
                  <a:moveTo>
                    <a:pt x="4121912" y="1683766"/>
                  </a:moveTo>
                  <a:lnTo>
                    <a:pt x="4121912" y="1712341"/>
                  </a:lnTo>
                  <a:lnTo>
                    <a:pt x="4112387" y="1712341"/>
                  </a:lnTo>
                  <a:lnTo>
                    <a:pt x="4112387" y="1683766"/>
                  </a:lnTo>
                  <a:close/>
                  <a:moveTo>
                    <a:pt x="4121912" y="1721866"/>
                  </a:moveTo>
                  <a:lnTo>
                    <a:pt x="4121912" y="1750441"/>
                  </a:lnTo>
                  <a:lnTo>
                    <a:pt x="4112387" y="1750441"/>
                  </a:lnTo>
                  <a:lnTo>
                    <a:pt x="4112387" y="1721866"/>
                  </a:lnTo>
                  <a:close/>
                  <a:moveTo>
                    <a:pt x="4121912" y="1759966"/>
                  </a:moveTo>
                  <a:lnTo>
                    <a:pt x="4121912" y="1788541"/>
                  </a:lnTo>
                  <a:lnTo>
                    <a:pt x="4112387" y="1788541"/>
                  </a:lnTo>
                  <a:lnTo>
                    <a:pt x="4112387" y="1759966"/>
                  </a:lnTo>
                  <a:close/>
                  <a:moveTo>
                    <a:pt x="4121912" y="1798066"/>
                  </a:moveTo>
                  <a:lnTo>
                    <a:pt x="4121912" y="1826641"/>
                  </a:lnTo>
                  <a:lnTo>
                    <a:pt x="4112387" y="1826641"/>
                  </a:lnTo>
                  <a:lnTo>
                    <a:pt x="4112387" y="1798066"/>
                  </a:lnTo>
                  <a:close/>
                  <a:moveTo>
                    <a:pt x="4121912" y="1836166"/>
                  </a:moveTo>
                  <a:lnTo>
                    <a:pt x="4121912" y="1864741"/>
                  </a:lnTo>
                  <a:lnTo>
                    <a:pt x="4112387" y="1864741"/>
                  </a:lnTo>
                  <a:lnTo>
                    <a:pt x="4112387" y="1836166"/>
                  </a:lnTo>
                  <a:close/>
                  <a:moveTo>
                    <a:pt x="4121912" y="1874266"/>
                  </a:moveTo>
                  <a:lnTo>
                    <a:pt x="4121912" y="1875790"/>
                  </a:lnTo>
                  <a:lnTo>
                    <a:pt x="4119754" y="1880616"/>
                  </a:lnTo>
                  <a:lnTo>
                    <a:pt x="4090035" y="1880616"/>
                  </a:lnTo>
                  <a:lnTo>
                    <a:pt x="4090035" y="1871091"/>
                  </a:lnTo>
                  <a:lnTo>
                    <a:pt x="4117086" y="1871091"/>
                  </a:lnTo>
                  <a:lnTo>
                    <a:pt x="4117086" y="1875917"/>
                  </a:lnTo>
                  <a:lnTo>
                    <a:pt x="4112260" y="1875917"/>
                  </a:lnTo>
                  <a:lnTo>
                    <a:pt x="4112260" y="1874393"/>
                  </a:lnTo>
                  <a:close/>
                  <a:moveTo>
                    <a:pt x="4080510" y="1880489"/>
                  </a:moveTo>
                  <a:lnTo>
                    <a:pt x="4051935" y="1880489"/>
                  </a:lnTo>
                  <a:lnTo>
                    <a:pt x="4051935" y="1870964"/>
                  </a:lnTo>
                  <a:lnTo>
                    <a:pt x="4080510" y="1870964"/>
                  </a:lnTo>
                  <a:close/>
                  <a:moveTo>
                    <a:pt x="4042410" y="1880489"/>
                  </a:moveTo>
                  <a:lnTo>
                    <a:pt x="4013835" y="1880489"/>
                  </a:lnTo>
                  <a:lnTo>
                    <a:pt x="4013835" y="1870964"/>
                  </a:lnTo>
                  <a:lnTo>
                    <a:pt x="4042410" y="1870964"/>
                  </a:lnTo>
                  <a:close/>
                  <a:moveTo>
                    <a:pt x="4004310" y="1880489"/>
                  </a:moveTo>
                  <a:lnTo>
                    <a:pt x="3975735" y="1880489"/>
                  </a:lnTo>
                  <a:lnTo>
                    <a:pt x="3975735" y="1870964"/>
                  </a:lnTo>
                  <a:lnTo>
                    <a:pt x="4004310" y="1870964"/>
                  </a:lnTo>
                  <a:close/>
                  <a:moveTo>
                    <a:pt x="3966210" y="1880489"/>
                  </a:moveTo>
                  <a:lnTo>
                    <a:pt x="3937635" y="1880489"/>
                  </a:lnTo>
                  <a:lnTo>
                    <a:pt x="3937635" y="1870964"/>
                  </a:lnTo>
                  <a:lnTo>
                    <a:pt x="3966210" y="1870964"/>
                  </a:lnTo>
                  <a:close/>
                  <a:moveTo>
                    <a:pt x="3928110" y="1880489"/>
                  </a:moveTo>
                  <a:lnTo>
                    <a:pt x="3899535" y="1880489"/>
                  </a:lnTo>
                  <a:lnTo>
                    <a:pt x="3899535" y="1870964"/>
                  </a:lnTo>
                  <a:lnTo>
                    <a:pt x="3928110" y="1870964"/>
                  </a:lnTo>
                  <a:close/>
                  <a:moveTo>
                    <a:pt x="3890010" y="1880489"/>
                  </a:moveTo>
                  <a:lnTo>
                    <a:pt x="3861435" y="1880489"/>
                  </a:lnTo>
                  <a:lnTo>
                    <a:pt x="3861435" y="1870964"/>
                  </a:lnTo>
                  <a:lnTo>
                    <a:pt x="3890010" y="1870964"/>
                  </a:lnTo>
                  <a:close/>
                  <a:moveTo>
                    <a:pt x="3851910" y="1880489"/>
                  </a:moveTo>
                  <a:lnTo>
                    <a:pt x="3823335" y="1880489"/>
                  </a:lnTo>
                  <a:lnTo>
                    <a:pt x="3823335" y="1870964"/>
                  </a:lnTo>
                  <a:lnTo>
                    <a:pt x="3851910" y="1870964"/>
                  </a:lnTo>
                  <a:close/>
                  <a:moveTo>
                    <a:pt x="3813810" y="1880489"/>
                  </a:moveTo>
                  <a:lnTo>
                    <a:pt x="3785235" y="1880489"/>
                  </a:lnTo>
                  <a:lnTo>
                    <a:pt x="3785235" y="1870964"/>
                  </a:lnTo>
                  <a:lnTo>
                    <a:pt x="3813810" y="1870964"/>
                  </a:lnTo>
                  <a:close/>
                  <a:moveTo>
                    <a:pt x="3775710" y="1880489"/>
                  </a:moveTo>
                  <a:lnTo>
                    <a:pt x="3747135" y="1880489"/>
                  </a:lnTo>
                  <a:lnTo>
                    <a:pt x="3747135" y="1870964"/>
                  </a:lnTo>
                  <a:lnTo>
                    <a:pt x="3775710" y="1870964"/>
                  </a:lnTo>
                  <a:close/>
                  <a:moveTo>
                    <a:pt x="3737610" y="1880489"/>
                  </a:moveTo>
                  <a:lnTo>
                    <a:pt x="3709035" y="1880489"/>
                  </a:lnTo>
                  <a:lnTo>
                    <a:pt x="3709035" y="1870964"/>
                  </a:lnTo>
                  <a:lnTo>
                    <a:pt x="3737610" y="1870964"/>
                  </a:lnTo>
                  <a:close/>
                  <a:moveTo>
                    <a:pt x="3699510" y="1880489"/>
                  </a:moveTo>
                  <a:lnTo>
                    <a:pt x="3670935" y="1880489"/>
                  </a:lnTo>
                  <a:lnTo>
                    <a:pt x="3670935" y="1870964"/>
                  </a:lnTo>
                  <a:lnTo>
                    <a:pt x="3699510" y="1870964"/>
                  </a:lnTo>
                  <a:close/>
                  <a:moveTo>
                    <a:pt x="3661410" y="1880489"/>
                  </a:moveTo>
                  <a:lnTo>
                    <a:pt x="3632835" y="1880489"/>
                  </a:lnTo>
                  <a:lnTo>
                    <a:pt x="3632835" y="1870964"/>
                  </a:lnTo>
                  <a:lnTo>
                    <a:pt x="3661410" y="1870964"/>
                  </a:lnTo>
                  <a:close/>
                  <a:moveTo>
                    <a:pt x="3623310" y="1880489"/>
                  </a:moveTo>
                  <a:lnTo>
                    <a:pt x="3594735" y="1880489"/>
                  </a:lnTo>
                  <a:lnTo>
                    <a:pt x="3594735" y="1870964"/>
                  </a:lnTo>
                  <a:lnTo>
                    <a:pt x="3623310" y="1870964"/>
                  </a:lnTo>
                  <a:close/>
                  <a:moveTo>
                    <a:pt x="3585210" y="1880489"/>
                  </a:moveTo>
                  <a:lnTo>
                    <a:pt x="3556635" y="1880489"/>
                  </a:lnTo>
                  <a:lnTo>
                    <a:pt x="3556635" y="1870964"/>
                  </a:lnTo>
                  <a:lnTo>
                    <a:pt x="3585210" y="1870964"/>
                  </a:lnTo>
                  <a:close/>
                  <a:moveTo>
                    <a:pt x="3547110" y="1880489"/>
                  </a:moveTo>
                  <a:lnTo>
                    <a:pt x="3518535" y="1880489"/>
                  </a:lnTo>
                  <a:lnTo>
                    <a:pt x="3518535" y="1870964"/>
                  </a:lnTo>
                  <a:lnTo>
                    <a:pt x="3547110" y="1870964"/>
                  </a:lnTo>
                  <a:close/>
                  <a:moveTo>
                    <a:pt x="3509010" y="1880489"/>
                  </a:moveTo>
                  <a:lnTo>
                    <a:pt x="3480435" y="1880489"/>
                  </a:lnTo>
                  <a:lnTo>
                    <a:pt x="3480435" y="1870964"/>
                  </a:lnTo>
                  <a:lnTo>
                    <a:pt x="3509010" y="1870964"/>
                  </a:lnTo>
                  <a:close/>
                  <a:moveTo>
                    <a:pt x="3470910" y="1880489"/>
                  </a:moveTo>
                  <a:lnTo>
                    <a:pt x="3442335" y="1880489"/>
                  </a:lnTo>
                  <a:lnTo>
                    <a:pt x="3442335" y="1870964"/>
                  </a:lnTo>
                  <a:lnTo>
                    <a:pt x="3470910" y="1870964"/>
                  </a:lnTo>
                  <a:close/>
                  <a:moveTo>
                    <a:pt x="3432810" y="1880489"/>
                  </a:moveTo>
                  <a:lnTo>
                    <a:pt x="3404235" y="1880489"/>
                  </a:lnTo>
                  <a:lnTo>
                    <a:pt x="3404235" y="1870964"/>
                  </a:lnTo>
                  <a:lnTo>
                    <a:pt x="3432810" y="1870964"/>
                  </a:lnTo>
                  <a:close/>
                  <a:moveTo>
                    <a:pt x="3394710" y="1880489"/>
                  </a:moveTo>
                  <a:lnTo>
                    <a:pt x="3366135" y="1880489"/>
                  </a:lnTo>
                  <a:lnTo>
                    <a:pt x="3366135" y="1870964"/>
                  </a:lnTo>
                  <a:lnTo>
                    <a:pt x="3394710" y="1870964"/>
                  </a:lnTo>
                  <a:close/>
                  <a:moveTo>
                    <a:pt x="3356610" y="1880489"/>
                  </a:moveTo>
                  <a:lnTo>
                    <a:pt x="3328035" y="1880489"/>
                  </a:lnTo>
                  <a:lnTo>
                    <a:pt x="3328035" y="1870964"/>
                  </a:lnTo>
                  <a:lnTo>
                    <a:pt x="3356610" y="1870964"/>
                  </a:lnTo>
                  <a:close/>
                  <a:moveTo>
                    <a:pt x="3318510" y="1880489"/>
                  </a:moveTo>
                  <a:lnTo>
                    <a:pt x="3289935" y="1880489"/>
                  </a:lnTo>
                  <a:lnTo>
                    <a:pt x="3289935" y="1870964"/>
                  </a:lnTo>
                  <a:lnTo>
                    <a:pt x="3318510" y="1870964"/>
                  </a:lnTo>
                  <a:close/>
                  <a:moveTo>
                    <a:pt x="3280410" y="1880489"/>
                  </a:moveTo>
                  <a:lnTo>
                    <a:pt x="3251835" y="1880489"/>
                  </a:lnTo>
                  <a:lnTo>
                    <a:pt x="3251835" y="1870964"/>
                  </a:lnTo>
                  <a:lnTo>
                    <a:pt x="3280410" y="1870964"/>
                  </a:lnTo>
                  <a:close/>
                  <a:moveTo>
                    <a:pt x="3242310" y="1880489"/>
                  </a:moveTo>
                  <a:lnTo>
                    <a:pt x="3213735" y="1880489"/>
                  </a:lnTo>
                  <a:lnTo>
                    <a:pt x="3213735" y="1870964"/>
                  </a:lnTo>
                  <a:lnTo>
                    <a:pt x="3242310" y="1870964"/>
                  </a:lnTo>
                  <a:close/>
                  <a:moveTo>
                    <a:pt x="3204210" y="1880489"/>
                  </a:moveTo>
                  <a:lnTo>
                    <a:pt x="3175635" y="1880489"/>
                  </a:lnTo>
                  <a:lnTo>
                    <a:pt x="3175635" y="1870964"/>
                  </a:lnTo>
                  <a:lnTo>
                    <a:pt x="3204210" y="1870964"/>
                  </a:lnTo>
                  <a:close/>
                  <a:moveTo>
                    <a:pt x="3166110" y="1880489"/>
                  </a:moveTo>
                  <a:lnTo>
                    <a:pt x="3137535" y="1880489"/>
                  </a:lnTo>
                  <a:lnTo>
                    <a:pt x="3137535" y="1870964"/>
                  </a:lnTo>
                  <a:lnTo>
                    <a:pt x="3166110" y="1870964"/>
                  </a:lnTo>
                  <a:close/>
                  <a:moveTo>
                    <a:pt x="3128010" y="1880489"/>
                  </a:moveTo>
                  <a:lnTo>
                    <a:pt x="3099435" y="1880489"/>
                  </a:lnTo>
                  <a:lnTo>
                    <a:pt x="3099435" y="1870964"/>
                  </a:lnTo>
                  <a:lnTo>
                    <a:pt x="3128010" y="1870964"/>
                  </a:lnTo>
                  <a:close/>
                  <a:moveTo>
                    <a:pt x="3089910" y="1880489"/>
                  </a:moveTo>
                  <a:lnTo>
                    <a:pt x="3061335" y="1880489"/>
                  </a:lnTo>
                  <a:lnTo>
                    <a:pt x="3061335" y="1870964"/>
                  </a:lnTo>
                  <a:lnTo>
                    <a:pt x="3089910" y="1870964"/>
                  </a:lnTo>
                  <a:close/>
                  <a:moveTo>
                    <a:pt x="3051810" y="1880489"/>
                  </a:moveTo>
                  <a:lnTo>
                    <a:pt x="3023235" y="1880489"/>
                  </a:lnTo>
                  <a:lnTo>
                    <a:pt x="3023235" y="1870964"/>
                  </a:lnTo>
                  <a:lnTo>
                    <a:pt x="3051810" y="1870964"/>
                  </a:lnTo>
                  <a:close/>
                  <a:moveTo>
                    <a:pt x="3013710" y="1880489"/>
                  </a:moveTo>
                  <a:lnTo>
                    <a:pt x="2985135" y="1880489"/>
                  </a:lnTo>
                  <a:lnTo>
                    <a:pt x="2985135" y="1870964"/>
                  </a:lnTo>
                  <a:lnTo>
                    <a:pt x="3013710" y="1870964"/>
                  </a:lnTo>
                  <a:close/>
                  <a:moveTo>
                    <a:pt x="2975610" y="1880489"/>
                  </a:moveTo>
                  <a:lnTo>
                    <a:pt x="2947035" y="1880489"/>
                  </a:lnTo>
                  <a:lnTo>
                    <a:pt x="2947035" y="1870964"/>
                  </a:lnTo>
                  <a:lnTo>
                    <a:pt x="2975610" y="1870964"/>
                  </a:lnTo>
                  <a:close/>
                  <a:moveTo>
                    <a:pt x="2937510" y="1880489"/>
                  </a:moveTo>
                  <a:lnTo>
                    <a:pt x="2908935" y="1880489"/>
                  </a:lnTo>
                  <a:lnTo>
                    <a:pt x="2908935" y="1870964"/>
                  </a:lnTo>
                  <a:lnTo>
                    <a:pt x="2937510" y="1870964"/>
                  </a:lnTo>
                  <a:close/>
                  <a:moveTo>
                    <a:pt x="2899410" y="1880489"/>
                  </a:moveTo>
                  <a:lnTo>
                    <a:pt x="2870835" y="1880489"/>
                  </a:lnTo>
                  <a:lnTo>
                    <a:pt x="2870835" y="1870964"/>
                  </a:lnTo>
                  <a:lnTo>
                    <a:pt x="2899410" y="1870964"/>
                  </a:lnTo>
                  <a:close/>
                  <a:moveTo>
                    <a:pt x="2861310" y="1880489"/>
                  </a:moveTo>
                  <a:lnTo>
                    <a:pt x="2832735" y="1880489"/>
                  </a:lnTo>
                  <a:lnTo>
                    <a:pt x="2832735" y="1870964"/>
                  </a:lnTo>
                  <a:lnTo>
                    <a:pt x="2861310" y="1870964"/>
                  </a:lnTo>
                  <a:close/>
                  <a:moveTo>
                    <a:pt x="2823210" y="1880489"/>
                  </a:moveTo>
                  <a:lnTo>
                    <a:pt x="2794635" y="1880489"/>
                  </a:lnTo>
                  <a:lnTo>
                    <a:pt x="2794635" y="1870964"/>
                  </a:lnTo>
                  <a:lnTo>
                    <a:pt x="2823210" y="1870964"/>
                  </a:lnTo>
                  <a:close/>
                  <a:moveTo>
                    <a:pt x="2785110" y="1880489"/>
                  </a:moveTo>
                  <a:lnTo>
                    <a:pt x="2756535" y="1880489"/>
                  </a:lnTo>
                  <a:lnTo>
                    <a:pt x="2756535" y="1870964"/>
                  </a:lnTo>
                  <a:lnTo>
                    <a:pt x="2785110" y="1870964"/>
                  </a:lnTo>
                  <a:close/>
                  <a:moveTo>
                    <a:pt x="2747010" y="1880489"/>
                  </a:moveTo>
                  <a:lnTo>
                    <a:pt x="2718435" y="1880489"/>
                  </a:lnTo>
                  <a:lnTo>
                    <a:pt x="2718435" y="1870964"/>
                  </a:lnTo>
                  <a:lnTo>
                    <a:pt x="2747010" y="1870964"/>
                  </a:lnTo>
                  <a:close/>
                  <a:moveTo>
                    <a:pt x="2708910" y="1880489"/>
                  </a:moveTo>
                  <a:lnTo>
                    <a:pt x="2680335" y="1880489"/>
                  </a:lnTo>
                  <a:lnTo>
                    <a:pt x="2680335" y="1870964"/>
                  </a:lnTo>
                  <a:lnTo>
                    <a:pt x="2708910" y="1870964"/>
                  </a:lnTo>
                  <a:close/>
                  <a:moveTo>
                    <a:pt x="2670810" y="1880489"/>
                  </a:moveTo>
                  <a:lnTo>
                    <a:pt x="2642235" y="1880489"/>
                  </a:lnTo>
                  <a:lnTo>
                    <a:pt x="2642235" y="1870964"/>
                  </a:lnTo>
                  <a:lnTo>
                    <a:pt x="2670810" y="1870964"/>
                  </a:lnTo>
                  <a:close/>
                  <a:moveTo>
                    <a:pt x="2632710" y="1880489"/>
                  </a:moveTo>
                  <a:lnTo>
                    <a:pt x="2604135" y="1880489"/>
                  </a:lnTo>
                  <a:lnTo>
                    <a:pt x="2604135" y="1870964"/>
                  </a:lnTo>
                  <a:lnTo>
                    <a:pt x="2632710" y="1870964"/>
                  </a:lnTo>
                  <a:close/>
                  <a:moveTo>
                    <a:pt x="2594610" y="1880489"/>
                  </a:moveTo>
                  <a:lnTo>
                    <a:pt x="2566035" y="1880489"/>
                  </a:lnTo>
                  <a:lnTo>
                    <a:pt x="2566035" y="1870964"/>
                  </a:lnTo>
                  <a:lnTo>
                    <a:pt x="2594610" y="1870964"/>
                  </a:lnTo>
                  <a:close/>
                  <a:moveTo>
                    <a:pt x="2556510" y="1880489"/>
                  </a:moveTo>
                  <a:lnTo>
                    <a:pt x="2527935" y="1880489"/>
                  </a:lnTo>
                  <a:lnTo>
                    <a:pt x="2527935" y="1870964"/>
                  </a:lnTo>
                  <a:lnTo>
                    <a:pt x="2556510" y="1870964"/>
                  </a:lnTo>
                  <a:close/>
                  <a:moveTo>
                    <a:pt x="2518410" y="1880489"/>
                  </a:moveTo>
                  <a:lnTo>
                    <a:pt x="2489835" y="1880489"/>
                  </a:lnTo>
                  <a:lnTo>
                    <a:pt x="2489835" y="1870964"/>
                  </a:lnTo>
                  <a:lnTo>
                    <a:pt x="2518410" y="1870964"/>
                  </a:lnTo>
                  <a:close/>
                  <a:moveTo>
                    <a:pt x="2480310" y="1880489"/>
                  </a:moveTo>
                  <a:lnTo>
                    <a:pt x="2451735" y="1880489"/>
                  </a:lnTo>
                  <a:lnTo>
                    <a:pt x="2451735" y="1870964"/>
                  </a:lnTo>
                  <a:lnTo>
                    <a:pt x="2480310" y="1870964"/>
                  </a:lnTo>
                  <a:close/>
                  <a:moveTo>
                    <a:pt x="2442210" y="1880489"/>
                  </a:moveTo>
                  <a:lnTo>
                    <a:pt x="2413635" y="1880489"/>
                  </a:lnTo>
                  <a:lnTo>
                    <a:pt x="2413635" y="1870964"/>
                  </a:lnTo>
                  <a:lnTo>
                    <a:pt x="2442210" y="1870964"/>
                  </a:lnTo>
                  <a:close/>
                  <a:moveTo>
                    <a:pt x="2404110" y="1880489"/>
                  </a:moveTo>
                  <a:lnTo>
                    <a:pt x="2375535" y="1880489"/>
                  </a:lnTo>
                  <a:lnTo>
                    <a:pt x="2375535" y="1870964"/>
                  </a:lnTo>
                  <a:lnTo>
                    <a:pt x="2404110" y="1870964"/>
                  </a:lnTo>
                  <a:close/>
                  <a:moveTo>
                    <a:pt x="2366010" y="1880489"/>
                  </a:moveTo>
                  <a:lnTo>
                    <a:pt x="2337435" y="1880489"/>
                  </a:lnTo>
                  <a:lnTo>
                    <a:pt x="2337435" y="1870964"/>
                  </a:lnTo>
                  <a:lnTo>
                    <a:pt x="2366010" y="1870964"/>
                  </a:lnTo>
                  <a:close/>
                  <a:moveTo>
                    <a:pt x="2327910" y="1880489"/>
                  </a:moveTo>
                  <a:lnTo>
                    <a:pt x="2299335" y="1880489"/>
                  </a:lnTo>
                  <a:lnTo>
                    <a:pt x="2299335" y="1870964"/>
                  </a:lnTo>
                  <a:lnTo>
                    <a:pt x="2327910" y="1870964"/>
                  </a:lnTo>
                  <a:close/>
                  <a:moveTo>
                    <a:pt x="2289810" y="1880489"/>
                  </a:moveTo>
                  <a:lnTo>
                    <a:pt x="2261235" y="1880489"/>
                  </a:lnTo>
                  <a:lnTo>
                    <a:pt x="2261235" y="1870964"/>
                  </a:lnTo>
                  <a:lnTo>
                    <a:pt x="2289810" y="1870964"/>
                  </a:lnTo>
                  <a:close/>
                  <a:moveTo>
                    <a:pt x="2251710" y="1880489"/>
                  </a:moveTo>
                  <a:lnTo>
                    <a:pt x="2223135" y="1880489"/>
                  </a:lnTo>
                  <a:lnTo>
                    <a:pt x="2223135" y="1870964"/>
                  </a:lnTo>
                  <a:lnTo>
                    <a:pt x="2251710" y="1870964"/>
                  </a:lnTo>
                  <a:close/>
                  <a:moveTo>
                    <a:pt x="2213610" y="1880489"/>
                  </a:moveTo>
                  <a:lnTo>
                    <a:pt x="2185035" y="1880489"/>
                  </a:lnTo>
                  <a:lnTo>
                    <a:pt x="2185035" y="1870964"/>
                  </a:lnTo>
                  <a:lnTo>
                    <a:pt x="2213610" y="1870964"/>
                  </a:lnTo>
                  <a:close/>
                  <a:moveTo>
                    <a:pt x="2175510" y="1880489"/>
                  </a:moveTo>
                  <a:lnTo>
                    <a:pt x="2146935" y="1880489"/>
                  </a:lnTo>
                  <a:lnTo>
                    <a:pt x="2146935" y="1870964"/>
                  </a:lnTo>
                  <a:lnTo>
                    <a:pt x="2175510" y="1870964"/>
                  </a:lnTo>
                  <a:close/>
                  <a:moveTo>
                    <a:pt x="2137410" y="1880489"/>
                  </a:moveTo>
                  <a:lnTo>
                    <a:pt x="2108835" y="1880489"/>
                  </a:lnTo>
                  <a:lnTo>
                    <a:pt x="2108835" y="1870964"/>
                  </a:lnTo>
                  <a:lnTo>
                    <a:pt x="2137410" y="1870964"/>
                  </a:lnTo>
                  <a:close/>
                  <a:moveTo>
                    <a:pt x="2099310" y="1880489"/>
                  </a:moveTo>
                  <a:lnTo>
                    <a:pt x="2070735" y="1880489"/>
                  </a:lnTo>
                  <a:lnTo>
                    <a:pt x="2070735" y="1870964"/>
                  </a:lnTo>
                  <a:lnTo>
                    <a:pt x="2099310" y="1870964"/>
                  </a:lnTo>
                  <a:close/>
                  <a:moveTo>
                    <a:pt x="2061210" y="1880489"/>
                  </a:moveTo>
                  <a:lnTo>
                    <a:pt x="2032635" y="1880489"/>
                  </a:lnTo>
                  <a:lnTo>
                    <a:pt x="2032635" y="1870964"/>
                  </a:lnTo>
                  <a:lnTo>
                    <a:pt x="2061210" y="1870964"/>
                  </a:lnTo>
                  <a:close/>
                  <a:moveTo>
                    <a:pt x="2023110" y="1880489"/>
                  </a:moveTo>
                  <a:lnTo>
                    <a:pt x="1994535" y="1880489"/>
                  </a:lnTo>
                  <a:lnTo>
                    <a:pt x="1994535" y="1870964"/>
                  </a:lnTo>
                  <a:lnTo>
                    <a:pt x="2023110" y="1870964"/>
                  </a:lnTo>
                  <a:close/>
                  <a:moveTo>
                    <a:pt x="1985010" y="1880489"/>
                  </a:moveTo>
                  <a:lnTo>
                    <a:pt x="1956435" y="1880489"/>
                  </a:lnTo>
                  <a:lnTo>
                    <a:pt x="1956435" y="1870964"/>
                  </a:lnTo>
                  <a:lnTo>
                    <a:pt x="1985010" y="1870964"/>
                  </a:lnTo>
                  <a:close/>
                  <a:moveTo>
                    <a:pt x="1946910" y="1880489"/>
                  </a:moveTo>
                  <a:lnTo>
                    <a:pt x="1918335" y="1880489"/>
                  </a:lnTo>
                  <a:lnTo>
                    <a:pt x="1918335" y="1870964"/>
                  </a:lnTo>
                  <a:lnTo>
                    <a:pt x="1946910" y="1870964"/>
                  </a:lnTo>
                  <a:close/>
                  <a:moveTo>
                    <a:pt x="1908810" y="1880489"/>
                  </a:moveTo>
                  <a:lnTo>
                    <a:pt x="1880235" y="1880489"/>
                  </a:lnTo>
                  <a:lnTo>
                    <a:pt x="1880235" y="1870964"/>
                  </a:lnTo>
                  <a:lnTo>
                    <a:pt x="1908810" y="1870964"/>
                  </a:lnTo>
                  <a:close/>
                  <a:moveTo>
                    <a:pt x="1870710" y="1880489"/>
                  </a:moveTo>
                  <a:lnTo>
                    <a:pt x="1842135" y="1880489"/>
                  </a:lnTo>
                  <a:lnTo>
                    <a:pt x="1842135" y="1870964"/>
                  </a:lnTo>
                  <a:lnTo>
                    <a:pt x="1870710" y="1870964"/>
                  </a:lnTo>
                  <a:close/>
                  <a:moveTo>
                    <a:pt x="1832610" y="1880489"/>
                  </a:moveTo>
                  <a:lnTo>
                    <a:pt x="1804035" y="1880489"/>
                  </a:lnTo>
                  <a:lnTo>
                    <a:pt x="1804035" y="1870964"/>
                  </a:lnTo>
                  <a:lnTo>
                    <a:pt x="1832610" y="1870964"/>
                  </a:lnTo>
                  <a:close/>
                  <a:moveTo>
                    <a:pt x="1794510" y="1880489"/>
                  </a:moveTo>
                  <a:lnTo>
                    <a:pt x="1765935" y="1880489"/>
                  </a:lnTo>
                  <a:lnTo>
                    <a:pt x="1765935" y="1870964"/>
                  </a:lnTo>
                  <a:lnTo>
                    <a:pt x="1794510" y="1870964"/>
                  </a:lnTo>
                  <a:close/>
                  <a:moveTo>
                    <a:pt x="1756410" y="1880489"/>
                  </a:moveTo>
                  <a:lnTo>
                    <a:pt x="1727835" y="1880489"/>
                  </a:lnTo>
                  <a:lnTo>
                    <a:pt x="1727835" y="1870964"/>
                  </a:lnTo>
                  <a:lnTo>
                    <a:pt x="1756410" y="1870964"/>
                  </a:lnTo>
                  <a:close/>
                  <a:moveTo>
                    <a:pt x="1718310" y="1880489"/>
                  </a:moveTo>
                  <a:lnTo>
                    <a:pt x="1689735" y="1880489"/>
                  </a:lnTo>
                  <a:lnTo>
                    <a:pt x="1689735" y="1870964"/>
                  </a:lnTo>
                  <a:lnTo>
                    <a:pt x="1718310" y="1870964"/>
                  </a:lnTo>
                  <a:close/>
                  <a:moveTo>
                    <a:pt x="1680210" y="1880489"/>
                  </a:moveTo>
                  <a:lnTo>
                    <a:pt x="1651635" y="1880489"/>
                  </a:lnTo>
                  <a:lnTo>
                    <a:pt x="1651635" y="1870964"/>
                  </a:lnTo>
                  <a:lnTo>
                    <a:pt x="1680210" y="1870964"/>
                  </a:lnTo>
                  <a:close/>
                  <a:moveTo>
                    <a:pt x="1642110" y="1880489"/>
                  </a:moveTo>
                  <a:lnTo>
                    <a:pt x="1613535" y="1880489"/>
                  </a:lnTo>
                  <a:lnTo>
                    <a:pt x="1613535" y="1870964"/>
                  </a:lnTo>
                  <a:lnTo>
                    <a:pt x="1642110" y="1870964"/>
                  </a:lnTo>
                  <a:close/>
                  <a:moveTo>
                    <a:pt x="1604010" y="1880489"/>
                  </a:moveTo>
                  <a:lnTo>
                    <a:pt x="1575435" y="1880489"/>
                  </a:lnTo>
                  <a:lnTo>
                    <a:pt x="1575435" y="1870964"/>
                  </a:lnTo>
                  <a:lnTo>
                    <a:pt x="1604010" y="1870964"/>
                  </a:lnTo>
                  <a:close/>
                  <a:moveTo>
                    <a:pt x="1565910" y="1880489"/>
                  </a:moveTo>
                  <a:lnTo>
                    <a:pt x="1537335" y="1880489"/>
                  </a:lnTo>
                  <a:lnTo>
                    <a:pt x="1537335" y="1870964"/>
                  </a:lnTo>
                  <a:lnTo>
                    <a:pt x="1565910" y="1870964"/>
                  </a:lnTo>
                  <a:close/>
                  <a:moveTo>
                    <a:pt x="1527810" y="1880489"/>
                  </a:moveTo>
                  <a:lnTo>
                    <a:pt x="1499235" y="1880489"/>
                  </a:lnTo>
                  <a:lnTo>
                    <a:pt x="1499235" y="1870964"/>
                  </a:lnTo>
                  <a:lnTo>
                    <a:pt x="1527810" y="1870964"/>
                  </a:lnTo>
                  <a:close/>
                  <a:moveTo>
                    <a:pt x="1489710" y="1880489"/>
                  </a:moveTo>
                  <a:lnTo>
                    <a:pt x="1461135" y="1880489"/>
                  </a:lnTo>
                  <a:lnTo>
                    <a:pt x="1461135" y="1870964"/>
                  </a:lnTo>
                  <a:lnTo>
                    <a:pt x="1489710" y="1870964"/>
                  </a:lnTo>
                  <a:close/>
                  <a:moveTo>
                    <a:pt x="1451610" y="1880489"/>
                  </a:moveTo>
                  <a:lnTo>
                    <a:pt x="1423035" y="1880489"/>
                  </a:lnTo>
                  <a:lnTo>
                    <a:pt x="1423035" y="1870964"/>
                  </a:lnTo>
                  <a:lnTo>
                    <a:pt x="1451610" y="1870964"/>
                  </a:lnTo>
                  <a:close/>
                  <a:moveTo>
                    <a:pt x="1413510" y="1880489"/>
                  </a:moveTo>
                  <a:lnTo>
                    <a:pt x="1384935" y="1880489"/>
                  </a:lnTo>
                  <a:lnTo>
                    <a:pt x="1384935" y="1870964"/>
                  </a:lnTo>
                  <a:lnTo>
                    <a:pt x="1413510" y="1870964"/>
                  </a:lnTo>
                  <a:close/>
                  <a:moveTo>
                    <a:pt x="1375410" y="1880489"/>
                  </a:moveTo>
                  <a:lnTo>
                    <a:pt x="1346835" y="1880489"/>
                  </a:lnTo>
                  <a:lnTo>
                    <a:pt x="1346835" y="1870964"/>
                  </a:lnTo>
                  <a:lnTo>
                    <a:pt x="1375410" y="1870964"/>
                  </a:lnTo>
                  <a:close/>
                  <a:moveTo>
                    <a:pt x="1337310" y="1880489"/>
                  </a:moveTo>
                  <a:lnTo>
                    <a:pt x="1308735" y="1880489"/>
                  </a:lnTo>
                  <a:lnTo>
                    <a:pt x="1308735" y="1870964"/>
                  </a:lnTo>
                  <a:lnTo>
                    <a:pt x="1337310" y="1870964"/>
                  </a:lnTo>
                  <a:close/>
                  <a:moveTo>
                    <a:pt x="1299210" y="1880489"/>
                  </a:moveTo>
                  <a:lnTo>
                    <a:pt x="1270635" y="1880489"/>
                  </a:lnTo>
                  <a:lnTo>
                    <a:pt x="1270635" y="1870964"/>
                  </a:lnTo>
                  <a:lnTo>
                    <a:pt x="1299210" y="1870964"/>
                  </a:lnTo>
                  <a:close/>
                  <a:moveTo>
                    <a:pt x="1261110" y="1880489"/>
                  </a:moveTo>
                  <a:lnTo>
                    <a:pt x="1232535" y="1880489"/>
                  </a:lnTo>
                  <a:lnTo>
                    <a:pt x="1232535" y="1870964"/>
                  </a:lnTo>
                  <a:lnTo>
                    <a:pt x="1261110" y="1870964"/>
                  </a:lnTo>
                  <a:close/>
                  <a:moveTo>
                    <a:pt x="1223010" y="1880489"/>
                  </a:moveTo>
                  <a:lnTo>
                    <a:pt x="1194435" y="1880489"/>
                  </a:lnTo>
                  <a:lnTo>
                    <a:pt x="1194435" y="1870964"/>
                  </a:lnTo>
                  <a:lnTo>
                    <a:pt x="1223010" y="1870964"/>
                  </a:lnTo>
                  <a:close/>
                  <a:moveTo>
                    <a:pt x="1184910" y="1880489"/>
                  </a:moveTo>
                  <a:lnTo>
                    <a:pt x="1156335" y="1880489"/>
                  </a:lnTo>
                  <a:lnTo>
                    <a:pt x="1156335" y="1870964"/>
                  </a:lnTo>
                  <a:lnTo>
                    <a:pt x="1184910" y="1870964"/>
                  </a:lnTo>
                  <a:close/>
                  <a:moveTo>
                    <a:pt x="1146810" y="1880489"/>
                  </a:moveTo>
                  <a:lnTo>
                    <a:pt x="1118235" y="1880489"/>
                  </a:lnTo>
                  <a:lnTo>
                    <a:pt x="1118235" y="1870964"/>
                  </a:lnTo>
                  <a:lnTo>
                    <a:pt x="1146810" y="1870964"/>
                  </a:lnTo>
                  <a:close/>
                  <a:moveTo>
                    <a:pt x="1108710" y="1880489"/>
                  </a:moveTo>
                  <a:lnTo>
                    <a:pt x="1080135" y="1880489"/>
                  </a:lnTo>
                  <a:lnTo>
                    <a:pt x="1080135" y="1870964"/>
                  </a:lnTo>
                  <a:lnTo>
                    <a:pt x="1108710" y="1870964"/>
                  </a:lnTo>
                  <a:close/>
                  <a:moveTo>
                    <a:pt x="1070610" y="1880489"/>
                  </a:moveTo>
                  <a:lnTo>
                    <a:pt x="1042035" y="1880489"/>
                  </a:lnTo>
                  <a:lnTo>
                    <a:pt x="1042035" y="1870964"/>
                  </a:lnTo>
                  <a:lnTo>
                    <a:pt x="1070610" y="1870964"/>
                  </a:lnTo>
                  <a:close/>
                  <a:moveTo>
                    <a:pt x="1032510" y="1880489"/>
                  </a:moveTo>
                  <a:lnTo>
                    <a:pt x="1003935" y="1880489"/>
                  </a:lnTo>
                  <a:lnTo>
                    <a:pt x="1003935" y="1870964"/>
                  </a:lnTo>
                  <a:lnTo>
                    <a:pt x="1032510" y="1870964"/>
                  </a:lnTo>
                  <a:close/>
                  <a:moveTo>
                    <a:pt x="994410" y="1880489"/>
                  </a:moveTo>
                  <a:lnTo>
                    <a:pt x="965835" y="1880489"/>
                  </a:lnTo>
                  <a:lnTo>
                    <a:pt x="965835" y="1870964"/>
                  </a:lnTo>
                  <a:lnTo>
                    <a:pt x="994410" y="1870964"/>
                  </a:lnTo>
                  <a:close/>
                  <a:moveTo>
                    <a:pt x="956310" y="1880489"/>
                  </a:moveTo>
                  <a:lnTo>
                    <a:pt x="927735" y="1880489"/>
                  </a:lnTo>
                  <a:lnTo>
                    <a:pt x="927735" y="1870964"/>
                  </a:lnTo>
                  <a:lnTo>
                    <a:pt x="956310" y="1870964"/>
                  </a:lnTo>
                  <a:close/>
                  <a:moveTo>
                    <a:pt x="918210" y="1880489"/>
                  </a:moveTo>
                  <a:lnTo>
                    <a:pt x="889635" y="1880489"/>
                  </a:lnTo>
                  <a:lnTo>
                    <a:pt x="889635" y="1870964"/>
                  </a:lnTo>
                  <a:lnTo>
                    <a:pt x="918210" y="1870964"/>
                  </a:lnTo>
                  <a:close/>
                  <a:moveTo>
                    <a:pt x="880110" y="1880489"/>
                  </a:moveTo>
                  <a:lnTo>
                    <a:pt x="851535" y="1880489"/>
                  </a:lnTo>
                  <a:lnTo>
                    <a:pt x="851535" y="1870964"/>
                  </a:lnTo>
                  <a:lnTo>
                    <a:pt x="880110" y="1870964"/>
                  </a:lnTo>
                  <a:close/>
                  <a:moveTo>
                    <a:pt x="842010" y="1880489"/>
                  </a:moveTo>
                  <a:lnTo>
                    <a:pt x="813435" y="1880489"/>
                  </a:lnTo>
                  <a:lnTo>
                    <a:pt x="813435" y="1870964"/>
                  </a:lnTo>
                  <a:lnTo>
                    <a:pt x="842010" y="1870964"/>
                  </a:lnTo>
                  <a:close/>
                  <a:moveTo>
                    <a:pt x="803910" y="1880489"/>
                  </a:moveTo>
                  <a:lnTo>
                    <a:pt x="775335" y="1880489"/>
                  </a:lnTo>
                  <a:lnTo>
                    <a:pt x="775335" y="1870964"/>
                  </a:lnTo>
                  <a:lnTo>
                    <a:pt x="803910" y="1870964"/>
                  </a:lnTo>
                  <a:close/>
                  <a:moveTo>
                    <a:pt x="765810" y="1880489"/>
                  </a:moveTo>
                  <a:lnTo>
                    <a:pt x="737235" y="1880489"/>
                  </a:lnTo>
                  <a:lnTo>
                    <a:pt x="737235" y="1870964"/>
                  </a:lnTo>
                  <a:lnTo>
                    <a:pt x="765810" y="1870964"/>
                  </a:lnTo>
                  <a:close/>
                  <a:moveTo>
                    <a:pt x="727710" y="1880489"/>
                  </a:moveTo>
                  <a:lnTo>
                    <a:pt x="699135" y="1880489"/>
                  </a:lnTo>
                  <a:lnTo>
                    <a:pt x="699135" y="1870964"/>
                  </a:lnTo>
                  <a:lnTo>
                    <a:pt x="727710" y="1870964"/>
                  </a:lnTo>
                  <a:close/>
                  <a:moveTo>
                    <a:pt x="689610" y="1880489"/>
                  </a:moveTo>
                  <a:lnTo>
                    <a:pt x="661035" y="1880489"/>
                  </a:lnTo>
                  <a:lnTo>
                    <a:pt x="661035" y="1870964"/>
                  </a:lnTo>
                  <a:lnTo>
                    <a:pt x="689610" y="1870964"/>
                  </a:lnTo>
                  <a:close/>
                  <a:moveTo>
                    <a:pt x="651510" y="1880489"/>
                  </a:moveTo>
                  <a:lnTo>
                    <a:pt x="622935" y="1880489"/>
                  </a:lnTo>
                  <a:lnTo>
                    <a:pt x="622935" y="1870964"/>
                  </a:lnTo>
                  <a:lnTo>
                    <a:pt x="651510" y="1870964"/>
                  </a:lnTo>
                  <a:close/>
                  <a:moveTo>
                    <a:pt x="613410" y="1880489"/>
                  </a:moveTo>
                  <a:lnTo>
                    <a:pt x="584835" y="1880489"/>
                  </a:lnTo>
                  <a:lnTo>
                    <a:pt x="584835" y="1870964"/>
                  </a:lnTo>
                  <a:lnTo>
                    <a:pt x="613410" y="1870964"/>
                  </a:lnTo>
                  <a:close/>
                  <a:moveTo>
                    <a:pt x="575310" y="1880489"/>
                  </a:moveTo>
                  <a:lnTo>
                    <a:pt x="546735" y="1880489"/>
                  </a:lnTo>
                  <a:lnTo>
                    <a:pt x="546735" y="1870964"/>
                  </a:lnTo>
                  <a:lnTo>
                    <a:pt x="575310" y="1870964"/>
                  </a:lnTo>
                  <a:close/>
                  <a:moveTo>
                    <a:pt x="537210" y="1880489"/>
                  </a:moveTo>
                  <a:lnTo>
                    <a:pt x="508635" y="1880489"/>
                  </a:lnTo>
                  <a:lnTo>
                    <a:pt x="508635" y="1870964"/>
                  </a:lnTo>
                  <a:lnTo>
                    <a:pt x="537210" y="1870964"/>
                  </a:lnTo>
                  <a:close/>
                  <a:moveTo>
                    <a:pt x="499110" y="1880489"/>
                  </a:moveTo>
                  <a:lnTo>
                    <a:pt x="470535" y="1880489"/>
                  </a:lnTo>
                  <a:lnTo>
                    <a:pt x="470535" y="1870964"/>
                  </a:lnTo>
                  <a:lnTo>
                    <a:pt x="499110" y="1870964"/>
                  </a:lnTo>
                  <a:close/>
                  <a:moveTo>
                    <a:pt x="461010" y="1880489"/>
                  </a:moveTo>
                  <a:lnTo>
                    <a:pt x="432435" y="1880489"/>
                  </a:lnTo>
                  <a:lnTo>
                    <a:pt x="432435" y="1870964"/>
                  </a:lnTo>
                  <a:lnTo>
                    <a:pt x="461010" y="1870964"/>
                  </a:lnTo>
                  <a:close/>
                  <a:moveTo>
                    <a:pt x="422910" y="1880489"/>
                  </a:moveTo>
                  <a:lnTo>
                    <a:pt x="394335" y="1880489"/>
                  </a:lnTo>
                  <a:lnTo>
                    <a:pt x="394335" y="1870964"/>
                  </a:lnTo>
                  <a:lnTo>
                    <a:pt x="422910" y="1870964"/>
                  </a:lnTo>
                  <a:close/>
                  <a:moveTo>
                    <a:pt x="384810" y="1880489"/>
                  </a:moveTo>
                  <a:lnTo>
                    <a:pt x="356235" y="1880489"/>
                  </a:lnTo>
                  <a:lnTo>
                    <a:pt x="356235" y="1870964"/>
                  </a:lnTo>
                  <a:lnTo>
                    <a:pt x="384810" y="1870964"/>
                  </a:lnTo>
                  <a:close/>
                  <a:moveTo>
                    <a:pt x="346710" y="1880489"/>
                  </a:moveTo>
                  <a:lnTo>
                    <a:pt x="318135" y="1880489"/>
                  </a:lnTo>
                  <a:lnTo>
                    <a:pt x="318135" y="1870964"/>
                  </a:lnTo>
                  <a:lnTo>
                    <a:pt x="346710" y="1870964"/>
                  </a:lnTo>
                  <a:close/>
                  <a:moveTo>
                    <a:pt x="308610" y="1880489"/>
                  </a:moveTo>
                  <a:lnTo>
                    <a:pt x="280035" y="1880489"/>
                  </a:lnTo>
                  <a:lnTo>
                    <a:pt x="280035" y="1870964"/>
                  </a:lnTo>
                  <a:lnTo>
                    <a:pt x="308610" y="1870964"/>
                  </a:lnTo>
                  <a:close/>
                  <a:moveTo>
                    <a:pt x="270510" y="1880489"/>
                  </a:moveTo>
                  <a:lnTo>
                    <a:pt x="241935" y="1880489"/>
                  </a:lnTo>
                  <a:lnTo>
                    <a:pt x="241935" y="1870964"/>
                  </a:lnTo>
                  <a:lnTo>
                    <a:pt x="270510" y="1870964"/>
                  </a:lnTo>
                  <a:close/>
                  <a:moveTo>
                    <a:pt x="232410" y="1880489"/>
                  </a:moveTo>
                  <a:lnTo>
                    <a:pt x="203835" y="1880489"/>
                  </a:lnTo>
                  <a:lnTo>
                    <a:pt x="203835" y="1870964"/>
                  </a:lnTo>
                  <a:lnTo>
                    <a:pt x="232410" y="1870964"/>
                  </a:lnTo>
                  <a:close/>
                  <a:moveTo>
                    <a:pt x="194310" y="1880489"/>
                  </a:moveTo>
                  <a:lnTo>
                    <a:pt x="165735" y="1880489"/>
                  </a:lnTo>
                  <a:lnTo>
                    <a:pt x="165735" y="1870964"/>
                  </a:lnTo>
                  <a:lnTo>
                    <a:pt x="194310" y="1870964"/>
                  </a:lnTo>
                  <a:close/>
                  <a:moveTo>
                    <a:pt x="156210" y="1880489"/>
                  </a:moveTo>
                  <a:lnTo>
                    <a:pt x="127635" y="1880489"/>
                  </a:lnTo>
                  <a:lnTo>
                    <a:pt x="127635" y="1870964"/>
                  </a:lnTo>
                  <a:lnTo>
                    <a:pt x="156210" y="1870964"/>
                  </a:lnTo>
                  <a:close/>
                  <a:moveTo>
                    <a:pt x="118110" y="1880489"/>
                  </a:moveTo>
                  <a:lnTo>
                    <a:pt x="89535" y="1880489"/>
                  </a:lnTo>
                  <a:lnTo>
                    <a:pt x="89535" y="1870964"/>
                  </a:lnTo>
                  <a:lnTo>
                    <a:pt x="118110" y="1870964"/>
                  </a:lnTo>
                  <a:close/>
                  <a:moveTo>
                    <a:pt x="80010" y="1880489"/>
                  </a:moveTo>
                  <a:lnTo>
                    <a:pt x="51435" y="1880489"/>
                  </a:lnTo>
                  <a:lnTo>
                    <a:pt x="51435" y="1870964"/>
                  </a:lnTo>
                  <a:lnTo>
                    <a:pt x="80010" y="1870964"/>
                  </a:lnTo>
                  <a:close/>
                  <a:moveTo>
                    <a:pt x="41910" y="1880489"/>
                  </a:moveTo>
                  <a:lnTo>
                    <a:pt x="13335" y="1880489"/>
                  </a:lnTo>
                  <a:lnTo>
                    <a:pt x="13335" y="1870964"/>
                  </a:lnTo>
                  <a:lnTo>
                    <a:pt x="41910" y="1870964"/>
                  </a:lnTo>
                  <a:close/>
                  <a:moveTo>
                    <a:pt x="0" y="1874774"/>
                  </a:moveTo>
                  <a:lnTo>
                    <a:pt x="0" y="1846199"/>
                  </a:lnTo>
                  <a:lnTo>
                    <a:pt x="9525" y="1846199"/>
                  </a:lnTo>
                  <a:lnTo>
                    <a:pt x="9525" y="1874774"/>
                  </a:lnTo>
                  <a:close/>
                  <a:moveTo>
                    <a:pt x="0" y="1836674"/>
                  </a:moveTo>
                  <a:lnTo>
                    <a:pt x="0" y="1808099"/>
                  </a:lnTo>
                  <a:lnTo>
                    <a:pt x="9525" y="1808099"/>
                  </a:lnTo>
                  <a:lnTo>
                    <a:pt x="9525" y="1836674"/>
                  </a:lnTo>
                  <a:close/>
                  <a:moveTo>
                    <a:pt x="0" y="1798574"/>
                  </a:moveTo>
                  <a:lnTo>
                    <a:pt x="0" y="1769999"/>
                  </a:lnTo>
                  <a:lnTo>
                    <a:pt x="9525" y="1769999"/>
                  </a:lnTo>
                  <a:lnTo>
                    <a:pt x="9525" y="1798574"/>
                  </a:lnTo>
                  <a:close/>
                  <a:moveTo>
                    <a:pt x="0" y="1760474"/>
                  </a:moveTo>
                  <a:lnTo>
                    <a:pt x="0" y="1731899"/>
                  </a:lnTo>
                  <a:lnTo>
                    <a:pt x="9525" y="1731899"/>
                  </a:lnTo>
                  <a:lnTo>
                    <a:pt x="9525" y="1760474"/>
                  </a:lnTo>
                  <a:close/>
                  <a:moveTo>
                    <a:pt x="0" y="1722374"/>
                  </a:moveTo>
                  <a:lnTo>
                    <a:pt x="0" y="1693799"/>
                  </a:lnTo>
                  <a:lnTo>
                    <a:pt x="9525" y="1693799"/>
                  </a:lnTo>
                  <a:lnTo>
                    <a:pt x="9525" y="1722374"/>
                  </a:lnTo>
                  <a:close/>
                  <a:moveTo>
                    <a:pt x="0" y="1684274"/>
                  </a:moveTo>
                  <a:lnTo>
                    <a:pt x="0" y="1655699"/>
                  </a:lnTo>
                  <a:lnTo>
                    <a:pt x="9525" y="1655699"/>
                  </a:lnTo>
                  <a:lnTo>
                    <a:pt x="9525" y="1684274"/>
                  </a:lnTo>
                  <a:close/>
                  <a:moveTo>
                    <a:pt x="0" y="1646174"/>
                  </a:moveTo>
                  <a:lnTo>
                    <a:pt x="0" y="1617599"/>
                  </a:lnTo>
                  <a:lnTo>
                    <a:pt x="9525" y="1617599"/>
                  </a:lnTo>
                  <a:lnTo>
                    <a:pt x="9525" y="1646174"/>
                  </a:lnTo>
                  <a:close/>
                  <a:moveTo>
                    <a:pt x="0" y="1608074"/>
                  </a:moveTo>
                  <a:lnTo>
                    <a:pt x="0" y="1579499"/>
                  </a:lnTo>
                  <a:lnTo>
                    <a:pt x="9525" y="1579499"/>
                  </a:lnTo>
                  <a:lnTo>
                    <a:pt x="9525" y="1608074"/>
                  </a:lnTo>
                  <a:close/>
                  <a:moveTo>
                    <a:pt x="0" y="1569974"/>
                  </a:moveTo>
                  <a:lnTo>
                    <a:pt x="0" y="1541399"/>
                  </a:lnTo>
                  <a:lnTo>
                    <a:pt x="9525" y="1541399"/>
                  </a:lnTo>
                  <a:lnTo>
                    <a:pt x="9525" y="1569974"/>
                  </a:lnTo>
                  <a:close/>
                  <a:moveTo>
                    <a:pt x="0" y="1531874"/>
                  </a:moveTo>
                  <a:lnTo>
                    <a:pt x="0" y="1503299"/>
                  </a:lnTo>
                  <a:lnTo>
                    <a:pt x="9525" y="1503299"/>
                  </a:lnTo>
                  <a:lnTo>
                    <a:pt x="9525" y="1531874"/>
                  </a:lnTo>
                  <a:close/>
                  <a:moveTo>
                    <a:pt x="0" y="1493774"/>
                  </a:moveTo>
                  <a:lnTo>
                    <a:pt x="0" y="1465199"/>
                  </a:lnTo>
                  <a:lnTo>
                    <a:pt x="9525" y="1465199"/>
                  </a:lnTo>
                  <a:lnTo>
                    <a:pt x="9525" y="1493774"/>
                  </a:lnTo>
                  <a:close/>
                  <a:moveTo>
                    <a:pt x="0" y="1455674"/>
                  </a:moveTo>
                  <a:lnTo>
                    <a:pt x="0" y="1427099"/>
                  </a:lnTo>
                  <a:lnTo>
                    <a:pt x="9525" y="1427099"/>
                  </a:lnTo>
                  <a:lnTo>
                    <a:pt x="9525" y="1455674"/>
                  </a:lnTo>
                  <a:close/>
                  <a:moveTo>
                    <a:pt x="0" y="1417574"/>
                  </a:moveTo>
                  <a:lnTo>
                    <a:pt x="0" y="1388999"/>
                  </a:lnTo>
                  <a:lnTo>
                    <a:pt x="9525" y="1388999"/>
                  </a:lnTo>
                  <a:lnTo>
                    <a:pt x="9525" y="1417574"/>
                  </a:lnTo>
                  <a:close/>
                  <a:moveTo>
                    <a:pt x="0" y="1379474"/>
                  </a:moveTo>
                  <a:lnTo>
                    <a:pt x="0" y="1350899"/>
                  </a:lnTo>
                  <a:lnTo>
                    <a:pt x="9525" y="1350899"/>
                  </a:lnTo>
                  <a:lnTo>
                    <a:pt x="9525" y="1379474"/>
                  </a:lnTo>
                  <a:close/>
                  <a:moveTo>
                    <a:pt x="0" y="1341374"/>
                  </a:moveTo>
                  <a:lnTo>
                    <a:pt x="0" y="1312799"/>
                  </a:lnTo>
                  <a:lnTo>
                    <a:pt x="9525" y="1312799"/>
                  </a:lnTo>
                  <a:lnTo>
                    <a:pt x="9525" y="1341374"/>
                  </a:lnTo>
                  <a:close/>
                  <a:moveTo>
                    <a:pt x="0" y="1303274"/>
                  </a:moveTo>
                  <a:lnTo>
                    <a:pt x="0" y="1274699"/>
                  </a:lnTo>
                  <a:lnTo>
                    <a:pt x="9525" y="1274699"/>
                  </a:lnTo>
                  <a:lnTo>
                    <a:pt x="9525" y="1303274"/>
                  </a:lnTo>
                  <a:close/>
                  <a:moveTo>
                    <a:pt x="0" y="1265174"/>
                  </a:moveTo>
                  <a:lnTo>
                    <a:pt x="0" y="1236599"/>
                  </a:lnTo>
                  <a:lnTo>
                    <a:pt x="9525" y="1236599"/>
                  </a:lnTo>
                  <a:lnTo>
                    <a:pt x="9525" y="1265174"/>
                  </a:lnTo>
                  <a:close/>
                  <a:moveTo>
                    <a:pt x="0" y="1227074"/>
                  </a:moveTo>
                  <a:lnTo>
                    <a:pt x="0" y="1198499"/>
                  </a:lnTo>
                  <a:lnTo>
                    <a:pt x="9525" y="1198499"/>
                  </a:lnTo>
                  <a:lnTo>
                    <a:pt x="9525" y="1227074"/>
                  </a:lnTo>
                  <a:close/>
                  <a:moveTo>
                    <a:pt x="0" y="1188974"/>
                  </a:moveTo>
                  <a:lnTo>
                    <a:pt x="0" y="1160399"/>
                  </a:lnTo>
                  <a:lnTo>
                    <a:pt x="9525" y="1160399"/>
                  </a:lnTo>
                  <a:lnTo>
                    <a:pt x="9525" y="1188974"/>
                  </a:lnTo>
                  <a:close/>
                  <a:moveTo>
                    <a:pt x="0" y="1150874"/>
                  </a:moveTo>
                  <a:lnTo>
                    <a:pt x="0" y="1122299"/>
                  </a:lnTo>
                  <a:lnTo>
                    <a:pt x="9525" y="1122299"/>
                  </a:lnTo>
                  <a:lnTo>
                    <a:pt x="9525" y="1150874"/>
                  </a:lnTo>
                  <a:close/>
                  <a:moveTo>
                    <a:pt x="0" y="1112774"/>
                  </a:moveTo>
                  <a:lnTo>
                    <a:pt x="0" y="1084199"/>
                  </a:lnTo>
                  <a:lnTo>
                    <a:pt x="9525" y="1084199"/>
                  </a:lnTo>
                  <a:lnTo>
                    <a:pt x="9525" y="1112774"/>
                  </a:lnTo>
                  <a:close/>
                  <a:moveTo>
                    <a:pt x="0" y="1074674"/>
                  </a:moveTo>
                  <a:lnTo>
                    <a:pt x="0" y="1046099"/>
                  </a:lnTo>
                  <a:lnTo>
                    <a:pt x="9525" y="1046099"/>
                  </a:lnTo>
                  <a:lnTo>
                    <a:pt x="9525" y="1074674"/>
                  </a:lnTo>
                  <a:close/>
                  <a:moveTo>
                    <a:pt x="0" y="1036574"/>
                  </a:moveTo>
                  <a:lnTo>
                    <a:pt x="0" y="1007999"/>
                  </a:lnTo>
                  <a:lnTo>
                    <a:pt x="9525" y="1007999"/>
                  </a:lnTo>
                  <a:lnTo>
                    <a:pt x="9525" y="1036574"/>
                  </a:lnTo>
                  <a:close/>
                  <a:moveTo>
                    <a:pt x="0" y="998474"/>
                  </a:moveTo>
                  <a:lnTo>
                    <a:pt x="0" y="969899"/>
                  </a:lnTo>
                  <a:lnTo>
                    <a:pt x="9525" y="969899"/>
                  </a:lnTo>
                  <a:lnTo>
                    <a:pt x="9525" y="998474"/>
                  </a:lnTo>
                  <a:close/>
                  <a:moveTo>
                    <a:pt x="0" y="960374"/>
                  </a:moveTo>
                  <a:lnTo>
                    <a:pt x="0" y="931799"/>
                  </a:lnTo>
                  <a:lnTo>
                    <a:pt x="9525" y="931799"/>
                  </a:lnTo>
                  <a:lnTo>
                    <a:pt x="9525" y="960374"/>
                  </a:lnTo>
                  <a:close/>
                  <a:moveTo>
                    <a:pt x="0" y="922274"/>
                  </a:moveTo>
                  <a:lnTo>
                    <a:pt x="0" y="893699"/>
                  </a:lnTo>
                  <a:lnTo>
                    <a:pt x="9525" y="893699"/>
                  </a:lnTo>
                  <a:lnTo>
                    <a:pt x="9525" y="922274"/>
                  </a:lnTo>
                  <a:close/>
                  <a:moveTo>
                    <a:pt x="0" y="884174"/>
                  </a:moveTo>
                  <a:lnTo>
                    <a:pt x="0" y="855599"/>
                  </a:lnTo>
                  <a:lnTo>
                    <a:pt x="9525" y="855599"/>
                  </a:lnTo>
                  <a:lnTo>
                    <a:pt x="9525" y="884174"/>
                  </a:lnTo>
                  <a:close/>
                  <a:moveTo>
                    <a:pt x="0" y="846074"/>
                  </a:moveTo>
                  <a:lnTo>
                    <a:pt x="0" y="817499"/>
                  </a:lnTo>
                  <a:lnTo>
                    <a:pt x="9525" y="817499"/>
                  </a:lnTo>
                  <a:lnTo>
                    <a:pt x="9525" y="846074"/>
                  </a:lnTo>
                  <a:close/>
                  <a:moveTo>
                    <a:pt x="0" y="807974"/>
                  </a:moveTo>
                  <a:lnTo>
                    <a:pt x="0" y="779399"/>
                  </a:lnTo>
                  <a:lnTo>
                    <a:pt x="9525" y="779399"/>
                  </a:lnTo>
                  <a:lnTo>
                    <a:pt x="9525" y="807974"/>
                  </a:lnTo>
                  <a:close/>
                  <a:moveTo>
                    <a:pt x="0" y="769874"/>
                  </a:moveTo>
                  <a:lnTo>
                    <a:pt x="0" y="741299"/>
                  </a:lnTo>
                  <a:lnTo>
                    <a:pt x="9525" y="741299"/>
                  </a:lnTo>
                  <a:lnTo>
                    <a:pt x="9525" y="769874"/>
                  </a:lnTo>
                  <a:close/>
                  <a:moveTo>
                    <a:pt x="0" y="731774"/>
                  </a:moveTo>
                  <a:lnTo>
                    <a:pt x="0" y="703199"/>
                  </a:lnTo>
                  <a:lnTo>
                    <a:pt x="9525" y="703199"/>
                  </a:lnTo>
                  <a:lnTo>
                    <a:pt x="9525" y="731774"/>
                  </a:lnTo>
                  <a:close/>
                  <a:moveTo>
                    <a:pt x="0" y="693674"/>
                  </a:moveTo>
                  <a:lnTo>
                    <a:pt x="0" y="665099"/>
                  </a:lnTo>
                  <a:lnTo>
                    <a:pt x="9525" y="665099"/>
                  </a:lnTo>
                  <a:lnTo>
                    <a:pt x="9525" y="693674"/>
                  </a:lnTo>
                  <a:close/>
                  <a:moveTo>
                    <a:pt x="0" y="655574"/>
                  </a:moveTo>
                  <a:lnTo>
                    <a:pt x="0" y="626999"/>
                  </a:lnTo>
                  <a:lnTo>
                    <a:pt x="9525" y="626999"/>
                  </a:lnTo>
                  <a:lnTo>
                    <a:pt x="9525" y="655574"/>
                  </a:lnTo>
                  <a:close/>
                  <a:moveTo>
                    <a:pt x="0" y="617474"/>
                  </a:moveTo>
                  <a:lnTo>
                    <a:pt x="0" y="588899"/>
                  </a:lnTo>
                  <a:lnTo>
                    <a:pt x="9525" y="588899"/>
                  </a:lnTo>
                  <a:lnTo>
                    <a:pt x="9525" y="617474"/>
                  </a:lnTo>
                  <a:close/>
                  <a:moveTo>
                    <a:pt x="0" y="579374"/>
                  </a:moveTo>
                  <a:lnTo>
                    <a:pt x="0" y="550799"/>
                  </a:lnTo>
                  <a:lnTo>
                    <a:pt x="9525" y="550799"/>
                  </a:lnTo>
                  <a:lnTo>
                    <a:pt x="9525" y="579374"/>
                  </a:lnTo>
                  <a:close/>
                  <a:moveTo>
                    <a:pt x="0" y="541274"/>
                  </a:moveTo>
                  <a:lnTo>
                    <a:pt x="0" y="512699"/>
                  </a:lnTo>
                  <a:lnTo>
                    <a:pt x="9525" y="512699"/>
                  </a:lnTo>
                  <a:lnTo>
                    <a:pt x="9525" y="541274"/>
                  </a:lnTo>
                  <a:close/>
                  <a:moveTo>
                    <a:pt x="0" y="503174"/>
                  </a:moveTo>
                  <a:lnTo>
                    <a:pt x="0" y="474599"/>
                  </a:lnTo>
                  <a:lnTo>
                    <a:pt x="9525" y="474599"/>
                  </a:lnTo>
                  <a:lnTo>
                    <a:pt x="9525" y="503174"/>
                  </a:lnTo>
                  <a:close/>
                  <a:moveTo>
                    <a:pt x="0" y="465074"/>
                  </a:moveTo>
                  <a:lnTo>
                    <a:pt x="0" y="436499"/>
                  </a:lnTo>
                  <a:lnTo>
                    <a:pt x="9525" y="436499"/>
                  </a:lnTo>
                  <a:lnTo>
                    <a:pt x="9525" y="465074"/>
                  </a:lnTo>
                  <a:close/>
                  <a:moveTo>
                    <a:pt x="0" y="426974"/>
                  </a:moveTo>
                  <a:lnTo>
                    <a:pt x="0" y="398399"/>
                  </a:lnTo>
                  <a:lnTo>
                    <a:pt x="9525" y="398399"/>
                  </a:lnTo>
                  <a:lnTo>
                    <a:pt x="9525" y="426974"/>
                  </a:lnTo>
                  <a:close/>
                  <a:moveTo>
                    <a:pt x="0" y="388874"/>
                  </a:moveTo>
                  <a:lnTo>
                    <a:pt x="0" y="360299"/>
                  </a:lnTo>
                  <a:lnTo>
                    <a:pt x="9525" y="360299"/>
                  </a:lnTo>
                  <a:lnTo>
                    <a:pt x="9525" y="388874"/>
                  </a:lnTo>
                  <a:close/>
                  <a:moveTo>
                    <a:pt x="0" y="350774"/>
                  </a:moveTo>
                  <a:lnTo>
                    <a:pt x="0" y="322199"/>
                  </a:lnTo>
                  <a:lnTo>
                    <a:pt x="9525" y="322199"/>
                  </a:lnTo>
                  <a:lnTo>
                    <a:pt x="9525" y="350774"/>
                  </a:lnTo>
                  <a:close/>
                  <a:moveTo>
                    <a:pt x="0" y="312674"/>
                  </a:moveTo>
                  <a:lnTo>
                    <a:pt x="0" y="284099"/>
                  </a:lnTo>
                  <a:lnTo>
                    <a:pt x="9525" y="284099"/>
                  </a:lnTo>
                  <a:lnTo>
                    <a:pt x="9525" y="312674"/>
                  </a:lnTo>
                  <a:close/>
                  <a:moveTo>
                    <a:pt x="0" y="274574"/>
                  </a:moveTo>
                  <a:lnTo>
                    <a:pt x="0" y="245999"/>
                  </a:lnTo>
                  <a:lnTo>
                    <a:pt x="9525" y="245999"/>
                  </a:lnTo>
                  <a:lnTo>
                    <a:pt x="9525" y="274574"/>
                  </a:lnTo>
                  <a:close/>
                  <a:moveTo>
                    <a:pt x="0" y="236474"/>
                  </a:moveTo>
                  <a:lnTo>
                    <a:pt x="0" y="207899"/>
                  </a:lnTo>
                  <a:lnTo>
                    <a:pt x="9525" y="207899"/>
                  </a:lnTo>
                  <a:lnTo>
                    <a:pt x="9525" y="236474"/>
                  </a:lnTo>
                  <a:close/>
                  <a:moveTo>
                    <a:pt x="0" y="198374"/>
                  </a:moveTo>
                  <a:lnTo>
                    <a:pt x="0" y="169799"/>
                  </a:lnTo>
                  <a:lnTo>
                    <a:pt x="9525" y="169799"/>
                  </a:lnTo>
                  <a:lnTo>
                    <a:pt x="9525" y="198374"/>
                  </a:lnTo>
                  <a:close/>
                  <a:moveTo>
                    <a:pt x="0" y="160274"/>
                  </a:moveTo>
                  <a:lnTo>
                    <a:pt x="0" y="131699"/>
                  </a:lnTo>
                  <a:lnTo>
                    <a:pt x="9525" y="131699"/>
                  </a:lnTo>
                  <a:lnTo>
                    <a:pt x="9525" y="160274"/>
                  </a:lnTo>
                  <a:close/>
                  <a:moveTo>
                    <a:pt x="0" y="122174"/>
                  </a:moveTo>
                  <a:lnTo>
                    <a:pt x="0" y="93599"/>
                  </a:lnTo>
                  <a:lnTo>
                    <a:pt x="9525" y="93599"/>
                  </a:lnTo>
                  <a:lnTo>
                    <a:pt x="9525" y="122174"/>
                  </a:lnTo>
                  <a:close/>
                  <a:moveTo>
                    <a:pt x="0" y="84074"/>
                  </a:moveTo>
                  <a:lnTo>
                    <a:pt x="0" y="55499"/>
                  </a:lnTo>
                  <a:lnTo>
                    <a:pt x="9525" y="55499"/>
                  </a:lnTo>
                  <a:lnTo>
                    <a:pt x="9525" y="84074"/>
                  </a:lnTo>
                  <a:close/>
                  <a:moveTo>
                    <a:pt x="0" y="45974"/>
                  </a:moveTo>
                  <a:lnTo>
                    <a:pt x="0" y="17399"/>
                  </a:lnTo>
                  <a:lnTo>
                    <a:pt x="9525" y="17399"/>
                  </a:lnTo>
                  <a:lnTo>
                    <a:pt x="9525" y="45974"/>
                  </a:lnTo>
                  <a:close/>
                  <a:moveTo>
                    <a:pt x="0" y="7874"/>
                  </a:moveTo>
                  <a:lnTo>
                    <a:pt x="0" y="4826"/>
                  </a:lnTo>
                  <a:lnTo>
                    <a:pt x="2160" y="0"/>
                  </a:lnTo>
                  <a:lnTo>
                    <a:pt x="33401" y="0"/>
                  </a:lnTo>
                  <a:lnTo>
                    <a:pt x="33401" y="9525"/>
                  </a:lnTo>
                  <a:lnTo>
                    <a:pt x="4826" y="9525"/>
                  </a:lnTo>
                  <a:lnTo>
                    <a:pt x="4826" y="4826"/>
                  </a:lnTo>
                  <a:lnTo>
                    <a:pt x="9653" y="4826"/>
                  </a:lnTo>
                  <a:lnTo>
                    <a:pt x="9653" y="7747"/>
                  </a:lnTo>
                  <a:close/>
                </a:path>
              </a:pathLst>
            </a:custGeom>
            <a:solidFill>
              <a:srgbClr val="FF0000"/>
            </a:solidFill>
          </p:spPr>
          <p:txBody>
            <a:bodyPr/>
            <a:lstStyle/>
            <a:p>
              <a:endParaRPr lang="en-NZ"/>
            </a:p>
          </p:txBody>
        </p:sp>
        <p:sp>
          <p:nvSpPr>
            <p:cNvPr id="69" name="Freeform 29">
              <a:extLst>
                <a:ext uri="{FF2B5EF4-FFF2-40B4-BE49-F238E27FC236}">
                  <a16:creationId xmlns:a16="http://schemas.microsoft.com/office/drawing/2014/main" id="{466DC66B-1395-8EB1-9D2A-4E927A0999D6}"/>
                </a:ext>
              </a:extLst>
            </p:cNvPr>
            <p:cNvSpPr/>
            <p:nvPr/>
          </p:nvSpPr>
          <p:spPr>
            <a:xfrm>
              <a:off x="811403" y="795401"/>
              <a:ext cx="369570" cy="380111"/>
            </a:xfrm>
            <a:custGeom>
              <a:avLst/>
              <a:gdLst/>
              <a:ahLst/>
              <a:cxnLst/>
              <a:rect l="l" t="t" r="r" b="b"/>
              <a:pathLst>
                <a:path w="369570" h="380111">
                  <a:moveTo>
                    <a:pt x="62738" y="284607"/>
                  </a:moveTo>
                  <a:cubicBezTo>
                    <a:pt x="0" y="208788"/>
                    <a:pt x="4064" y="120650"/>
                    <a:pt x="4191" y="119126"/>
                  </a:cubicBezTo>
                  <a:lnTo>
                    <a:pt x="4191" y="119126"/>
                  </a:lnTo>
                  <a:lnTo>
                    <a:pt x="12065" y="119507"/>
                  </a:lnTo>
                  <a:lnTo>
                    <a:pt x="4191" y="119507"/>
                  </a:lnTo>
                  <a:lnTo>
                    <a:pt x="4191" y="48387"/>
                  </a:lnTo>
                  <a:lnTo>
                    <a:pt x="13081" y="48641"/>
                  </a:lnTo>
                  <a:lnTo>
                    <a:pt x="14605" y="48641"/>
                  </a:lnTo>
                  <a:cubicBezTo>
                    <a:pt x="23368" y="48641"/>
                    <a:pt x="54483" y="47879"/>
                    <a:pt x="85344" y="37973"/>
                  </a:cubicBezTo>
                  <a:lnTo>
                    <a:pt x="87757" y="45593"/>
                  </a:lnTo>
                  <a:lnTo>
                    <a:pt x="85217" y="38100"/>
                  </a:lnTo>
                  <a:cubicBezTo>
                    <a:pt x="99187" y="33401"/>
                    <a:pt x="110363" y="27178"/>
                    <a:pt x="121666" y="20828"/>
                  </a:cubicBezTo>
                  <a:lnTo>
                    <a:pt x="153797" y="5461"/>
                  </a:lnTo>
                  <a:cubicBezTo>
                    <a:pt x="163576" y="2159"/>
                    <a:pt x="174244" y="0"/>
                    <a:pt x="186817" y="0"/>
                  </a:cubicBezTo>
                  <a:lnTo>
                    <a:pt x="186817" y="7874"/>
                  </a:lnTo>
                  <a:lnTo>
                    <a:pt x="186817" y="0"/>
                  </a:lnTo>
                  <a:cubicBezTo>
                    <a:pt x="214757" y="0"/>
                    <a:pt x="233299" y="10414"/>
                    <a:pt x="251968" y="20701"/>
                  </a:cubicBezTo>
                  <a:lnTo>
                    <a:pt x="288417" y="37973"/>
                  </a:lnTo>
                  <a:lnTo>
                    <a:pt x="285877" y="45466"/>
                  </a:lnTo>
                  <a:lnTo>
                    <a:pt x="288290" y="37846"/>
                  </a:lnTo>
                  <a:cubicBezTo>
                    <a:pt x="324866" y="49530"/>
                    <a:pt x="361569" y="48514"/>
                    <a:pt x="361315" y="48514"/>
                  </a:cubicBezTo>
                  <a:lnTo>
                    <a:pt x="369443" y="48260"/>
                  </a:lnTo>
                  <a:lnTo>
                    <a:pt x="369443" y="119380"/>
                  </a:lnTo>
                  <a:lnTo>
                    <a:pt x="361569" y="119380"/>
                  </a:lnTo>
                  <a:lnTo>
                    <a:pt x="369443" y="118999"/>
                  </a:lnTo>
                  <a:lnTo>
                    <a:pt x="369570" y="120650"/>
                  </a:lnTo>
                  <a:lnTo>
                    <a:pt x="369570" y="123317"/>
                  </a:lnTo>
                  <a:cubicBezTo>
                    <a:pt x="369570" y="141732"/>
                    <a:pt x="366141" y="217805"/>
                    <a:pt x="310896" y="284480"/>
                  </a:cubicBezTo>
                  <a:lnTo>
                    <a:pt x="310896" y="284480"/>
                  </a:lnTo>
                  <a:cubicBezTo>
                    <a:pt x="273177" y="329819"/>
                    <a:pt x="190754" y="377952"/>
                    <a:pt x="190881" y="377825"/>
                  </a:cubicBezTo>
                  <a:lnTo>
                    <a:pt x="190881" y="377825"/>
                  </a:lnTo>
                  <a:lnTo>
                    <a:pt x="186817" y="380111"/>
                  </a:lnTo>
                  <a:lnTo>
                    <a:pt x="182753" y="377825"/>
                  </a:lnTo>
                  <a:cubicBezTo>
                    <a:pt x="183007" y="377952"/>
                    <a:pt x="100457" y="329819"/>
                    <a:pt x="62738" y="284480"/>
                  </a:cubicBezTo>
                  <a:lnTo>
                    <a:pt x="62738" y="284480"/>
                  </a:lnTo>
                  <a:moveTo>
                    <a:pt x="74930" y="274320"/>
                  </a:moveTo>
                  <a:lnTo>
                    <a:pt x="68834" y="279400"/>
                  </a:lnTo>
                  <a:lnTo>
                    <a:pt x="74930" y="274320"/>
                  </a:lnTo>
                  <a:cubicBezTo>
                    <a:pt x="110617" y="317246"/>
                    <a:pt x="190500" y="363982"/>
                    <a:pt x="190754" y="364109"/>
                  </a:cubicBezTo>
                  <a:lnTo>
                    <a:pt x="186690" y="370967"/>
                  </a:lnTo>
                  <a:lnTo>
                    <a:pt x="182626" y="364109"/>
                  </a:lnTo>
                  <a:cubicBezTo>
                    <a:pt x="183134" y="363855"/>
                    <a:pt x="262890" y="317119"/>
                    <a:pt x="298450" y="274320"/>
                  </a:cubicBezTo>
                  <a:lnTo>
                    <a:pt x="304546" y="279400"/>
                  </a:lnTo>
                  <a:lnTo>
                    <a:pt x="298450" y="274320"/>
                  </a:lnTo>
                  <a:cubicBezTo>
                    <a:pt x="350139" y="211836"/>
                    <a:pt x="353441" y="140335"/>
                    <a:pt x="353441" y="123317"/>
                  </a:cubicBezTo>
                  <a:lnTo>
                    <a:pt x="353314" y="119380"/>
                  </a:lnTo>
                  <a:lnTo>
                    <a:pt x="353314" y="56515"/>
                  </a:lnTo>
                  <a:lnTo>
                    <a:pt x="361188" y="56515"/>
                  </a:lnTo>
                  <a:lnTo>
                    <a:pt x="361442" y="64389"/>
                  </a:lnTo>
                  <a:cubicBezTo>
                    <a:pt x="361188" y="64389"/>
                    <a:pt x="322326" y="65532"/>
                    <a:pt x="283083" y="52959"/>
                  </a:cubicBezTo>
                  <a:lnTo>
                    <a:pt x="282956" y="52959"/>
                  </a:lnTo>
                  <a:lnTo>
                    <a:pt x="282829" y="52959"/>
                  </a:lnTo>
                  <a:lnTo>
                    <a:pt x="243840" y="34544"/>
                  </a:lnTo>
                  <a:cubicBezTo>
                    <a:pt x="225171" y="24257"/>
                    <a:pt x="209804" y="15748"/>
                    <a:pt x="186436" y="15748"/>
                  </a:cubicBezTo>
                  <a:lnTo>
                    <a:pt x="158496" y="20320"/>
                  </a:lnTo>
                  <a:cubicBezTo>
                    <a:pt x="148336" y="23749"/>
                    <a:pt x="139192" y="28829"/>
                    <a:pt x="128905" y="34544"/>
                  </a:cubicBezTo>
                  <a:lnTo>
                    <a:pt x="89662" y="52959"/>
                  </a:lnTo>
                  <a:cubicBezTo>
                    <a:pt x="56515" y="63627"/>
                    <a:pt x="23495" y="64389"/>
                    <a:pt x="14097" y="64389"/>
                  </a:cubicBezTo>
                  <a:lnTo>
                    <a:pt x="11430" y="64389"/>
                  </a:lnTo>
                  <a:lnTo>
                    <a:pt x="11557" y="56515"/>
                  </a:lnTo>
                  <a:lnTo>
                    <a:pt x="19431" y="56515"/>
                  </a:lnTo>
                  <a:lnTo>
                    <a:pt x="19431" y="119888"/>
                  </a:lnTo>
                  <a:cubicBezTo>
                    <a:pt x="19431" y="119888"/>
                    <a:pt x="19431" y="119888"/>
                    <a:pt x="19431" y="119888"/>
                  </a:cubicBezTo>
                  <a:cubicBezTo>
                    <a:pt x="19431" y="120269"/>
                    <a:pt x="15494" y="203327"/>
                    <a:pt x="74422" y="274447"/>
                  </a:cubicBezTo>
                  <a:close/>
                  <a:moveTo>
                    <a:pt x="194691" y="66294"/>
                  </a:moveTo>
                  <a:lnTo>
                    <a:pt x="194691" y="244475"/>
                  </a:lnTo>
                  <a:lnTo>
                    <a:pt x="178943" y="244475"/>
                  </a:lnTo>
                  <a:lnTo>
                    <a:pt x="178943" y="58547"/>
                  </a:lnTo>
                  <a:lnTo>
                    <a:pt x="194818" y="58547"/>
                  </a:lnTo>
                  <a:close/>
                  <a:moveTo>
                    <a:pt x="194691" y="262763"/>
                  </a:moveTo>
                  <a:lnTo>
                    <a:pt x="194691" y="292989"/>
                  </a:lnTo>
                  <a:lnTo>
                    <a:pt x="178943" y="292989"/>
                  </a:lnTo>
                  <a:lnTo>
                    <a:pt x="178943" y="255016"/>
                  </a:lnTo>
                  <a:lnTo>
                    <a:pt x="194818" y="255016"/>
                  </a:lnTo>
                  <a:close/>
                </a:path>
              </a:pathLst>
            </a:custGeom>
            <a:solidFill>
              <a:srgbClr val="FF0000"/>
            </a:solidFill>
          </p:spPr>
          <p:txBody>
            <a:bodyPr/>
            <a:lstStyle/>
            <a:p>
              <a:endParaRPr lang="en-NZ"/>
            </a:p>
          </p:txBody>
        </p:sp>
        <p:sp>
          <p:nvSpPr>
            <p:cNvPr id="70" name="Freeform 30">
              <a:extLst>
                <a:ext uri="{FF2B5EF4-FFF2-40B4-BE49-F238E27FC236}">
                  <a16:creationId xmlns:a16="http://schemas.microsoft.com/office/drawing/2014/main" id="{8F9B283D-A8B3-C7AF-32D7-4CB60D9B146E}"/>
                </a:ext>
              </a:extLst>
            </p:cNvPr>
            <p:cNvSpPr/>
            <p:nvPr/>
          </p:nvSpPr>
          <p:spPr>
            <a:xfrm>
              <a:off x="63373" y="63500"/>
              <a:ext cx="3828415" cy="1880489"/>
            </a:xfrm>
            <a:custGeom>
              <a:avLst/>
              <a:gdLst/>
              <a:ahLst/>
              <a:cxnLst/>
              <a:rect l="l" t="t" r="r" b="b"/>
              <a:pathLst>
                <a:path w="3828415" h="1880489">
                  <a:moveTo>
                    <a:pt x="42926" y="0"/>
                  </a:moveTo>
                  <a:lnTo>
                    <a:pt x="71501" y="0"/>
                  </a:lnTo>
                  <a:lnTo>
                    <a:pt x="71501" y="9525"/>
                  </a:lnTo>
                  <a:lnTo>
                    <a:pt x="42926" y="9525"/>
                  </a:lnTo>
                  <a:close/>
                  <a:moveTo>
                    <a:pt x="81026" y="0"/>
                  </a:moveTo>
                  <a:lnTo>
                    <a:pt x="109601" y="0"/>
                  </a:lnTo>
                  <a:lnTo>
                    <a:pt x="109601" y="9525"/>
                  </a:lnTo>
                  <a:lnTo>
                    <a:pt x="81026" y="9525"/>
                  </a:lnTo>
                  <a:close/>
                  <a:moveTo>
                    <a:pt x="119126" y="0"/>
                  </a:moveTo>
                  <a:lnTo>
                    <a:pt x="147701" y="0"/>
                  </a:lnTo>
                  <a:lnTo>
                    <a:pt x="147701" y="9525"/>
                  </a:lnTo>
                  <a:lnTo>
                    <a:pt x="119126" y="9525"/>
                  </a:lnTo>
                  <a:close/>
                  <a:moveTo>
                    <a:pt x="157226" y="0"/>
                  </a:moveTo>
                  <a:lnTo>
                    <a:pt x="185801" y="0"/>
                  </a:lnTo>
                  <a:lnTo>
                    <a:pt x="185801" y="9525"/>
                  </a:lnTo>
                  <a:lnTo>
                    <a:pt x="157226" y="9525"/>
                  </a:lnTo>
                  <a:close/>
                  <a:moveTo>
                    <a:pt x="195326" y="0"/>
                  </a:moveTo>
                  <a:lnTo>
                    <a:pt x="223901" y="0"/>
                  </a:lnTo>
                  <a:lnTo>
                    <a:pt x="223901" y="9525"/>
                  </a:lnTo>
                  <a:lnTo>
                    <a:pt x="195326" y="9525"/>
                  </a:lnTo>
                  <a:close/>
                  <a:moveTo>
                    <a:pt x="233426" y="0"/>
                  </a:moveTo>
                  <a:lnTo>
                    <a:pt x="262001" y="0"/>
                  </a:lnTo>
                  <a:lnTo>
                    <a:pt x="262001" y="9525"/>
                  </a:lnTo>
                  <a:lnTo>
                    <a:pt x="233426" y="9525"/>
                  </a:lnTo>
                  <a:close/>
                  <a:moveTo>
                    <a:pt x="271526" y="0"/>
                  </a:moveTo>
                  <a:lnTo>
                    <a:pt x="300101" y="0"/>
                  </a:lnTo>
                  <a:lnTo>
                    <a:pt x="300101" y="9525"/>
                  </a:lnTo>
                  <a:lnTo>
                    <a:pt x="271526" y="9525"/>
                  </a:lnTo>
                  <a:close/>
                  <a:moveTo>
                    <a:pt x="309626" y="0"/>
                  </a:moveTo>
                  <a:lnTo>
                    <a:pt x="338201" y="0"/>
                  </a:lnTo>
                  <a:lnTo>
                    <a:pt x="338201" y="9525"/>
                  </a:lnTo>
                  <a:lnTo>
                    <a:pt x="309626" y="9525"/>
                  </a:lnTo>
                  <a:close/>
                  <a:moveTo>
                    <a:pt x="347726" y="0"/>
                  </a:moveTo>
                  <a:lnTo>
                    <a:pt x="376301" y="0"/>
                  </a:lnTo>
                  <a:lnTo>
                    <a:pt x="376301" y="9525"/>
                  </a:lnTo>
                  <a:lnTo>
                    <a:pt x="347726" y="9525"/>
                  </a:lnTo>
                  <a:close/>
                  <a:moveTo>
                    <a:pt x="385826" y="0"/>
                  </a:moveTo>
                  <a:lnTo>
                    <a:pt x="414401" y="0"/>
                  </a:lnTo>
                  <a:lnTo>
                    <a:pt x="414401" y="9525"/>
                  </a:lnTo>
                  <a:lnTo>
                    <a:pt x="385826" y="9525"/>
                  </a:lnTo>
                  <a:close/>
                  <a:moveTo>
                    <a:pt x="423926" y="0"/>
                  </a:moveTo>
                  <a:lnTo>
                    <a:pt x="452501" y="0"/>
                  </a:lnTo>
                  <a:lnTo>
                    <a:pt x="452501" y="9525"/>
                  </a:lnTo>
                  <a:lnTo>
                    <a:pt x="423926" y="9525"/>
                  </a:lnTo>
                  <a:close/>
                  <a:moveTo>
                    <a:pt x="462026" y="0"/>
                  </a:moveTo>
                  <a:lnTo>
                    <a:pt x="490601" y="0"/>
                  </a:lnTo>
                  <a:lnTo>
                    <a:pt x="490601" y="9525"/>
                  </a:lnTo>
                  <a:lnTo>
                    <a:pt x="462026" y="9525"/>
                  </a:lnTo>
                  <a:close/>
                  <a:moveTo>
                    <a:pt x="500126" y="0"/>
                  </a:moveTo>
                  <a:lnTo>
                    <a:pt x="528701" y="0"/>
                  </a:lnTo>
                  <a:lnTo>
                    <a:pt x="528701" y="9525"/>
                  </a:lnTo>
                  <a:lnTo>
                    <a:pt x="500126" y="9525"/>
                  </a:lnTo>
                  <a:close/>
                  <a:moveTo>
                    <a:pt x="538226" y="0"/>
                  </a:moveTo>
                  <a:lnTo>
                    <a:pt x="566801" y="0"/>
                  </a:lnTo>
                  <a:lnTo>
                    <a:pt x="566801" y="9525"/>
                  </a:lnTo>
                  <a:lnTo>
                    <a:pt x="538226" y="9525"/>
                  </a:lnTo>
                  <a:close/>
                  <a:moveTo>
                    <a:pt x="576326" y="0"/>
                  </a:moveTo>
                  <a:lnTo>
                    <a:pt x="604901" y="0"/>
                  </a:lnTo>
                  <a:lnTo>
                    <a:pt x="604901" y="9525"/>
                  </a:lnTo>
                  <a:lnTo>
                    <a:pt x="576326" y="9525"/>
                  </a:lnTo>
                  <a:close/>
                  <a:moveTo>
                    <a:pt x="614426" y="0"/>
                  </a:moveTo>
                  <a:lnTo>
                    <a:pt x="643001" y="0"/>
                  </a:lnTo>
                  <a:lnTo>
                    <a:pt x="643001" y="9525"/>
                  </a:lnTo>
                  <a:lnTo>
                    <a:pt x="614426" y="9525"/>
                  </a:lnTo>
                  <a:close/>
                  <a:moveTo>
                    <a:pt x="652526" y="0"/>
                  </a:moveTo>
                  <a:lnTo>
                    <a:pt x="681101" y="0"/>
                  </a:lnTo>
                  <a:lnTo>
                    <a:pt x="681101" y="9525"/>
                  </a:lnTo>
                  <a:lnTo>
                    <a:pt x="652526" y="9525"/>
                  </a:lnTo>
                  <a:close/>
                  <a:moveTo>
                    <a:pt x="690626" y="0"/>
                  </a:moveTo>
                  <a:lnTo>
                    <a:pt x="719201" y="0"/>
                  </a:lnTo>
                  <a:lnTo>
                    <a:pt x="719201" y="9525"/>
                  </a:lnTo>
                  <a:lnTo>
                    <a:pt x="690626" y="9525"/>
                  </a:lnTo>
                  <a:close/>
                  <a:moveTo>
                    <a:pt x="728726" y="0"/>
                  </a:moveTo>
                  <a:lnTo>
                    <a:pt x="757301" y="0"/>
                  </a:lnTo>
                  <a:lnTo>
                    <a:pt x="757301" y="9525"/>
                  </a:lnTo>
                  <a:lnTo>
                    <a:pt x="728726" y="9525"/>
                  </a:lnTo>
                  <a:close/>
                  <a:moveTo>
                    <a:pt x="766826" y="0"/>
                  </a:moveTo>
                  <a:lnTo>
                    <a:pt x="795401" y="0"/>
                  </a:lnTo>
                  <a:lnTo>
                    <a:pt x="795401" y="9525"/>
                  </a:lnTo>
                  <a:lnTo>
                    <a:pt x="766826" y="9525"/>
                  </a:lnTo>
                  <a:close/>
                  <a:moveTo>
                    <a:pt x="804926" y="0"/>
                  </a:moveTo>
                  <a:lnTo>
                    <a:pt x="833501" y="0"/>
                  </a:lnTo>
                  <a:lnTo>
                    <a:pt x="833501" y="9525"/>
                  </a:lnTo>
                  <a:lnTo>
                    <a:pt x="804926" y="9525"/>
                  </a:lnTo>
                  <a:close/>
                  <a:moveTo>
                    <a:pt x="843026" y="0"/>
                  </a:moveTo>
                  <a:lnTo>
                    <a:pt x="871601" y="0"/>
                  </a:lnTo>
                  <a:lnTo>
                    <a:pt x="871601" y="9525"/>
                  </a:lnTo>
                  <a:lnTo>
                    <a:pt x="843026" y="9525"/>
                  </a:lnTo>
                  <a:close/>
                  <a:moveTo>
                    <a:pt x="881126" y="0"/>
                  </a:moveTo>
                  <a:lnTo>
                    <a:pt x="909701" y="0"/>
                  </a:lnTo>
                  <a:lnTo>
                    <a:pt x="909701" y="9525"/>
                  </a:lnTo>
                  <a:lnTo>
                    <a:pt x="881126" y="9525"/>
                  </a:lnTo>
                  <a:close/>
                  <a:moveTo>
                    <a:pt x="919226" y="0"/>
                  </a:moveTo>
                  <a:lnTo>
                    <a:pt x="947801" y="0"/>
                  </a:lnTo>
                  <a:lnTo>
                    <a:pt x="947801" y="9525"/>
                  </a:lnTo>
                  <a:lnTo>
                    <a:pt x="919226" y="9525"/>
                  </a:lnTo>
                  <a:close/>
                  <a:moveTo>
                    <a:pt x="957326" y="0"/>
                  </a:moveTo>
                  <a:lnTo>
                    <a:pt x="985901" y="0"/>
                  </a:lnTo>
                  <a:lnTo>
                    <a:pt x="985901" y="9525"/>
                  </a:lnTo>
                  <a:lnTo>
                    <a:pt x="957326" y="9525"/>
                  </a:lnTo>
                  <a:close/>
                  <a:moveTo>
                    <a:pt x="995426" y="0"/>
                  </a:moveTo>
                  <a:lnTo>
                    <a:pt x="1024001" y="0"/>
                  </a:lnTo>
                  <a:lnTo>
                    <a:pt x="1024001" y="9525"/>
                  </a:lnTo>
                  <a:lnTo>
                    <a:pt x="995426" y="9525"/>
                  </a:lnTo>
                  <a:close/>
                  <a:moveTo>
                    <a:pt x="1033526" y="0"/>
                  </a:moveTo>
                  <a:lnTo>
                    <a:pt x="1062101" y="0"/>
                  </a:lnTo>
                  <a:lnTo>
                    <a:pt x="1062101" y="9525"/>
                  </a:lnTo>
                  <a:lnTo>
                    <a:pt x="1033526" y="9525"/>
                  </a:lnTo>
                  <a:close/>
                  <a:moveTo>
                    <a:pt x="1071626" y="0"/>
                  </a:moveTo>
                  <a:lnTo>
                    <a:pt x="1100201" y="0"/>
                  </a:lnTo>
                  <a:lnTo>
                    <a:pt x="1100201" y="9525"/>
                  </a:lnTo>
                  <a:lnTo>
                    <a:pt x="1071626" y="9525"/>
                  </a:lnTo>
                  <a:close/>
                  <a:moveTo>
                    <a:pt x="1109726" y="0"/>
                  </a:moveTo>
                  <a:lnTo>
                    <a:pt x="1138301" y="0"/>
                  </a:lnTo>
                  <a:lnTo>
                    <a:pt x="1138301" y="9525"/>
                  </a:lnTo>
                  <a:lnTo>
                    <a:pt x="1109726" y="9525"/>
                  </a:lnTo>
                  <a:close/>
                  <a:moveTo>
                    <a:pt x="1147826" y="0"/>
                  </a:moveTo>
                  <a:lnTo>
                    <a:pt x="1176401" y="0"/>
                  </a:lnTo>
                  <a:lnTo>
                    <a:pt x="1176401" y="9525"/>
                  </a:lnTo>
                  <a:lnTo>
                    <a:pt x="1147826" y="9525"/>
                  </a:lnTo>
                  <a:close/>
                  <a:moveTo>
                    <a:pt x="1185926" y="0"/>
                  </a:moveTo>
                  <a:lnTo>
                    <a:pt x="1214501" y="0"/>
                  </a:lnTo>
                  <a:lnTo>
                    <a:pt x="1214501" y="9525"/>
                  </a:lnTo>
                  <a:lnTo>
                    <a:pt x="1185926" y="9525"/>
                  </a:lnTo>
                  <a:close/>
                  <a:moveTo>
                    <a:pt x="1224026" y="0"/>
                  </a:moveTo>
                  <a:lnTo>
                    <a:pt x="1252601" y="0"/>
                  </a:lnTo>
                  <a:lnTo>
                    <a:pt x="1252601" y="9525"/>
                  </a:lnTo>
                  <a:lnTo>
                    <a:pt x="1224026" y="9525"/>
                  </a:lnTo>
                  <a:close/>
                  <a:moveTo>
                    <a:pt x="1262126" y="0"/>
                  </a:moveTo>
                  <a:lnTo>
                    <a:pt x="1290701" y="0"/>
                  </a:lnTo>
                  <a:lnTo>
                    <a:pt x="1290701" y="9525"/>
                  </a:lnTo>
                  <a:lnTo>
                    <a:pt x="1262126" y="9525"/>
                  </a:lnTo>
                  <a:close/>
                  <a:moveTo>
                    <a:pt x="1300226" y="0"/>
                  </a:moveTo>
                  <a:lnTo>
                    <a:pt x="1328801" y="0"/>
                  </a:lnTo>
                  <a:lnTo>
                    <a:pt x="1328801" y="9525"/>
                  </a:lnTo>
                  <a:lnTo>
                    <a:pt x="1300226" y="9525"/>
                  </a:lnTo>
                  <a:close/>
                  <a:moveTo>
                    <a:pt x="1338326" y="0"/>
                  </a:moveTo>
                  <a:lnTo>
                    <a:pt x="1366901" y="0"/>
                  </a:lnTo>
                  <a:lnTo>
                    <a:pt x="1366901" y="9525"/>
                  </a:lnTo>
                  <a:lnTo>
                    <a:pt x="1338326" y="9525"/>
                  </a:lnTo>
                  <a:close/>
                  <a:moveTo>
                    <a:pt x="1376426" y="0"/>
                  </a:moveTo>
                  <a:lnTo>
                    <a:pt x="1405001" y="0"/>
                  </a:lnTo>
                  <a:lnTo>
                    <a:pt x="1405001" y="9525"/>
                  </a:lnTo>
                  <a:lnTo>
                    <a:pt x="1376426" y="9525"/>
                  </a:lnTo>
                  <a:close/>
                  <a:moveTo>
                    <a:pt x="1414526" y="0"/>
                  </a:moveTo>
                  <a:lnTo>
                    <a:pt x="1443101" y="0"/>
                  </a:lnTo>
                  <a:lnTo>
                    <a:pt x="1443101" y="9525"/>
                  </a:lnTo>
                  <a:lnTo>
                    <a:pt x="1414526" y="9525"/>
                  </a:lnTo>
                  <a:close/>
                  <a:moveTo>
                    <a:pt x="1452626" y="0"/>
                  </a:moveTo>
                  <a:lnTo>
                    <a:pt x="1481201" y="0"/>
                  </a:lnTo>
                  <a:lnTo>
                    <a:pt x="1481201" y="9525"/>
                  </a:lnTo>
                  <a:lnTo>
                    <a:pt x="1452626" y="9525"/>
                  </a:lnTo>
                  <a:close/>
                  <a:moveTo>
                    <a:pt x="1490726" y="0"/>
                  </a:moveTo>
                  <a:lnTo>
                    <a:pt x="1519301" y="0"/>
                  </a:lnTo>
                  <a:lnTo>
                    <a:pt x="1519301" y="9525"/>
                  </a:lnTo>
                  <a:lnTo>
                    <a:pt x="1490726" y="9525"/>
                  </a:lnTo>
                  <a:close/>
                  <a:moveTo>
                    <a:pt x="1528826" y="0"/>
                  </a:moveTo>
                  <a:lnTo>
                    <a:pt x="1557401" y="0"/>
                  </a:lnTo>
                  <a:lnTo>
                    <a:pt x="1557401" y="9525"/>
                  </a:lnTo>
                  <a:lnTo>
                    <a:pt x="1528826" y="9525"/>
                  </a:lnTo>
                  <a:close/>
                  <a:moveTo>
                    <a:pt x="1566926" y="0"/>
                  </a:moveTo>
                  <a:lnTo>
                    <a:pt x="1595501" y="0"/>
                  </a:lnTo>
                  <a:lnTo>
                    <a:pt x="1595501" y="9525"/>
                  </a:lnTo>
                  <a:lnTo>
                    <a:pt x="1566926" y="9525"/>
                  </a:lnTo>
                  <a:close/>
                  <a:moveTo>
                    <a:pt x="1605026" y="0"/>
                  </a:moveTo>
                  <a:lnTo>
                    <a:pt x="1633601" y="0"/>
                  </a:lnTo>
                  <a:lnTo>
                    <a:pt x="1633601" y="9525"/>
                  </a:lnTo>
                  <a:lnTo>
                    <a:pt x="1605026" y="9525"/>
                  </a:lnTo>
                  <a:close/>
                  <a:moveTo>
                    <a:pt x="1643126" y="0"/>
                  </a:moveTo>
                  <a:lnTo>
                    <a:pt x="1671701" y="0"/>
                  </a:lnTo>
                  <a:lnTo>
                    <a:pt x="1671701" y="9525"/>
                  </a:lnTo>
                  <a:lnTo>
                    <a:pt x="1643126" y="9525"/>
                  </a:lnTo>
                  <a:close/>
                  <a:moveTo>
                    <a:pt x="1681226" y="0"/>
                  </a:moveTo>
                  <a:lnTo>
                    <a:pt x="1709801" y="0"/>
                  </a:lnTo>
                  <a:lnTo>
                    <a:pt x="1709801" y="9525"/>
                  </a:lnTo>
                  <a:lnTo>
                    <a:pt x="1681226" y="9525"/>
                  </a:lnTo>
                  <a:close/>
                  <a:moveTo>
                    <a:pt x="1719326" y="0"/>
                  </a:moveTo>
                  <a:lnTo>
                    <a:pt x="1747901" y="0"/>
                  </a:lnTo>
                  <a:lnTo>
                    <a:pt x="1747901" y="9525"/>
                  </a:lnTo>
                  <a:lnTo>
                    <a:pt x="1719326" y="9525"/>
                  </a:lnTo>
                  <a:close/>
                  <a:moveTo>
                    <a:pt x="1757426" y="0"/>
                  </a:moveTo>
                  <a:lnTo>
                    <a:pt x="1786001" y="0"/>
                  </a:lnTo>
                  <a:lnTo>
                    <a:pt x="1786001" y="9525"/>
                  </a:lnTo>
                  <a:lnTo>
                    <a:pt x="1757426" y="9525"/>
                  </a:lnTo>
                  <a:close/>
                  <a:moveTo>
                    <a:pt x="1795526" y="0"/>
                  </a:moveTo>
                  <a:lnTo>
                    <a:pt x="1824101" y="0"/>
                  </a:lnTo>
                  <a:lnTo>
                    <a:pt x="1824101" y="9525"/>
                  </a:lnTo>
                  <a:lnTo>
                    <a:pt x="1795526" y="9525"/>
                  </a:lnTo>
                  <a:close/>
                  <a:moveTo>
                    <a:pt x="1833626" y="0"/>
                  </a:moveTo>
                  <a:lnTo>
                    <a:pt x="1862201" y="0"/>
                  </a:lnTo>
                  <a:lnTo>
                    <a:pt x="1862201" y="9525"/>
                  </a:lnTo>
                  <a:lnTo>
                    <a:pt x="1833626" y="9525"/>
                  </a:lnTo>
                  <a:close/>
                  <a:moveTo>
                    <a:pt x="1871726" y="0"/>
                  </a:moveTo>
                  <a:lnTo>
                    <a:pt x="1900301" y="0"/>
                  </a:lnTo>
                  <a:lnTo>
                    <a:pt x="1900301" y="9525"/>
                  </a:lnTo>
                  <a:lnTo>
                    <a:pt x="1871726" y="9525"/>
                  </a:lnTo>
                  <a:close/>
                  <a:moveTo>
                    <a:pt x="1909826" y="0"/>
                  </a:moveTo>
                  <a:lnTo>
                    <a:pt x="1938401" y="0"/>
                  </a:lnTo>
                  <a:lnTo>
                    <a:pt x="1938401" y="9525"/>
                  </a:lnTo>
                  <a:lnTo>
                    <a:pt x="1909826" y="9525"/>
                  </a:lnTo>
                  <a:close/>
                  <a:moveTo>
                    <a:pt x="1947926" y="0"/>
                  </a:moveTo>
                  <a:lnTo>
                    <a:pt x="1976501" y="0"/>
                  </a:lnTo>
                  <a:lnTo>
                    <a:pt x="1976501" y="9525"/>
                  </a:lnTo>
                  <a:lnTo>
                    <a:pt x="1947926" y="9525"/>
                  </a:lnTo>
                  <a:close/>
                  <a:moveTo>
                    <a:pt x="1986026" y="0"/>
                  </a:moveTo>
                  <a:lnTo>
                    <a:pt x="2014601" y="0"/>
                  </a:lnTo>
                  <a:lnTo>
                    <a:pt x="2014601" y="9525"/>
                  </a:lnTo>
                  <a:lnTo>
                    <a:pt x="1986026" y="9525"/>
                  </a:lnTo>
                  <a:close/>
                  <a:moveTo>
                    <a:pt x="2024126" y="0"/>
                  </a:moveTo>
                  <a:lnTo>
                    <a:pt x="2052701" y="0"/>
                  </a:lnTo>
                  <a:lnTo>
                    <a:pt x="2052701" y="9525"/>
                  </a:lnTo>
                  <a:lnTo>
                    <a:pt x="2024126" y="9525"/>
                  </a:lnTo>
                  <a:close/>
                  <a:moveTo>
                    <a:pt x="2062226" y="0"/>
                  </a:moveTo>
                  <a:lnTo>
                    <a:pt x="2090801" y="0"/>
                  </a:lnTo>
                  <a:lnTo>
                    <a:pt x="2090801" y="9525"/>
                  </a:lnTo>
                  <a:lnTo>
                    <a:pt x="2062226" y="9525"/>
                  </a:lnTo>
                  <a:close/>
                  <a:moveTo>
                    <a:pt x="2100326" y="0"/>
                  </a:moveTo>
                  <a:lnTo>
                    <a:pt x="2128901" y="0"/>
                  </a:lnTo>
                  <a:lnTo>
                    <a:pt x="2128901" y="9525"/>
                  </a:lnTo>
                  <a:lnTo>
                    <a:pt x="2100326" y="9525"/>
                  </a:lnTo>
                  <a:close/>
                  <a:moveTo>
                    <a:pt x="2138426" y="0"/>
                  </a:moveTo>
                  <a:lnTo>
                    <a:pt x="2167001" y="0"/>
                  </a:lnTo>
                  <a:lnTo>
                    <a:pt x="2167001" y="9525"/>
                  </a:lnTo>
                  <a:lnTo>
                    <a:pt x="2138426" y="9525"/>
                  </a:lnTo>
                  <a:close/>
                  <a:moveTo>
                    <a:pt x="2176526" y="0"/>
                  </a:moveTo>
                  <a:lnTo>
                    <a:pt x="2205101" y="0"/>
                  </a:lnTo>
                  <a:lnTo>
                    <a:pt x="2205101" y="9525"/>
                  </a:lnTo>
                  <a:lnTo>
                    <a:pt x="2176526" y="9525"/>
                  </a:lnTo>
                  <a:close/>
                  <a:moveTo>
                    <a:pt x="2214626" y="0"/>
                  </a:moveTo>
                  <a:lnTo>
                    <a:pt x="2243201" y="0"/>
                  </a:lnTo>
                  <a:lnTo>
                    <a:pt x="2243201" y="9525"/>
                  </a:lnTo>
                  <a:lnTo>
                    <a:pt x="2214626" y="9525"/>
                  </a:lnTo>
                  <a:close/>
                  <a:moveTo>
                    <a:pt x="2252726" y="0"/>
                  </a:moveTo>
                  <a:lnTo>
                    <a:pt x="2281301" y="0"/>
                  </a:lnTo>
                  <a:lnTo>
                    <a:pt x="2281301" y="9525"/>
                  </a:lnTo>
                  <a:lnTo>
                    <a:pt x="2252726" y="9525"/>
                  </a:lnTo>
                  <a:close/>
                  <a:moveTo>
                    <a:pt x="2290826" y="0"/>
                  </a:moveTo>
                  <a:lnTo>
                    <a:pt x="2319401" y="0"/>
                  </a:lnTo>
                  <a:lnTo>
                    <a:pt x="2319401" y="9525"/>
                  </a:lnTo>
                  <a:lnTo>
                    <a:pt x="2290826" y="9525"/>
                  </a:lnTo>
                  <a:close/>
                  <a:moveTo>
                    <a:pt x="2328926" y="0"/>
                  </a:moveTo>
                  <a:lnTo>
                    <a:pt x="2357501" y="0"/>
                  </a:lnTo>
                  <a:lnTo>
                    <a:pt x="2357501" y="9525"/>
                  </a:lnTo>
                  <a:lnTo>
                    <a:pt x="2328926" y="9525"/>
                  </a:lnTo>
                  <a:close/>
                  <a:moveTo>
                    <a:pt x="2367026" y="0"/>
                  </a:moveTo>
                  <a:lnTo>
                    <a:pt x="2395601" y="0"/>
                  </a:lnTo>
                  <a:lnTo>
                    <a:pt x="2395601" y="9525"/>
                  </a:lnTo>
                  <a:lnTo>
                    <a:pt x="2367026" y="9525"/>
                  </a:lnTo>
                  <a:close/>
                  <a:moveTo>
                    <a:pt x="2405126" y="0"/>
                  </a:moveTo>
                  <a:lnTo>
                    <a:pt x="2433701" y="0"/>
                  </a:lnTo>
                  <a:lnTo>
                    <a:pt x="2433701" y="9525"/>
                  </a:lnTo>
                  <a:lnTo>
                    <a:pt x="2405126" y="9525"/>
                  </a:lnTo>
                  <a:close/>
                  <a:moveTo>
                    <a:pt x="2443226" y="0"/>
                  </a:moveTo>
                  <a:lnTo>
                    <a:pt x="2471801" y="0"/>
                  </a:lnTo>
                  <a:lnTo>
                    <a:pt x="2471801" y="9525"/>
                  </a:lnTo>
                  <a:lnTo>
                    <a:pt x="2443226" y="9525"/>
                  </a:lnTo>
                  <a:close/>
                  <a:moveTo>
                    <a:pt x="2481326" y="0"/>
                  </a:moveTo>
                  <a:lnTo>
                    <a:pt x="2509901" y="0"/>
                  </a:lnTo>
                  <a:lnTo>
                    <a:pt x="2509901" y="9525"/>
                  </a:lnTo>
                  <a:lnTo>
                    <a:pt x="2481326" y="9525"/>
                  </a:lnTo>
                  <a:close/>
                  <a:moveTo>
                    <a:pt x="2519426" y="0"/>
                  </a:moveTo>
                  <a:lnTo>
                    <a:pt x="2548001" y="0"/>
                  </a:lnTo>
                  <a:lnTo>
                    <a:pt x="2548001" y="9525"/>
                  </a:lnTo>
                  <a:lnTo>
                    <a:pt x="2519426" y="9525"/>
                  </a:lnTo>
                  <a:close/>
                  <a:moveTo>
                    <a:pt x="2557526" y="0"/>
                  </a:moveTo>
                  <a:lnTo>
                    <a:pt x="2586101" y="0"/>
                  </a:lnTo>
                  <a:lnTo>
                    <a:pt x="2586101" y="9525"/>
                  </a:lnTo>
                  <a:lnTo>
                    <a:pt x="2557526" y="9525"/>
                  </a:lnTo>
                  <a:close/>
                  <a:moveTo>
                    <a:pt x="2595626" y="0"/>
                  </a:moveTo>
                  <a:lnTo>
                    <a:pt x="2624201" y="0"/>
                  </a:lnTo>
                  <a:lnTo>
                    <a:pt x="2624201" y="9525"/>
                  </a:lnTo>
                  <a:lnTo>
                    <a:pt x="2595626" y="9525"/>
                  </a:lnTo>
                  <a:close/>
                  <a:moveTo>
                    <a:pt x="2633726" y="0"/>
                  </a:moveTo>
                  <a:lnTo>
                    <a:pt x="2662301" y="0"/>
                  </a:lnTo>
                  <a:lnTo>
                    <a:pt x="2662301" y="9525"/>
                  </a:lnTo>
                  <a:lnTo>
                    <a:pt x="2633726" y="9525"/>
                  </a:lnTo>
                  <a:close/>
                  <a:moveTo>
                    <a:pt x="2671826" y="0"/>
                  </a:moveTo>
                  <a:lnTo>
                    <a:pt x="2700401" y="0"/>
                  </a:lnTo>
                  <a:lnTo>
                    <a:pt x="2700401" y="9525"/>
                  </a:lnTo>
                  <a:lnTo>
                    <a:pt x="2671826" y="9525"/>
                  </a:lnTo>
                  <a:close/>
                  <a:moveTo>
                    <a:pt x="2709926" y="0"/>
                  </a:moveTo>
                  <a:lnTo>
                    <a:pt x="2738501" y="0"/>
                  </a:lnTo>
                  <a:lnTo>
                    <a:pt x="2738501" y="9525"/>
                  </a:lnTo>
                  <a:lnTo>
                    <a:pt x="2709926" y="9525"/>
                  </a:lnTo>
                  <a:close/>
                  <a:moveTo>
                    <a:pt x="2748026" y="0"/>
                  </a:moveTo>
                  <a:lnTo>
                    <a:pt x="2776601" y="0"/>
                  </a:lnTo>
                  <a:lnTo>
                    <a:pt x="2776601" y="9525"/>
                  </a:lnTo>
                  <a:lnTo>
                    <a:pt x="2748026" y="9525"/>
                  </a:lnTo>
                  <a:close/>
                  <a:moveTo>
                    <a:pt x="2786126" y="0"/>
                  </a:moveTo>
                  <a:lnTo>
                    <a:pt x="2814701" y="0"/>
                  </a:lnTo>
                  <a:lnTo>
                    <a:pt x="2814701" y="9525"/>
                  </a:lnTo>
                  <a:lnTo>
                    <a:pt x="2786126" y="9525"/>
                  </a:lnTo>
                  <a:close/>
                  <a:moveTo>
                    <a:pt x="2824226" y="0"/>
                  </a:moveTo>
                  <a:lnTo>
                    <a:pt x="2852801" y="0"/>
                  </a:lnTo>
                  <a:lnTo>
                    <a:pt x="2852801" y="9525"/>
                  </a:lnTo>
                  <a:lnTo>
                    <a:pt x="2824226" y="9525"/>
                  </a:lnTo>
                  <a:close/>
                  <a:moveTo>
                    <a:pt x="2862326" y="0"/>
                  </a:moveTo>
                  <a:lnTo>
                    <a:pt x="2890901" y="0"/>
                  </a:lnTo>
                  <a:lnTo>
                    <a:pt x="2890901" y="9525"/>
                  </a:lnTo>
                  <a:lnTo>
                    <a:pt x="2862326" y="9525"/>
                  </a:lnTo>
                  <a:close/>
                  <a:moveTo>
                    <a:pt x="2900426" y="0"/>
                  </a:moveTo>
                  <a:lnTo>
                    <a:pt x="2929001" y="0"/>
                  </a:lnTo>
                  <a:lnTo>
                    <a:pt x="2929001" y="9525"/>
                  </a:lnTo>
                  <a:lnTo>
                    <a:pt x="2900426" y="9525"/>
                  </a:lnTo>
                  <a:close/>
                  <a:moveTo>
                    <a:pt x="2938526" y="0"/>
                  </a:moveTo>
                  <a:lnTo>
                    <a:pt x="2967101" y="0"/>
                  </a:lnTo>
                  <a:lnTo>
                    <a:pt x="2967101" y="9525"/>
                  </a:lnTo>
                  <a:lnTo>
                    <a:pt x="2938526" y="9525"/>
                  </a:lnTo>
                  <a:close/>
                  <a:moveTo>
                    <a:pt x="2976626" y="0"/>
                  </a:moveTo>
                  <a:lnTo>
                    <a:pt x="3005201" y="0"/>
                  </a:lnTo>
                  <a:lnTo>
                    <a:pt x="3005201" y="9525"/>
                  </a:lnTo>
                  <a:lnTo>
                    <a:pt x="2976626" y="9525"/>
                  </a:lnTo>
                  <a:close/>
                  <a:moveTo>
                    <a:pt x="3014726" y="0"/>
                  </a:moveTo>
                  <a:lnTo>
                    <a:pt x="3043301" y="0"/>
                  </a:lnTo>
                  <a:lnTo>
                    <a:pt x="3043301" y="9525"/>
                  </a:lnTo>
                  <a:lnTo>
                    <a:pt x="3014726" y="9525"/>
                  </a:lnTo>
                  <a:close/>
                  <a:moveTo>
                    <a:pt x="3052826" y="0"/>
                  </a:moveTo>
                  <a:lnTo>
                    <a:pt x="3081401" y="0"/>
                  </a:lnTo>
                  <a:lnTo>
                    <a:pt x="3081401" y="9525"/>
                  </a:lnTo>
                  <a:lnTo>
                    <a:pt x="3052826" y="9525"/>
                  </a:lnTo>
                  <a:close/>
                  <a:moveTo>
                    <a:pt x="3090926" y="0"/>
                  </a:moveTo>
                  <a:lnTo>
                    <a:pt x="3119501" y="0"/>
                  </a:lnTo>
                  <a:lnTo>
                    <a:pt x="3119501" y="9525"/>
                  </a:lnTo>
                  <a:lnTo>
                    <a:pt x="3090926" y="9525"/>
                  </a:lnTo>
                  <a:close/>
                  <a:moveTo>
                    <a:pt x="3129026" y="0"/>
                  </a:moveTo>
                  <a:lnTo>
                    <a:pt x="3157601" y="0"/>
                  </a:lnTo>
                  <a:lnTo>
                    <a:pt x="3157601" y="9525"/>
                  </a:lnTo>
                  <a:lnTo>
                    <a:pt x="3129026" y="9525"/>
                  </a:lnTo>
                  <a:close/>
                  <a:moveTo>
                    <a:pt x="3167126" y="0"/>
                  </a:moveTo>
                  <a:lnTo>
                    <a:pt x="3195701" y="0"/>
                  </a:lnTo>
                  <a:lnTo>
                    <a:pt x="3195701" y="9525"/>
                  </a:lnTo>
                  <a:lnTo>
                    <a:pt x="3167126" y="9525"/>
                  </a:lnTo>
                  <a:close/>
                  <a:moveTo>
                    <a:pt x="3205226" y="0"/>
                  </a:moveTo>
                  <a:lnTo>
                    <a:pt x="3233801" y="0"/>
                  </a:lnTo>
                  <a:lnTo>
                    <a:pt x="3233801" y="9525"/>
                  </a:lnTo>
                  <a:lnTo>
                    <a:pt x="3205226" y="9525"/>
                  </a:lnTo>
                  <a:close/>
                  <a:moveTo>
                    <a:pt x="3243326" y="0"/>
                  </a:moveTo>
                  <a:lnTo>
                    <a:pt x="3271901" y="0"/>
                  </a:lnTo>
                  <a:lnTo>
                    <a:pt x="3271901" y="9525"/>
                  </a:lnTo>
                  <a:lnTo>
                    <a:pt x="3243326" y="9525"/>
                  </a:lnTo>
                  <a:close/>
                  <a:moveTo>
                    <a:pt x="3281426" y="0"/>
                  </a:moveTo>
                  <a:lnTo>
                    <a:pt x="3310001" y="0"/>
                  </a:lnTo>
                  <a:lnTo>
                    <a:pt x="3310001" y="9525"/>
                  </a:lnTo>
                  <a:lnTo>
                    <a:pt x="3281426" y="9525"/>
                  </a:lnTo>
                  <a:close/>
                  <a:moveTo>
                    <a:pt x="3319526" y="0"/>
                  </a:moveTo>
                  <a:lnTo>
                    <a:pt x="3348101" y="0"/>
                  </a:lnTo>
                  <a:lnTo>
                    <a:pt x="3348101" y="9525"/>
                  </a:lnTo>
                  <a:lnTo>
                    <a:pt x="3319526" y="9525"/>
                  </a:lnTo>
                  <a:close/>
                  <a:moveTo>
                    <a:pt x="3357626" y="0"/>
                  </a:moveTo>
                  <a:lnTo>
                    <a:pt x="3386201" y="0"/>
                  </a:lnTo>
                  <a:lnTo>
                    <a:pt x="3386201" y="9525"/>
                  </a:lnTo>
                  <a:lnTo>
                    <a:pt x="3357626" y="9525"/>
                  </a:lnTo>
                  <a:close/>
                  <a:moveTo>
                    <a:pt x="3395726" y="0"/>
                  </a:moveTo>
                  <a:lnTo>
                    <a:pt x="3424301" y="0"/>
                  </a:lnTo>
                  <a:lnTo>
                    <a:pt x="3424301" y="9525"/>
                  </a:lnTo>
                  <a:lnTo>
                    <a:pt x="3395726" y="9525"/>
                  </a:lnTo>
                  <a:close/>
                  <a:moveTo>
                    <a:pt x="3433826" y="0"/>
                  </a:moveTo>
                  <a:lnTo>
                    <a:pt x="3462401" y="0"/>
                  </a:lnTo>
                  <a:lnTo>
                    <a:pt x="3462401" y="9525"/>
                  </a:lnTo>
                  <a:lnTo>
                    <a:pt x="3433826" y="9525"/>
                  </a:lnTo>
                  <a:close/>
                  <a:moveTo>
                    <a:pt x="3471926" y="0"/>
                  </a:moveTo>
                  <a:lnTo>
                    <a:pt x="3500501" y="0"/>
                  </a:lnTo>
                  <a:lnTo>
                    <a:pt x="3500501" y="9525"/>
                  </a:lnTo>
                  <a:lnTo>
                    <a:pt x="3471926" y="9525"/>
                  </a:lnTo>
                  <a:close/>
                  <a:moveTo>
                    <a:pt x="3510026" y="0"/>
                  </a:moveTo>
                  <a:lnTo>
                    <a:pt x="3538601" y="0"/>
                  </a:lnTo>
                  <a:lnTo>
                    <a:pt x="3538601" y="9525"/>
                  </a:lnTo>
                  <a:lnTo>
                    <a:pt x="3510026" y="9525"/>
                  </a:lnTo>
                  <a:close/>
                  <a:moveTo>
                    <a:pt x="3548126" y="0"/>
                  </a:moveTo>
                  <a:lnTo>
                    <a:pt x="3576701" y="0"/>
                  </a:lnTo>
                  <a:lnTo>
                    <a:pt x="3576701" y="9525"/>
                  </a:lnTo>
                  <a:lnTo>
                    <a:pt x="3548126" y="9525"/>
                  </a:lnTo>
                  <a:close/>
                  <a:moveTo>
                    <a:pt x="3586226" y="0"/>
                  </a:moveTo>
                  <a:lnTo>
                    <a:pt x="3614801" y="0"/>
                  </a:lnTo>
                  <a:lnTo>
                    <a:pt x="3614801" y="9525"/>
                  </a:lnTo>
                  <a:lnTo>
                    <a:pt x="3586226" y="9525"/>
                  </a:lnTo>
                  <a:close/>
                  <a:moveTo>
                    <a:pt x="3624326" y="0"/>
                  </a:moveTo>
                  <a:lnTo>
                    <a:pt x="3652901" y="0"/>
                  </a:lnTo>
                  <a:lnTo>
                    <a:pt x="3652901" y="9525"/>
                  </a:lnTo>
                  <a:lnTo>
                    <a:pt x="3624326" y="9525"/>
                  </a:lnTo>
                  <a:close/>
                  <a:moveTo>
                    <a:pt x="3662426" y="0"/>
                  </a:moveTo>
                  <a:lnTo>
                    <a:pt x="3691001" y="0"/>
                  </a:lnTo>
                  <a:lnTo>
                    <a:pt x="3691001" y="9525"/>
                  </a:lnTo>
                  <a:lnTo>
                    <a:pt x="3662426" y="9525"/>
                  </a:lnTo>
                  <a:close/>
                  <a:moveTo>
                    <a:pt x="3700526" y="0"/>
                  </a:moveTo>
                  <a:lnTo>
                    <a:pt x="3729101" y="0"/>
                  </a:lnTo>
                  <a:lnTo>
                    <a:pt x="3729101" y="9525"/>
                  </a:lnTo>
                  <a:lnTo>
                    <a:pt x="3700526" y="9525"/>
                  </a:lnTo>
                  <a:close/>
                  <a:moveTo>
                    <a:pt x="3738626" y="0"/>
                  </a:moveTo>
                  <a:lnTo>
                    <a:pt x="3767201" y="0"/>
                  </a:lnTo>
                  <a:lnTo>
                    <a:pt x="3767201" y="9525"/>
                  </a:lnTo>
                  <a:lnTo>
                    <a:pt x="3738626" y="9525"/>
                  </a:lnTo>
                  <a:close/>
                  <a:moveTo>
                    <a:pt x="3776726" y="0"/>
                  </a:moveTo>
                  <a:lnTo>
                    <a:pt x="3805301" y="0"/>
                  </a:lnTo>
                  <a:lnTo>
                    <a:pt x="3805301" y="9525"/>
                  </a:lnTo>
                  <a:lnTo>
                    <a:pt x="3776726" y="9525"/>
                  </a:lnTo>
                  <a:close/>
                  <a:moveTo>
                    <a:pt x="3814826" y="0"/>
                  </a:moveTo>
                  <a:lnTo>
                    <a:pt x="3823589" y="0"/>
                  </a:lnTo>
                  <a:lnTo>
                    <a:pt x="3828415" y="2159"/>
                  </a:lnTo>
                  <a:lnTo>
                    <a:pt x="3828415" y="24638"/>
                  </a:lnTo>
                  <a:lnTo>
                    <a:pt x="3818890" y="24638"/>
                  </a:lnTo>
                  <a:lnTo>
                    <a:pt x="3818890" y="4699"/>
                  </a:lnTo>
                  <a:lnTo>
                    <a:pt x="3823716" y="4699"/>
                  </a:lnTo>
                  <a:lnTo>
                    <a:pt x="3823716" y="9525"/>
                  </a:lnTo>
                  <a:lnTo>
                    <a:pt x="3814953" y="9525"/>
                  </a:lnTo>
                  <a:close/>
                  <a:moveTo>
                    <a:pt x="3828288" y="34163"/>
                  </a:moveTo>
                  <a:lnTo>
                    <a:pt x="3828288" y="62738"/>
                  </a:lnTo>
                  <a:lnTo>
                    <a:pt x="3818763" y="62738"/>
                  </a:lnTo>
                  <a:lnTo>
                    <a:pt x="3818763" y="34163"/>
                  </a:lnTo>
                  <a:close/>
                  <a:moveTo>
                    <a:pt x="3828288" y="72263"/>
                  </a:moveTo>
                  <a:lnTo>
                    <a:pt x="3828288" y="100838"/>
                  </a:lnTo>
                  <a:lnTo>
                    <a:pt x="3818763" y="100838"/>
                  </a:lnTo>
                  <a:lnTo>
                    <a:pt x="3818763" y="72263"/>
                  </a:lnTo>
                  <a:close/>
                  <a:moveTo>
                    <a:pt x="3828288" y="110363"/>
                  </a:moveTo>
                  <a:lnTo>
                    <a:pt x="3828288" y="138938"/>
                  </a:lnTo>
                  <a:lnTo>
                    <a:pt x="3818763" y="138938"/>
                  </a:lnTo>
                  <a:lnTo>
                    <a:pt x="3818763" y="110363"/>
                  </a:lnTo>
                  <a:close/>
                  <a:moveTo>
                    <a:pt x="3828288" y="148463"/>
                  </a:moveTo>
                  <a:lnTo>
                    <a:pt x="3828288" y="177038"/>
                  </a:lnTo>
                  <a:lnTo>
                    <a:pt x="3818763" y="177038"/>
                  </a:lnTo>
                  <a:lnTo>
                    <a:pt x="3818763" y="148463"/>
                  </a:lnTo>
                  <a:close/>
                  <a:moveTo>
                    <a:pt x="3828288" y="186563"/>
                  </a:moveTo>
                  <a:lnTo>
                    <a:pt x="3828288" y="215138"/>
                  </a:lnTo>
                  <a:lnTo>
                    <a:pt x="3818763" y="215138"/>
                  </a:lnTo>
                  <a:lnTo>
                    <a:pt x="3818763" y="186563"/>
                  </a:lnTo>
                  <a:close/>
                  <a:moveTo>
                    <a:pt x="3828288" y="224663"/>
                  </a:moveTo>
                  <a:lnTo>
                    <a:pt x="3828288" y="253238"/>
                  </a:lnTo>
                  <a:lnTo>
                    <a:pt x="3818763" y="253238"/>
                  </a:lnTo>
                  <a:lnTo>
                    <a:pt x="3818763" y="224663"/>
                  </a:lnTo>
                  <a:close/>
                  <a:moveTo>
                    <a:pt x="3828288" y="262763"/>
                  </a:moveTo>
                  <a:lnTo>
                    <a:pt x="3828288" y="291338"/>
                  </a:lnTo>
                  <a:lnTo>
                    <a:pt x="3818763" y="291338"/>
                  </a:lnTo>
                  <a:lnTo>
                    <a:pt x="3818763" y="262763"/>
                  </a:lnTo>
                  <a:close/>
                  <a:moveTo>
                    <a:pt x="3828288" y="300863"/>
                  </a:moveTo>
                  <a:lnTo>
                    <a:pt x="3828288" y="329438"/>
                  </a:lnTo>
                  <a:lnTo>
                    <a:pt x="3818763" y="329438"/>
                  </a:lnTo>
                  <a:lnTo>
                    <a:pt x="3818763" y="300863"/>
                  </a:lnTo>
                  <a:close/>
                  <a:moveTo>
                    <a:pt x="3828288" y="338963"/>
                  </a:moveTo>
                  <a:lnTo>
                    <a:pt x="3828288" y="367538"/>
                  </a:lnTo>
                  <a:lnTo>
                    <a:pt x="3818763" y="367538"/>
                  </a:lnTo>
                  <a:lnTo>
                    <a:pt x="3818763" y="338963"/>
                  </a:lnTo>
                  <a:close/>
                  <a:moveTo>
                    <a:pt x="3828288" y="377063"/>
                  </a:moveTo>
                  <a:lnTo>
                    <a:pt x="3828288" y="405638"/>
                  </a:lnTo>
                  <a:lnTo>
                    <a:pt x="3818763" y="405638"/>
                  </a:lnTo>
                  <a:lnTo>
                    <a:pt x="3818763" y="377063"/>
                  </a:lnTo>
                  <a:close/>
                  <a:moveTo>
                    <a:pt x="3828288" y="415163"/>
                  </a:moveTo>
                  <a:lnTo>
                    <a:pt x="3828288" y="443738"/>
                  </a:lnTo>
                  <a:lnTo>
                    <a:pt x="3818763" y="443738"/>
                  </a:lnTo>
                  <a:lnTo>
                    <a:pt x="3818763" y="415163"/>
                  </a:lnTo>
                  <a:close/>
                  <a:moveTo>
                    <a:pt x="3828288" y="453263"/>
                  </a:moveTo>
                  <a:lnTo>
                    <a:pt x="3828288" y="481838"/>
                  </a:lnTo>
                  <a:lnTo>
                    <a:pt x="3818763" y="481838"/>
                  </a:lnTo>
                  <a:lnTo>
                    <a:pt x="3818763" y="453263"/>
                  </a:lnTo>
                  <a:close/>
                  <a:moveTo>
                    <a:pt x="3828288" y="491363"/>
                  </a:moveTo>
                  <a:lnTo>
                    <a:pt x="3828288" y="519938"/>
                  </a:lnTo>
                  <a:lnTo>
                    <a:pt x="3818763" y="519938"/>
                  </a:lnTo>
                  <a:lnTo>
                    <a:pt x="3818763" y="491363"/>
                  </a:lnTo>
                  <a:close/>
                  <a:moveTo>
                    <a:pt x="3828288" y="529463"/>
                  </a:moveTo>
                  <a:lnTo>
                    <a:pt x="3828288" y="558038"/>
                  </a:lnTo>
                  <a:lnTo>
                    <a:pt x="3818763" y="558038"/>
                  </a:lnTo>
                  <a:lnTo>
                    <a:pt x="3818763" y="529463"/>
                  </a:lnTo>
                  <a:close/>
                  <a:moveTo>
                    <a:pt x="3828288" y="567563"/>
                  </a:moveTo>
                  <a:lnTo>
                    <a:pt x="3828288" y="596138"/>
                  </a:lnTo>
                  <a:lnTo>
                    <a:pt x="3818763" y="596138"/>
                  </a:lnTo>
                  <a:lnTo>
                    <a:pt x="3818763" y="567563"/>
                  </a:lnTo>
                  <a:close/>
                  <a:moveTo>
                    <a:pt x="3828288" y="605663"/>
                  </a:moveTo>
                  <a:lnTo>
                    <a:pt x="3828288" y="634238"/>
                  </a:lnTo>
                  <a:lnTo>
                    <a:pt x="3818763" y="634238"/>
                  </a:lnTo>
                  <a:lnTo>
                    <a:pt x="3818763" y="605663"/>
                  </a:lnTo>
                  <a:close/>
                  <a:moveTo>
                    <a:pt x="3828288" y="643763"/>
                  </a:moveTo>
                  <a:lnTo>
                    <a:pt x="3828288" y="672338"/>
                  </a:lnTo>
                  <a:lnTo>
                    <a:pt x="3818763" y="672338"/>
                  </a:lnTo>
                  <a:lnTo>
                    <a:pt x="3818763" y="643763"/>
                  </a:lnTo>
                  <a:close/>
                  <a:moveTo>
                    <a:pt x="3828288" y="681863"/>
                  </a:moveTo>
                  <a:lnTo>
                    <a:pt x="3828288" y="710438"/>
                  </a:lnTo>
                  <a:lnTo>
                    <a:pt x="3818763" y="710438"/>
                  </a:lnTo>
                  <a:lnTo>
                    <a:pt x="3818763" y="681863"/>
                  </a:lnTo>
                  <a:close/>
                  <a:moveTo>
                    <a:pt x="3828288" y="719963"/>
                  </a:moveTo>
                  <a:lnTo>
                    <a:pt x="3828288" y="748538"/>
                  </a:lnTo>
                  <a:lnTo>
                    <a:pt x="3818763" y="748538"/>
                  </a:lnTo>
                  <a:lnTo>
                    <a:pt x="3818763" y="719963"/>
                  </a:lnTo>
                  <a:close/>
                  <a:moveTo>
                    <a:pt x="3828288" y="758063"/>
                  </a:moveTo>
                  <a:lnTo>
                    <a:pt x="3828288" y="786638"/>
                  </a:lnTo>
                  <a:lnTo>
                    <a:pt x="3818763" y="786638"/>
                  </a:lnTo>
                  <a:lnTo>
                    <a:pt x="3818763" y="758063"/>
                  </a:lnTo>
                  <a:close/>
                  <a:moveTo>
                    <a:pt x="3828288" y="796163"/>
                  </a:moveTo>
                  <a:lnTo>
                    <a:pt x="3828288" y="824738"/>
                  </a:lnTo>
                  <a:lnTo>
                    <a:pt x="3818763" y="824738"/>
                  </a:lnTo>
                  <a:lnTo>
                    <a:pt x="3818763" y="796163"/>
                  </a:lnTo>
                  <a:close/>
                  <a:moveTo>
                    <a:pt x="3828288" y="834263"/>
                  </a:moveTo>
                  <a:lnTo>
                    <a:pt x="3828288" y="862838"/>
                  </a:lnTo>
                  <a:lnTo>
                    <a:pt x="3818763" y="862838"/>
                  </a:lnTo>
                  <a:lnTo>
                    <a:pt x="3818763" y="834263"/>
                  </a:lnTo>
                  <a:close/>
                  <a:moveTo>
                    <a:pt x="3828288" y="872363"/>
                  </a:moveTo>
                  <a:lnTo>
                    <a:pt x="3828288" y="900938"/>
                  </a:lnTo>
                  <a:lnTo>
                    <a:pt x="3818763" y="900938"/>
                  </a:lnTo>
                  <a:lnTo>
                    <a:pt x="3818763" y="872363"/>
                  </a:lnTo>
                  <a:close/>
                  <a:moveTo>
                    <a:pt x="3828288" y="910463"/>
                  </a:moveTo>
                  <a:lnTo>
                    <a:pt x="3828288" y="939038"/>
                  </a:lnTo>
                  <a:lnTo>
                    <a:pt x="3818763" y="939038"/>
                  </a:lnTo>
                  <a:lnTo>
                    <a:pt x="3818763" y="910463"/>
                  </a:lnTo>
                  <a:close/>
                  <a:moveTo>
                    <a:pt x="3828288" y="948563"/>
                  </a:moveTo>
                  <a:lnTo>
                    <a:pt x="3828288" y="977138"/>
                  </a:lnTo>
                  <a:lnTo>
                    <a:pt x="3818763" y="977138"/>
                  </a:lnTo>
                  <a:lnTo>
                    <a:pt x="3818763" y="948563"/>
                  </a:lnTo>
                  <a:close/>
                  <a:moveTo>
                    <a:pt x="3828288" y="986663"/>
                  </a:moveTo>
                  <a:lnTo>
                    <a:pt x="3828288" y="1015238"/>
                  </a:lnTo>
                  <a:lnTo>
                    <a:pt x="3818763" y="1015238"/>
                  </a:lnTo>
                  <a:lnTo>
                    <a:pt x="3818763" y="986663"/>
                  </a:lnTo>
                  <a:close/>
                  <a:moveTo>
                    <a:pt x="3828288" y="1024763"/>
                  </a:moveTo>
                  <a:lnTo>
                    <a:pt x="3828288" y="1053338"/>
                  </a:lnTo>
                  <a:lnTo>
                    <a:pt x="3818763" y="1053338"/>
                  </a:lnTo>
                  <a:lnTo>
                    <a:pt x="3818763" y="1024763"/>
                  </a:lnTo>
                  <a:close/>
                  <a:moveTo>
                    <a:pt x="3828288" y="1062863"/>
                  </a:moveTo>
                  <a:lnTo>
                    <a:pt x="3828288" y="1091438"/>
                  </a:lnTo>
                  <a:lnTo>
                    <a:pt x="3818763" y="1091438"/>
                  </a:lnTo>
                  <a:lnTo>
                    <a:pt x="3818763" y="1062863"/>
                  </a:lnTo>
                  <a:close/>
                  <a:moveTo>
                    <a:pt x="3828288" y="1100963"/>
                  </a:moveTo>
                  <a:lnTo>
                    <a:pt x="3828288" y="1129538"/>
                  </a:lnTo>
                  <a:lnTo>
                    <a:pt x="3818763" y="1129538"/>
                  </a:lnTo>
                  <a:lnTo>
                    <a:pt x="3818763" y="1100963"/>
                  </a:lnTo>
                  <a:close/>
                  <a:moveTo>
                    <a:pt x="3828288" y="1139063"/>
                  </a:moveTo>
                  <a:lnTo>
                    <a:pt x="3828288" y="1167638"/>
                  </a:lnTo>
                  <a:lnTo>
                    <a:pt x="3818763" y="1167638"/>
                  </a:lnTo>
                  <a:lnTo>
                    <a:pt x="3818763" y="1139063"/>
                  </a:lnTo>
                  <a:close/>
                  <a:moveTo>
                    <a:pt x="3828288" y="1177163"/>
                  </a:moveTo>
                  <a:lnTo>
                    <a:pt x="3828288" y="1205738"/>
                  </a:lnTo>
                  <a:lnTo>
                    <a:pt x="3818763" y="1205738"/>
                  </a:lnTo>
                  <a:lnTo>
                    <a:pt x="3818763" y="1177163"/>
                  </a:lnTo>
                  <a:close/>
                  <a:moveTo>
                    <a:pt x="3828288" y="1215263"/>
                  </a:moveTo>
                  <a:lnTo>
                    <a:pt x="3828288" y="1243838"/>
                  </a:lnTo>
                  <a:lnTo>
                    <a:pt x="3818763" y="1243838"/>
                  </a:lnTo>
                  <a:lnTo>
                    <a:pt x="3818763" y="1215263"/>
                  </a:lnTo>
                  <a:close/>
                  <a:moveTo>
                    <a:pt x="3828288" y="1253363"/>
                  </a:moveTo>
                  <a:lnTo>
                    <a:pt x="3828288" y="1281938"/>
                  </a:lnTo>
                  <a:lnTo>
                    <a:pt x="3818763" y="1281938"/>
                  </a:lnTo>
                  <a:lnTo>
                    <a:pt x="3818763" y="1253363"/>
                  </a:lnTo>
                  <a:close/>
                  <a:moveTo>
                    <a:pt x="3828288" y="1291463"/>
                  </a:moveTo>
                  <a:lnTo>
                    <a:pt x="3828288" y="1320038"/>
                  </a:lnTo>
                  <a:lnTo>
                    <a:pt x="3818763" y="1320038"/>
                  </a:lnTo>
                  <a:lnTo>
                    <a:pt x="3818763" y="1291463"/>
                  </a:lnTo>
                  <a:close/>
                  <a:moveTo>
                    <a:pt x="3828288" y="1329563"/>
                  </a:moveTo>
                  <a:lnTo>
                    <a:pt x="3828288" y="1358138"/>
                  </a:lnTo>
                  <a:lnTo>
                    <a:pt x="3818763" y="1358138"/>
                  </a:lnTo>
                  <a:lnTo>
                    <a:pt x="3818763" y="1329563"/>
                  </a:lnTo>
                  <a:close/>
                  <a:moveTo>
                    <a:pt x="3828288" y="1367663"/>
                  </a:moveTo>
                  <a:lnTo>
                    <a:pt x="3828288" y="1396238"/>
                  </a:lnTo>
                  <a:lnTo>
                    <a:pt x="3818763" y="1396238"/>
                  </a:lnTo>
                  <a:lnTo>
                    <a:pt x="3818763" y="1367663"/>
                  </a:lnTo>
                  <a:close/>
                  <a:moveTo>
                    <a:pt x="3828288" y="1405763"/>
                  </a:moveTo>
                  <a:lnTo>
                    <a:pt x="3828288" y="1434338"/>
                  </a:lnTo>
                  <a:lnTo>
                    <a:pt x="3818763" y="1434338"/>
                  </a:lnTo>
                  <a:lnTo>
                    <a:pt x="3818763" y="1405763"/>
                  </a:lnTo>
                  <a:close/>
                  <a:moveTo>
                    <a:pt x="3828288" y="1443863"/>
                  </a:moveTo>
                  <a:lnTo>
                    <a:pt x="3828288" y="1472438"/>
                  </a:lnTo>
                  <a:lnTo>
                    <a:pt x="3818763" y="1472438"/>
                  </a:lnTo>
                  <a:lnTo>
                    <a:pt x="3818763" y="1443863"/>
                  </a:lnTo>
                  <a:close/>
                  <a:moveTo>
                    <a:pt x="3828288" y="1481963"/>
                  </a:moveTo>
                  <a:lnTo>
                    <a:pt x="3828288" y="1510538"/>
                  </a:lnTo>
                  <a:lnTo>
                    <a:pt x="3818763" y="1510538"/>
                  </a:lnTo>
                  <a:lnTo>
                    <a:pt x="3818763" y="1481963"/>
                  </a:lnTo>
                  <a:close/>
                  <a:moveTo>
                    <a:pt x="3828288" y="1520063"/>
                  </a:moveTo>
                  <a:lnTo>
                    <a:pt x="3828288" y="1548638"/>
                  </a:lnTo>
                  <a:lnTo>
                    <a:pt x="3818763" y="1548638"/>
                  </a:lnTo>
                  <a:lnTo>
                    <a:pt x="3818763" y="1520063"/>
                  </a:lnTo>
                  <a:close/>
                  <a:moveTo>
                    <a:pt x="3828288" y="1558163"/>
                  </a:moveTo>
                  <a:lnTo>
                    <a:pt x="3828288" y="1586738"/>
                  </a:lnTo>
                  <a:lnTo>
                    <a:pt x="3818763" y="1586738"/>
                  </a:lnTo>
                  <a:lnTo>
                    <a:pt x="3818763" y="1558163"/>
                  </a:lnTo>
                  <a:close/>
                  <a:moveTo>
                    <a:pt x="3828288" y="1596263"/>
                  </a:moveTo>
                  <a:lnTo>
                    <a:pt x="3828288" y="1624838"/>
                  </a:lnTo>
                  <a:lnTo>
                    <a:pt x="3818763" y="1624838"/>
                  </a:lnTo>
                  <a:lnTo>
                    <a:pt x="3818763" y="1596263"/>
                  </a:lnTo>
                  <a:close/>
                  <a:moveTo>
                    <a:pt x="3828288" y="1634363"/>
                  </a:moveTo>
                  <a:lnTo>
                    <a:pt x="3828288" y="1662938"/>
                  </a:lnTo>
                  <a:lnTo>
                    <a:pt x="3818763" y="1662938"/>
                  </a:lnTo>
                  <a:lnTo>
                    <a:pt x="3818763" y="1634363"/>
                  </a:lnTo>
                  <a:close/>
                  <a:moveTo>
                    <a:pt x="3828288" y="1672463"/>
                  </a:moveTo>
                  <a:lnTo>
                    <a:pt x="3828288" y="1701038"/>
                  </a:lnTo>
                  <a:lnTo>
                    <a:pt x="3818763" y="1701038"/>
                  </a:lnTo>
                  <a:lnTo>
                    <a:pt x="3818763" y="1672463"/>
                  </a:lnTo>
                  <a:close/>
                  <a:moveTo>
                    <a:pt x="3828288" y="1710563"/>
                  </a:moveTo>
                  <a:lnTo>
                    <a:pt x="3828288" y="1739138"/>
                  </a:lnTo>
                  <a:lnTo>
                    <a:pt x="3818763" y="1739138"/>
                  </a:lnTo>
                  <a:lnTo>
                    <a:pt x="3818763" y="1710563"/>
                  </a:lnTo>
                  <a:close/>
                  <a:moveTo>
                    <a:pt x="3828288" y="1748663"/>
                  </a:moveTo>
                  <a:lnTo>
                    <a:pt x="3828288" y="1777238"/>
                  </a:lnTo>
                  <a:lnTo>
                    <a:pt x="3818763" y="1777238"/>
                  </a:lnTo>
                  <a:lnTo>
                    <a:pt x="3818763" y="1748663"/>
                  </a:lnTo>
                  <a:close/>
                  <a:moveTo>
                    <a:pt x="3828288" y="1786763"/>
                  </a:moveTo>
                  <a:lnTo>
                    <a:pt x="3828288" y="1815338"/>
                  </a:lnTo>
                  <a:lnTo>
                    <a:pt x="3818763" y="1815338"/>
                  </a:lnTo>
                  <a:lnTo>
                    <a:pt x="3818763" y="1786763"/>
                  </a:lnTo>
                  <a:close/>
                  <a:moveTo>
                    <a:pt x="3828288" y="1824863"/>
                  </a:moveTo>
                  <a:lnTo>
                    <a:pt x="3828288" y="1853438"/>
                  </a:lnTo>
                  <a:lnTo>
                    <a:pt x="3818763" y="1853438"/>
                  </a:lnTo>
                  <a:lnTo>
                    <a:pt x="3818763" y="1824863"/>
                  </a:lnTo>
                  <a:close/>
                  <a:moveTo>
                    <a:pt x="3828288" y="1862963"/>
                  </a:moveTo>
                  <a:lnTo>
                    <a:pt x="3828288" y="1875663"/>
                  </a:lnTo>
                  <a:lnTo>
                    <a:pt x="3826129" y="1880489"/>
                  </a:lnTo>
                  <a:lnTo>
                    <a:pt x="3807587" y="1880489"/>
                  </a:lnTo>
                  <a:lnTo>
                    <a:pt x="3807587" y="1870964"/>
                  </a:lnTo>
                  <a:lnTo>
                    <a:pt x="3823462" y="1870964"/>
                  </a:lnTo>
                  <a:lnTo>
                    <a:pt x="3823462" y="1875790"/>
                  </a:lnTo>
                  <a:lnTo>
                    <a:pt x="3818636" y="1875790"/>
                  </a:lnTo>
                  <a:lnTo>
                    <a:pt x="3818636" y="1863090"/>
                  </a:lnTo>
                  <a:close/>
                  <a:moveTo>
                    <a:pt x="3798062" y="1880489"/>
                  </a:moveTo>
                  <a:lnTo>
                    <a:pt x="3769487" y="1880489"/>
                  </a:lnTo>
                  <a:lnTo>
                    <a:pt x="3769487" y="1870964"/>
                  </a:lnTo>
                  <a:lnTo>
                    <a:pt x="3798062" y="1870964"/>
                  </a:lnTo>
                  <a:close/>
                  <a:moveTo>
                    <a:pt x="3759962" y="1880489"/>
                  </a:moveTo>
                  <a:lnTo>
                    <a:pt x="3731387" y="1880489"/>
                  </a:lnTo>
                  <a:lnTo>
                    <a:pt x="3731387" y="1870964"/>
                  </a:lnTo>
                  <a:lnTo>
                    <a:pt x="3759962" y="1870964"/>
                  </a:lnTo>
                  <a:close/>
                  <a:moveTo>
                    <a:pt x="3721862" y="1880489"/>
                  </a:moveTo>
                  <a:lnTo>
                    <a:pt x="3693287" y="1880489"/>
                  </a:lnTo>
                  <a:lnTo>
                    <a:pt x="3693287" y="1870964"/>
                  </a:lnTo>
                  <a:lnTo>
                    <a:pt x="3721862" y="1870964"/>
                  </a:lnTo>
                  <a:close/>
                  <a:moveTo>
                    <a:pt x="3683762" y="1880489"/>
                  </a:moveTo>
                  <a:lnTo>
                    <a:pt x="3655187" y="1880489"/>
                  </a:lnTo>
                  <a:lnTo>
                    <a:pt x="3655187" y="1870964"/>
                  </a:lnTo>
                  <a:lnTo>
                    <a:pt x="3683762" y="1870964"/>
                  </a:lnTo>
                  <a:close/>
                  <a:moveTo>
                    <a:pt x="3645662" y="1880489"/>
                  </a:moveTo>
                  <a:lnTo>
                    <a:pt x="3617087" y="1880489"/>
                  </a:lnTo>
                  <a:lnTo>
                    <a:pt x="3617087" y="1870964"/>
                  </a:lnTo>
                  <a:lnTo>
                    <a:pt x="3645662" y="1870964"/>
                  </a:lnTo>
                  <a:close/>
                  <a:moveTo>
                    <a:pt x="3607562" y="1880489"/>
                  </a:moveTo>
                  <a:lnTo>
                    <a:pt x="3578987" y="1880489"/>
                  </a:lnTo>
                  <a:lnTo>
                    <a:pt x="3578987" y="1870964"/>
                  </a:lnTo>
                  <a:lnTo>
                    <a:pt x="3607562" y="1870964"/>
                  </a:lnTo>
                  <a:close/>
                  <a:moveTo>
                    <a:pt x="3569462" y="1880489"/>
                  </a:moveTo>
                  <a:lnTo>
                    <a:pt x="3540887" y="1880489"/>
                  </a:lnTo>
                  <a:lnTo>
                    <a:pt x="3540887" y="1870964"/>
                  </a:lnTo>
                  <a:lnTo>
                    <a:pt x="3569462" y="1870964"/>
                  </a:lnTo>
                  <a:close/>
                  <a:moveTo>
                    <a:pt x="3531362" y="1880489"/>
                  </a:moveTo>
                  <a:lnTo>
                    <a:pt x="3502787" y="1880489"/>
                  </a:lnTo>
                  <a:lnTo>
                    <a:pt x="3502787" y="1870964"/>
                  </a:lnTo>
                  <a:lnTo>
                    <a:pt x="3531362" y="1870964"/>
                  </a:lnTo>
                  <a:close/>
                  <a:moveTo>
                    <a:pt x="3493262" y="1880489"/>
                  </a:moveTo>
                  <a:lnTo>
                    <a:pt x="3464687" y="1880489"/>
                  </a:lnTo>
                  <a:lnTo>
                    <a:pt x="3464687" y="1870964"/>
                  </a:lnTo>
                  <a:lnTo>
                    <a:pt x="3493262" y="1870964"/>
                  </a:lnTo>
                  <a:close/>
                  <a:moveTo>
                    <a:pt x="3455162" y="1880489"/>
                  </a:moveTo>
                  <a:lnTo>
                    <a:pt x="3426587" y="1880489"/>
                  </a:lnTo>
                  <a:lnTo>
                    <a:pt x="3426587" y="1870964"/>
                  </a:lnTo>
                  <a:lnTo>
                    <a:pt x="3455162" y="1870964"/>
                  </a:lnTo>
                  <a:close/>
                  <a:moveTo>
                    <a:pt x="3417062" y="1880489"/>
                  </a:moveTo>
                  <a:lnTo>
                    <a:pt x="3388487" y="1880489"/>
                  </a:lnTo>
                  <a:lnTo>
                    <a:pt x="3388487" y="1870964"/>
                  </a:lnTo>
                  <a:lnTo>
                    <a:pt x="3417062" y="1870964"/>
                  </a:lnTo>
                  <a:close/>
                  <a:moveTo>
                    <a:pt x="3378962" y="1880489"/>
                  </a:moveTo>
                  <a:lnTo>
                    <a:pt x="3350387" y="1880489"/>
                  </a:lnTo>
                  <a:lnTo>
                    <a:pt x="3350387" y="1870964"/>
                  </a:lnTo>
                  <a:lnTo>
                    <a:pt x="3378962" y="1870964"/>
                  </a:lnTo>
                  <a:close/>
                  <a:moveTo>
                    <a:pt x="3340862" y="1880489"/>
                  </a:moveTo>
                  <a:lnTo>
                    <a:pt x="3312287" y="1880489"/>
                  </a:lnTo>
                  <a:lnTo>
                    <a:pt x="3312287" y="1870964"/>
                  </a:lnTo>
                  <a:lnTo>
                    <a:pt x="3340862" y="1870964"/>
                  </a:lnTo>
                  <a:close/>
                  <a:moveTo>
                    <a:pt x="3302762" y="1880489"/>
                  </a:moveTo>
                  <a:lnTo>
                    <a:pt x="3274187" y="1880489"/>
                  </a:lnTo>
                  <a:lnTo>
                    <a:pt x="3274187" y="1870964"/>
                  </a:lnTo>
                  <a:lnTo>
                    <a:pt x="3302762" y="1870964"/>
                  </a:lnTo>
                  <a:close/>
                  <a:moveTo>
                    <a:pt x="3264662" y="1880489"/>
                  </a:moveTo>
                  <a:lnTo>
                    <a:pt x="3236087" y="1880489"/>
                  </a:lnTo>
                  <a:lnTo>
                    <a:pt x="3236087" y="1870964"/>
                  </a:lnTo>
                  <a:lnTo>
                    <a:pt x="3264662" y="1870964"/>
                  </a:lnTo>
                  <a:close/>
                  <a:moveTo>
                    <a:pt x="3226562" y="1880489"/>
                  </a:moveTo>
                  <a:lnTo>
                    <a:pt x="3197987" y="1880489"/>
                  </a:lnTo>
                  <a:lnTo>
                    <a:pt x="3197987" y="1870964"/>
                  </a:lnTo>
                  <a:lnTo>
                    <a:pt x="3226562" y="1870964"/>
                  </a:lnTo>
                  <a:close/>
                  <a:moveTo>
                    <a:pt x="3188462" y="1880489"/>
                  </a:moveTo>
                  <a:lnTo>
                    <a:pt x="3159887" y="1880489"/>
                  </a:lnTo>
                  <a:lnTo>
                    <a:pt x="3159887" y="1870964"/>
                  </a:lnTo>
                  <a:lnTo>
                    <a:pt x="3188462" y="1870964"/>
                  </a:lnTo>
                  <a:close/>
                  <a:moveTo>
                    <a:pt x="3150362" y="1880489"/>
                  </a:moveTo>
                  <a:lnTo>
                    <a:pt x="3121787" y="1880489"/>
                  </a:lnTo>
                  <a:lnTo>
                    <a:pt x="3121787" y="1870964"/>
                  </a:lnTo>
                  <a:lnTo>
                    <a:pt x="3150362" y="1870964"/>
                  </a:lnTo>
                  <a:close/>
                  <a:moveTo>
                    <a:pt x="3112262" y="1880489"/>
                  </a:moveTo>
                  <a:lnTo>
                    <a:pt x="3083687" y="1880489"/>
                  </a:lnTo>
                  <a:lnTo>
                    <a:pt x="3083687" y="1870964"/>
                  </a:lnTo>
                  <a:lnTo>
                    <a:pt x="3112262" y="1870964"/>
                  </a:lnTo>
                  <a:close/>
                  <a:moveTo>
                    <a:pt x="3074162" y="1880489"/>
                  </a:moveTo>
                  <a:lnTo>
                    <a:pt x="3045587" y="1880489"/>
                  </a:lnTo>
                  <a:lnTo>
                    <a:pt x="3045587" y="1870964"/>
                  </a:lnTo>
                  <a:lnTo>
                    <a:pt x="3074162" y="1870964"/>
                  </a:lnTo>
                  <a:close/>
                  <a:moveTo>
                    <a:pt x="3036062" y="1880489"/>
                  </a:moveTo>
                  <a:lnTo>
                    <a:pt x="3007487" y="1880489"/>
                  </a:lnTo>
                  <a:lnTo>
                    <a:pt x="3007487" y="1870964"/>
                  </a:lnTo>
                  <a:lnTo>
                    <a:pt x="3036062" y="1870964"/>
                  </a:lnTo>
                  <a:close/>
                  <a:moveTo>
                    <a:pt x="2997962" y="1880489"/>
                  </a:moveTo>
                  <a:lnTo>
                    <a:pt x="2969387" y="1880489"/>
                  </a:lnTo>
                  <a:lnTo>
                    <a:pt x="2969387" y="1870964"/>
                  </a:lnTo>
                  <a:lnTo>
                    <a:pt x="2997962" y="1870964"/>
                  </a:lnTo>
                  <a:close/>
                  <a:moveTo>
                    <a:pt x="2959862" y="1880489"/>
                  </a:moveTo>
                  <a:lnTo>
                    <a:pt x="2931287" y="1880489"/>
                  </a:lnTo>
                  <a:lnTo>
                    <a:pt x="2931287" y="1870964"/>
                  </a:lnTo>
                  <a:lnTo>
                    <a:pt x="2959862" y="1870964"/>
                  </a:lnTo>
                  <a:close/>
                  <a:moveTo>
                    <a:pt x="2921762" y="1880489"/>
                  </a:moveTo>
                  <a:lnTo>
                    <a:pt x="2893187" y="1880489"/>
                  </a:lnTo>
                  <a:lnTo>
                    <a:pt x="2893187" y="1870964"/>
                  </a:lnTo>
                  <a:lnTo>
                    <a:pt x="2921762" y="1870964"/>
                  </a:lnTo>
                  <a:close/>
                  <a:moveTo>
                    <a:pt x="2883662" y="1880489"/>
                  </a:moveTo>
                  <a:lnTo>
                    <a:pt x="2855087" y="1880489"/>
                  </a:lnTo>
                  <a:lnTo>
                    <a:pt x="2855087" y="1870964"/>
                  </a:lnTo>
                  <a:lnTo>
                    <a:pt x="2883662" y="1870964"/>
                  </a:lnTo>
                  <a:close/>
                  <a:moveTo>
                    <a:pt x="2845562" y="1880489"/>
                  </a:moveTo>
                  <a:lnTo>
                    <a:pt x="2816987" y="1880489"/>
                  </a:lnTo>
                  <a:lnTo>
                    <a:pt x="2816987" y="1870964"/>
                  </a:lnTo>
                  <a:lnTo>
                    <a:pt x="2845562" y="1870964"/>
                  </a:lnTo>
                  <a:close/>
                  <a:moveTo>
                    <a:pt x="2807462" y="1880489"/>
                  </a:moveTo>
                  <a:lnTo>
                    <a:pt x="2778887" y="1880489"/>
                  </a:lnTo>
                  <a:lnTo>
                    <a:pt x="2778887" y="1870964"/>
                  </a:lnTo>
                  <a:lnTo>
                    <a:pt x="2807462" y="1870964"/>
                  </a:lnTo>
                  <a:close/>
                  <a:moveTo>
                    <a:pt x="2769362" y="1880489"/>
                  </a:moveTo>
                  <a:lnTo>
                    <a:pt x="2740787" y="1880489"/>
                  </a:lnTo>
                  <a:lnTo>
                    <a:pt x="2740787" y="1870964"/>
                  </a:lnTo>
                  <a:lnTo>
                    <a:pt x="2769362" y="1870964"/>
                  </a:lnTo>
                  <a:close/>
                  <a:moveTo>
                    <a:pt x="2731262" y="1880489"/>
                  </a:moveTo>
                  <a:lnTo>
                    <a:pt x="2702687" y="1880489"/>
                  </a:lnTo>
                  <a:lnTo>
                    <a:pt x="2702687" y="1870964"/>
                  </a:lnTo>
                  <a:lnTo>
                    <a:pt x="2731262" y="1870964"/>
                  </a:lnTo>
                  <a:close/>
                  <a:moveTo>
                    <a:pt x="2693162" y="1880489"/>
                  </a:moveTo>
                  <a:lnTo>
                    <a:pt x="2664587" y="1880489"/>
                  </a:lnTo>
                  <a:lnTo>
                    <a:pt x="2664587" y="1870964"/>
                  </a:lnTo>
                  <a:lnTo>
                    <a:pt x="2693162" y="1870964"/>
                  </a:lnTo>
                  <a:close/>
                  <a:moveTo>
                    <a:pt x="2655062" y="1880489"/>
                  </a:moveTo>
                  <a:lnTo>
                    <a:pt x="2626487" y="1880489"/>
                  </a:lnTo>
                  <a:lnTo>
                    <a:pt x="2626487" y="1870964"/>
                  </a:lnTo>
                  <a:lnTo>
                    <a:pt x="2655062" y="1870964"/>
                  </a:lnTo>
                  <a:close/>
                  <a:moveTo>
                    <a:pt x="2616962" y="1880489"/>
                  </a:moveTo>
                  <a:lnTo>
                    <a:pt x="2588387" y="1880489"/>
                  </a:lnTo>
                  <a:lnTo>
                    <a:pt x="2588387" y="1870964"/>
                  </a:lnTo>
                  <a:lnTo>
                    <a:pt x="2616962" y="1870964"/>
                  </a:lnTo>
                  <a:close/>
                  <a:moveTo>
                    <a:pt x="2578862" y="1880489"/>
                  </a:moveTo>
                  <a:lnTo>
                    <a:pt x="2550287" y="1880489"/>
                  </a:lnTo>
                  <a:lnTo>
                    <a:pt x="2550287" y="1870964"/>
                  </a:lnTo>
                  <a:lnTo>
                    <a:pt x="2578862" y="1870964"/>
                  </a:lnTo>
                  <a:close/>
                  <a:moveTo>
                    <a:pt x="2540762" y="1880489"/>
                  </a:moveTo>
                  <a:lnTo>
                    <a:pt x="2512187" y="1880489"/>
                  </a:lnTo>
                  <a:lnTo>
                    <a:pt x="2512187" y="1870964"/>
                  </a:lnTo>
                  <a:lnTo>
                    <a:pt x="2540762" y="1870964"/>
                  </a:lnTo>
                  <a:close/>
                  <a:moveTo>
                    <a:pt x="2502662" y="1880489"/>
                  </a:moveTo>
                  <a:lnTo>
                    <a:pt x="2474087" y="1880489"/>
                  </a:lnTo>
                  <a:lnTo>
                    <a:pt x="2474087" y="1870964"/>
                  </a:lnTo>
                  <a:lnTo>
                    <a:pt x="2502662" y="1870964"/>
                  </a:lnTo>
                  <a:close/>
                  <a:moveTo>
                    <a:pt x="2464562" y="1880489"/>
                  </a:moveTo>
                  <a:lnTo>
                    <a:pt x="2435987" y="1880489"/>
                  </a:lnTo>
                  <a:lnTo>
                    <a:pt x="2435987" y="1870964"/>
                  </a:lnTo>
                  <a:lnTo>
                    <a:pt x="2464562" y="1870964"/>
                  </a:lnTo>
                  <a:close/>
                  <a:moveTo>
                    <a:pt x="2426462" y="1880489"/>
                  </a:moveTo>
                  <a:lnTo>
                    <a:pt x="2397887" y="1880489"/>
                  </a:lnTo>
                  <a:lnTo>
                    <a:pt x="2397887" y="1870964"/>
                  </a:lnTo>
                  <a:lnTo>
                    <a:pt x="2426462" y="1870964"/>
                  </a:lnTo>
                  <a:close/>
                  <a:moveTo>
                    <a:pt x="2388362" y="1880489"/>
                  </a:moveTo>
                  <a:lnTo>
                    <a:pt x="2359787" y="1880489"/>
                  </a:lnTo>
                  <a:lnTo>
                    <a:pt x="2359787" y="1870964"/>
                  </a:lnTo>
                  <a:lnTo>
                    <a:pt x="2388362" y="1870964"/>
                  </a:lnTo>
                  <a:close/>
                  <a:moveTo>
                    <a:pt x="2350262" y="1880489"/>
                  </a:moveTo>
                  <a:lnTo>
                    <a:pt x="2321687" y="1880489"/>
                  </a:lnTo>
                  <a:lnTo>
                    <a:pt x="2321687" y="1870964"/>
                  </a:lnTo>
                  <a:lnTo>
                    <a:pt x="2350262" y="1870964"/>
                  </a:lnTo>
                  <a:close/>
                  <a:moveTo>
                    <a:pt x="2312162" y="1880489"/>
                  </a:moveTo>
                  <a:lnTo>
                    <a:pt x="2283587" y="1880489"/>
                  </a:lnTo>
                  <a:lnTo>
                    <a:pt x="2283587" y="1870964"/>
                  </a:lnTo>
                  <a:lnTo>
                    <a:pt x="2312162" y="1870964"/>
                  </a:lnTo>
                  <a:close/>
                  <a:moveTo>
                    <a:pt x="2274062" y="1880489"/>
                  </a:moveTo>
                  <a:lnTo>
                    <a:pt x="2245487" y="1880489"/>
                  </a:lnTo>
                  <a:lnTo>
                    <a:pt x="2245487" y="1870964"/>
                  </a:lnTo>
                  <a:lnTo>
                    <a:pt x="2274062" y="1870964"/>
                  </a:lnTo>
                  <a:close/>
                  <a:moveTo>
                    <a:pt x="2235962" y="1880489"/>
                  </a:moveTo>
                  <a:lnTo>
                    <a:pt x="2207387" y="1880489"/>
                  </a:lnTo>
                  <a:lnTo>
                    <a:pt x="2207387" y="1870964"/>
                  </a:lnTo>
                  <a:lnTo>
                    <a:pt x="2235962" y="1870964"/>
                  </a:lnTo>
                  <a:close/>
                  <a:moveTo>
                    <a:pt x="2197862" y="1880489"/>
                  </a:moveTo>
                  <a:lnTo>
                    <a:pt x="2169287" y="1880489"/>
                  </a:lnTo>
                  <a:lnTo>
                    <a:pt x="2169287" y="1870964"/>
                  </a:lnTo>
                  <a:lnTo>
                    <a:pt x="2197862" y="1870964"/>
                  </a:lnTo>
                  <a:close/>
                  <a:moveTo>
                    <a:pt x="2159762" y="1880489"/>
                  </a:moveTo>
                  <a:lnTo>
                    <a:pt x="2131187" y="1880489"/>
                  </a:lnTo>
                  <a:lnTo>
                    <a:pt x="2131187" y="1870964"/>
                  </a:lnTo>
                  <a:lnTo>
                    <a:pt x="2159762" y="1870964"/>
                  </a:lnTo>
                  <a:close/>
                  <a:moveTo>
                    <a:pt x="2121662" y="1880489"/>
                  </a:moveTo>
                  <a:lnTo>
                    <a:pt x="2093087" y="1880489"/>
                  </a:lnTo>
                  <a:lnTo>
                    <a:pt x="2093087" y="1870964"/>
                  </a:lnTo>
                  <a:lnTo>
                    <a:pt x="2121662" y="1870964"/>
                  </a:lnTo>
                  <a:close/>
                  <a:moveTo>
                    <a:pt x="2083562" y="1880489"/>
                  </a:moveTo>
                  <a:lnTo>
                    <a:pt x="2054987" y="1880489"/>
                  </a:lnTo>
                  <a:lnTo>
                    <a:pt x="2054987" y="1870964"/>
                  </a:lnTo>
                  <a:lnTo>
                    <a:pt x="2083562" y="1870964"/>
                  </a:lnTo>
                  <a:close/>
                  <a:moveTo>
                    <a:pt x="2045462" y="1880489"/>
                  </a:moveTo>
                  <a:lnTo>
                    <a:pt x="2016887" y="1880489"/>
                  </a:lnTo>
                  <a:lnTo>
                    <a:pt x="2016887" y="1870964"/>
                  </a:lnTo>
                  <a:lnTo>
                    <a:pt x="2045462" y="1870964"/>
                  </a:lnTo>
                  <a:close/>
                  <a:moveTo>
                    <a:pt x="2007362" y="1880489"/>
                  </a:moveTo>
                  <a:lnTo>
                    <a:pt x="1978787" y="1880489"/>
                  </a:lnTo>
                  <a:lnTo>
                    <a:pt x="1978787" y="1870964"/>
                  </a:lnTo>
                  <a:lnTo>
                    <a:pt x="2007362" y="1870964"/>
                  </a:lnTo>
                  <a:close/>
                  <a:moveTo>
                    <a:pt x="1969262" y="1880489"/>
                  </a:moveTo>
                  <a:lnTo>
                    <a:pt x="1940687" y="1880489"/>
                  </a:lnTo>
                  <a:lnTo>
                    <a:pt x="1940687" y="1870964"/>
                  </a:lnTo>
                  <a:lnTo>
                    <a:pt x="1969262" y="1870964"/>
                  </a:lnTo>
                  <a:close/>
                  <a:moveTo>
                    <a:pt x="1931162" y="1880489"/>
                  </a:moveTo>
                  <a:lnTo>
                    <a:pt x="1902587" y="1880489"/>
                  </a:lnTo>
                  <a:lnTo>
                    <a:pt x="1902587" y="1870964"/>
                  </a:lnTo>
                  <a:lnTo>
                    <a:pt x="1931162" y="1870964"/>
                  </a:lnTo>
                  <a:close/>
                  <a:moveTo>
                    <a:pt x="1893062" y="1880489"/>
                  </a:moveTo>
                  <a:lnTo>
                    <a:pt x="1864487" y="1880489"/>
                  </a:lnTo>
                  <a:lnTo>
                    <a:pt x="1864487" y="1870964"/>
                  </a:lnTo>
                  <a:lnTo>
                    <a:pt x="1893062" y="1870964"/>
                  </a:lnTo>
                  <a:close/>
                  <a:moveTo>
                    <a:pt x="1854962" y="1880489"/>
                  </a:moveTo>
                  <a:lnTo>
                    <a:pt x="1826387" y="1880489"/>
                  </a:lnTo>
                  <a:lnTo>
                    <a:pt x="1826387" y="1870964"/>
                  </a:lnTo>
                  <a:lnTo>
                    <a:pt x="1854962" y="1870964"/>
                  </a:lnTo>
                  <a:close/>
                  <a:moveTo>
                    <a:pt x="1816862" y="1880489"/>
                  </a:moveTo>
                  <a:lnTo>
                    <a:pt x="1788287" y="1880489"/>
                  </a:lnTo>
                  <a:lnTo>
                    <a:pt x="1788287" y="1870964"/>
                  </a:lnTo>
                  <a:lnTo>
                    <a:pt x="1816862" y="1870964"/>
                  </a:lnTo>
                  <a:close/>
                  <a:moveTo>
                    <a:pt x="1778762" y="1880489"/>
                  </a:moveTo>
                  <a:lnTo>
                    <a:pt x="1750187" y="1880489"/>
                  </a:lnTo>
                  <a:lnTo>
                    <a:pt x="1750187" y="1870964"/>
                  </a:lnTo>
                  <a:lnTo>
                    <a:pt x="1778762" y="1870964"/>
                  </a:lnTo>
                  <a:close/>
                  <a:moveTo>
                    <a:pt x="1740662" y="1880489"/>
                  </a:moveTo>
                  <a:lnTo>
                    <a:pt x="1712087" y="1880489"/>
                  </a:lnTo>
                  <a:lnTo>
                    <a:pt x="1712087" y="1870964"/>
                  </a:lnTo>
                  <a:lnTo>
                    <a:pt x="1740662" y="1870964"/>
                  </a:lnTo>
                  <a:close/>
                  <a:moveTo>
                    <a:pt x="1702562" y="1880489"/>
                  </a:moveTo>
                  <a:lnTo>
                    <a:pt x="1673987" y="1880489"/>
                  </a:lnTo>
                  <a:lnTo>
                    <a:pt x="1673987" y="1870964"/>
                  </a:lnTo>
                  <a:lnTo>
                    <a:pt x="1702562" y="1870964"/>
                  </a:lnTo>
                  <a:close/>
                  <a:moveTo>
                    <a:pt x="1664462" y="1880489"/>
                  </a:moveTo>
                  <a:lnTo>
                    <a:pt x="1635887" y="1880489"/>
                  </a:lnTo>
                  <a:lnTo>
                    <a:pt x="1635887" y="1870964"/>
                  </a:lnTo>
                  <a:lnTo>
                    <a:pt x="1664462" y="1870964"/>
                  </a:lnTo>
                  <a:close/>
                  <a:moveTo>
                    <a:pt x="1626362" y="1880489"/>
                  </a:moveTo>
                  <a:lnTo>
                    <a:pt x="1597787" y="1880489"/>
                  </a:lnTo>
                  <a:lnTo>
                    <a:pt x="1597787" y="1870964"/>
                  </a:lnTo>
                  <a:lnTo>
                    <a:pt x="1626362" y="1870964"/>
                  </a:lnTo>
                  <a:close/>
                  <a:moveTo>
                    <a:pt x="1588262" y="1880489"/>
                  </a:moveTo>
                  <a:lnTo>
                    <a:pt x="1559687" y="1880489"/>
                  </a:lnTo>
                  <a:lnTo>
                    <a:pt x="1559687" y="1870964"/>
                  </a:lnTo>
                  <a:lnTo>
                    <a:pt x="1588262" y="1870964"/>
                  </a:lnTo>
                  <a:close/>
                  <a:moveTo>
                    <a:pt x="1550162" y="1880489"/>
                  </a:moveTo>
                  <a:lnTo>
                    <a:pt x="1521587" y="1880489"/>
                  </a:lnTo>
                  <a:lnTo>
                    <a:pt x="1521587" y="1870964"/>
                  </a:lnTo>
                  <a:lnTo>
                    <a:pt x="1550162" y="1870964"/>
                  </a:lnTo>
                  <a:close/>
                  <a:moveTo>
                    <a:pt x="1512062" y="1880489"/>
                  </a:moveTo>
                  <a:lnTo>
                    <a:pt x="1483487" y="1880489"/>
                  </a:lnTo>
                  <a:lnTo>
                    <a:pt x="1483487" y="1870964"/>
                  </a:lnTo>
                  <a:lnTo>
                    <a:pt x="1512062" y="1870964"/>
                  </a:lnTo>
                  <a:close/>
                  <a:moveTo>
                    <a:pt x="1473962" y="1880489"/>
                  </a:moveTo>
                  <a:lnTo>
                    <a:pt x="1445387" y="1880489"/>
                  </a:lnTo>
                  <a:lnTo>
                    <a:pt x="1445387" y="1870964"/>
                  </a:lnTo>
                  <a:lnTo>
                    <a:pt x="1473962" y="1870964"/>
                  </a:lnTo>
                  <a:close/>
                  <a:moveTo>
                    <a:pt x="1435862" y="1880489"/>
                  </a:moveTo>
                  <a:lnTo>
                    <a:pt x="1407287" y="1880489"/>
                  </a:lnTo>
                  <a:lnTo>
                    <a:pt x="1407287" y="1870964"/>
                  </a:lnTo>
                  <a:lnTo>
                    <a:pt x="1435862" y="1870964"/>
                  </a:lnTo>
                  <a:close/>
                  <a:moveTo>
                    <a:pt x="1397762" y="1880489"/>
                  </a:moveTo>
                  <a:lnTo>
                    <a:pt x="1369187" y="1880489"/>
                  </a:lnTo>
                  <a:lnTo>
                    <a:pt x="1369187" y="1870964"/>
                  </a:lnTo>
                  <a:lnTo>
                    <a:pt x="1397762" y="1870964"/>
                  </a:lnTo>
                  <a:close/>
                  <a:moveTo>
                    <a:pt x="1359662" y="1880489"/>
                  </a:moveTo>
                  <a:lnTo>
                    <a:pt x="1331087" y="1880489"/>
                  </a:lnTo>
                  <a:lnTo>
                    <a:pt x="1331087" y="1870964"/>
                  </a:lnTo>
                  <a:lnTo>
                    <a:pt x="1359662" y="1870964"/>
                  </a:lnTo>
                  <a:close/>
                  <a:moveTo>
                    <a:pt x="1321562" y="1880489"/>
                  </a:moveTo>
                  <a:lnTo>
                    <a:pt x="1292987" y="1880489"/>
                  </a:lnTo>
                  <a:lnTo>
                    <a:pt x="1292987" y="1870964"/>
                  </a:lnTo>
                  <a:lnTo>
                    <a:pt x="1321562" y="1870964"/>
                  </a:lnTo>
                  <a:close/>
                  <a:moveTo>
                    <a:pt x="1283462" y="1880489"/>
                  </a:moveTo>
                  <a:lnTo>
                    <a:pt x="1254887" y="1880489"/>
                  </a:lnTo>
                  <a:lnTo>
                    <a:pt x="1254887" y="1870964"/>
                  </a:lnTo>
                  <a:lnTo>
                    <a:pt x="1283462" y="1870964"/>
                  </a:lnTo>
                  <a:close/>
                  <a:moveTo>
                    <a:pt x="1245362" y="1880489"/>
                  </a:moveTo>
                  <a:lnTo>
                    <a:pt x="1216787" y="1880489"/>
                  </a:lnTo>
                  <a:lnTo>
                    <a:pt x="1216787" y="1870964"/>
                  </a:lnTo>
                  <a:lnTo>
                    <a:pt x="1245362" y="1870964"/>
                  </a:lnTo>
                  <a:close/>
                  <a:moveTo>
                    <a:pt x="1207262" y="1880489"/>
                  </a:moveTo>
                  <a:lnTo>
                    <a:pt x="1178814" y="1880489"/>
                  </a:lnTo>
                  <a:lnTo>
                    <a:pt x="1178814" y="1870964"/>
                  </a:lnTo>
                  <a:lnTo>
                    <a:pt x="1207389" y="1870964"/>
                  </a:lnTo>
                  <a:close/>
                  <a:moveTo>
                    <a:pt x="1169162" y="1880489"/>
                  </a:moveTo>
                  <a:lnTo>
                    <a:pt x="1140714" y="1880489"/>
                  </a:lnTo>
                  <a:lnTo>
                    <a:pt x="1140714" y="1870964"/>
                  </a:lnTo>
                  <a:lnTo>
                    <a:pt x="1169289" y="1870964"/>
                  </a:lnTo>
                  <a:close/>
                  <a:moveTo>
                    <a:pt x="1131062" y="1880489"/>
                  </a:moveTo>
                  <a:lnTo>
                    <a:pt x="1102614" y="1880489"/>
                  </a:lnTo>
                  <a:lnTo>
                    <a:pt x="1102614" y="1870964"/>
                  </a:lnTo>
                  <a:lnTo>
                    <a:pt x="1131189" y="1870964"/>
                  </a:lnTo>
                  <a:close/>
                  <a:moveTo>
                    <a:pt x="1092962" y="1880489"/>
                  </a:moveTo>
                  <a:lnTo>
                    <a:pt x="1064514" y="1880489"/>
                  </a:lnTo>
                  <a:lnTo>
                    <a:pt x="1064514" y="1870964"/>
                  </a:lnTo>
                  <a:lnTo>
                    <a:pt x="1093089" y="1870964"/>
                  </a:lnTo>
                  <a:close/>
                  <a:moveTo>
                    <a:pt x="1054862" y="1880489"/>
                  </a:moveTo>
                  <a:lnTo>
                    <a:pt x="1026414" y="1880489"/>
                  </a:lnTo>
                  <a:lnTo>
                    <a:pt x="1026414" y="1870964"/>
                  </a:lnTo>
                  <a:lnTo>
                    <a:pt x="1054989" y="1870964"/>
                  </a:lnTo>
                  <a:close/>
                  <a:moveTo>
                    <a:pt x="1016762" y="1880489"/>
                  </a:moveTo>
                  <a:lnTo>
                    <a:pt x="988314" y="1880489"/>
                  </a:lnTo>
                  <a:lnTo>
                    <a:pt x="988314" y="1870964"/>
                  </a:lnTo>
                  <a:lnTo>
                    <a:pt x="1016889" y="1870964"/>
                  </a:lnTo>
                  <a:close/>
                  <a:moveTo>
                    <a:pt x="978662" y="1880489"/>
                  </a:moveTo>
                  <a:lnTo>
                    <a:pt x="950214" y="1880489"/>
                  </a:lnTo>
                  <a:lnTo>
                    <a:pt x="950214" y="1870964"/>
                  </a:lnTo>
                  <a:lnTo>
                    <a:pt x="978789" y="1870964"/>
                  </a:lnTo>
                  <a:close/>
                  <a:moveTo>
                    <a:pt x="940562" y="1880489"/>
                  </a:moveTo>
                  <a:lnTo>
                    <a:pt x="912114" y="1880489"/>
                  </a:lnTo>
                  <a:lnTo>
                    <a:pt x="912114" y="1870964"/>
                  </a:lnTo>
                  <a:lnTo>
                    <a:pt x="940689" y="1870964"/>
                  </a:lnTo>
                  <a:close/>
                  <a:moveTo>
                    <a:pt x="902462" y="1880489"/>
                  </a:moveTo>
                  <a:lnTo>
                    <a:pt x="874014" y="1880489"/>
                  </a:lnTo>
                  <a:lnTo>
                    <a:pt x="874014" y="1870964"/>
                  </a:lnTo>
                  <a:lnTo>
                    <a:pt x="902589" y="1870964"/>
                  </a:lnTo>
                  <a:close/>
                  <a:moveTo>
                    <a:pt x="864362" y="1880489"/>
                  </a:moveTo>
                  <a:lnTo>
                    <a:pt x="835914" y="1880489"/>
                  </a:lnTo>
                  <a:lnTo>
                    <a:pt x="835914" y="1870964"/>
                  </a:lnTo>
                  <a:lnTo>
                    <a:pt x="864489" y="1870964"/>
                  </a:lnTo>
                  <a:close/>
                  <a:moveTo>
                    <a:pt x="826262" y="1880489"/>
                  </a:moveTo>
                  <a:lnTo>
                    <a:pt x="797814" y="1880489"/>
                  </a:lnTo>
                  <a:lnTo>
                    <a:pt x="797814" y="1870964"/>
                  </a:lnTo>
                  <a:lnTo>
                    <a:pt x="826389" y="1870964"/>
                  </a:lnTo>
                  <a:close/>
                  <a:moveTo>
                    <a:pt x="788162" y="1880489"/>
                  </a:moveTo>
                  <a:lnTo>
                    <a:pt x="759714" y="1880489"/>
                  </a:lnTo>
                  <a:lnTo>
                    <a:pt x="759714" y="1870964"/>
                  </a:lnTo>
                  <a:lnTo>
                    <a:pt x="788289" y="1870964"/>
                  </a:lnTo>
                  <a:close/>
                  <a:moveTo>
                    <a:pt x="750062" y="1880489"/>
                  </a:moveTo>
                  <a:lnTo>
                    <a:pt x="721614" y="1880489"/>
                  </a:lnTo>
                  <a:lnTo>
                    <a:pt x="721614" y="1870964"/>
                  </a:lnTo>
                  <a:lnTo>
                    <a:pt x="750189" y="1870964"/>
                  </a:lnTo>
                  <a:close/>
                  <a:moveTo>
                    <a:pt x="711962" y="1880489"/>
                  </a:moveTo>
                  <a:lnTo>
                    <a:pt x="683514" y="1880489"/>
                  </a:lnTo>
                  <a:lnTo>
                    <a:pt x="683514" y="1870964"/>
                  </a:lnTo>
                  <a:lnTo>
                    <a:pt x="712089" y="1870964"/>
                  </a:lnTo>
                  <a:close/>
                  <a:moveTo>
                    <a:pt x="673862" y="1880489"/>
                  </a:moveTo>
                  <a:lnTo>
                    <a:pt x="645414" y="1880489"/>
                  </a:lnTo>
                  <a:lnTo>
                    <a:pt x="645414" y="1870964"/>
                  </a:lnTo>
                  <a:lnTo>
                    <a:pt x="673989" y="1870964"/>
                  </a:lnTo>
                  <a:close/>
                  <a:moveTo>
                    <a:pt x="635762" y="1880489"/>
                  </a:moveTo>
                  <a:lnTo>
                    <a:pt x="607314" y="1880489"/>
                  </a:lnTo>
                  <a:lnTo>
                    <a:pt x="607314" y="1870964"/>
                  </a:lnTo>
                  <a:lnTo>
                    <a:pt x="635889" y="1870964"/>
                  </a:lnTo>
                  <a:close/>
                  <a:moveTo>
                    <a:pt x="597662" y="1880489"/>
                  </a:moveTo>
                  <a:lnTo>
                    <a:pt x="569214" y="1880489"/>
                  </a:lnTo>
                  <a:lnTo>
                    <a:pt x="569214" y="1870964"/>
                  </a:lnTo>
                  <a:lnTo>
                    <a:pt x="597789" y="1870964"/>
                  </a:lnTo>
                  <a:close/>
                  <a:moveTo>
                    <a:pt x="559562" y="1880489"/>
                  </a:moveTo>
                  <a:lnTo>
                    <a:pt x="531114" y="1880489"/>
                  </a:lnTo>
                  <a:lnTo>
                    <a:pt x="531114" y="1870964"/>
                  </a:lnTo>
                  <a:lnTo>
                    <a:pt x="559689" y="1870964"/>
                  </a:lnTo>
                  <a:close/>
                  <a:moveTo>
                    <a:pt x="521462" y="1880489"/>
                  </a:moveTo>
                  <a:lnTo>
                    <a:pt x="493014" y="1880489"/>
                  </a:lnTo>
                  <a:lnTo>
                    <a:pt x="493014" y="1870964"/>
                  </a:lnTo>
                  <a:lnTo>
                    <a:pt x="521589" y="1870964"/>
                  </a:lnTo>
                  <a:close/>
                  <a:moveTo>
                    <a:pt x="483362" y="1880489"/>
                  </a:moveTo>
                  <a:lnTo>
                    <a:pt x="454914" y="1880489"/>
                  </a:lnTo>
                  <a:lnTo>
                    <a:pt x="454914" y="1870964"/>
                  </a:lnTo>
                  <a:lnTo>
                    <a:pt x="483489" y="1870964"/>
                  </a:lnTo>
                  <a:close/>
                  <a:moveTo>
                    <a:pt x="445262" y="1880489"/>
                  </a:moveTo>
                  <a:lnTo>
                    <a:pt x="416814" y="1880489"/>
                  </a:lnTo>
                  <a:lnTo>
                    <a:pt x="416814" y="1870964"/>
                  </a:lnTo>
                  <a:lnTo>
                    <a:pt x="445389" y="1870964"/>
                  </a:lnTo>
                  <a:close/>
                  <a:moveTo>
                    <a:pt x="407162" y="1880489"/>
                  </a:moveTo>
                  <a:lnTo>
                    <a:pt x="378714" y="1880489"/>
                  </a:lnTo>
                  <a:lnTo>
                    <a:pt x="378714" y="1870964"/>
                  </a:lnTo>
                  <a:lnTo>
                    <a:pt x="407289" y="1870964"/>
                  </a:lnTo>
                  <a:close/>
                  <a:moveTo>
                    <a:pt x="369062" y="1880489"/>
                  </a:moveTo>
                  <a:lnTo>
                    <a:pt x="340614" y="1880489"/>
                  </a:lnTo>
                  <a:lnTo>
                    <a:pt x="340614" y="1870964"/>
                  </a:lnTo>
                  <a:lnTo>
                    <a:pt x="369189" y="1870964"/>
                  </a:lnTo>
                  <a:close/>
                  <a:moveTo>
                    <a:pt x="330962" y="1880489"/>
                  </a:moveTo>
                  <a:lnTo>
                    <a:pt x="302514" y="1880489"/>
                  </a:lnTo>
                  <a:lnTo>
                    <a:pt x="302514" y="1870964"/>
                  </a:lnTo>
                  <a:lnTo>
                    <a:pt x="331089" y="1870964"/>
                  </a:lnTo>
                  <a:close/>
                  <a:moveTo>
                    <a:pt x="292862" y="1880489"/>
                  </a:moveTo>
                  <a:lnTo>
                    <a:pt x="264414" y="1880489"/>
                  </a:lnTo>
                  <a:lnTo>
                    <a:pt x="264414" y="1870964"/>
                  </a:lnTo>
                  <a:lnTo>
                    <a:pt x="292989" y="1870964"/>
                  </a:lnTo>
                  <a:close/>
                  <a:moveTo>
                    <a:pt x="254762" y="1880489"/>
                  </a:moveTo>
                  <a:lnTo>
                    <a:pt x="226314" y="1880489"/>
                  </a:lnTo>
                  <a:lnTo>
                    <a:pt x="226314" y="1870964"/>
                  </a:lnTo>
                  <a:lnTo>
                    <a:pt x="254889" y="1870964"/>
                  </a:lnTo>
                  <a:close/>
                  <a:moveTo>
                    <a:pt x="216662" y="1880489"/>
                  </a:moveTo>
                  <a:lnTo>
                    <a:pt x="188214" y="1880489"/>
                  </a:lnTo>
                  <a:lnTo>
                    <a:pt x="188214" y="1870964"/>
                  </a:lnTo>
                  <a:lnTo>
                    <a:pt x="216789" y="1870964"/>
                  </a:lnTo>
                  <a:close/>
                  <a:moveTo>
                    <a:pt x="178562" y="1880489"/>
                  </a:moveTo>
                  <a:lnTo>
                    <a:pt x="150114" y="1880489"/>
                  </a:lnTo>
                  <a:lnTo>
                    <a:pt x="150114" y="1870964"/>
                  </a:lnTo>
                  <a:lnTo>
                    <a:pt x="178689" y="1870964"/>
                  </a:lnTo>
                  <a:close/>
                  <a:moveTo>
                    <a:pt x="140462" y="1880489"/>
                  </a:moveTo>
                  <a:lnTo>
                    <a:pt x="112014" y="1880489"/>
                  </a:lnTo>
                  <a:lnTo>
                    <a:pt x="112014" y="1870964"/>
                  </a:lnTo>
                  <a:lnTo>
                    <a:pt x="140589" y="1870964"/>
                  </a:lnTo>
                  <a:close/>
                  <a:moveTo>
                    <a:pt x="102362" y="1880489"/>
                  </a:moveTo>
                  <a:lnTo>
                    <a:pt x="73914" y="1880489"/>
                  </a:lnTo>
                  <a:lnTo>
                    <a:pt x="73914" y="1870964"/>
                  </a:lnTo>
                  <a:lnTo>
                    <a:pt x="102489" y="1870964"/>
                  </a:lnTo>
                  <a:close/>
                  <a:moveTo>
                    <a:pt x="64262" y="1880489"/>
                  </a:moveTo>
                  <a:lnTo>
                    <a:pt x="35814" y="1880489"/>
                  </a:lnTo>
                  <a:lnTo>
                    <a:pt x="35814" y="1870964"/>
                  </a:lnTo>
                  <a:lnTo>
                    <a:pt x="64389" y="1870964"/>
                  </a:lnTo>
                  <a:close/>
                  <a:moveTo>
                    <a:pt x="26162" y="1880489"/>
                  </a:moveTo>
                  <a:lnTo>
                    <a:pt x="4826" y="1880489"/>
                  </a:lnTo>
                  <a:cubicBezTo>
                    <a:pt x="2159" y="1880489"/>
                    <a:pt x="0" y="1878330"/>
                    <a:pt x="0" y="1875663"/>
                  </a:cubicBezTo>
                  <a:lnTo>
                    <a:pt x="0" y="1868551"/>
                  </a:lnTo>
                  <a:lnTo>
                    <a:pt x="9525" y="1868551"/>
                  </a:lnTo>
                  <a:lnTo>
                    <a:pt x="9525" y="1875663"/>
                  </a:lnTo>
                  <a:lnTo>
                    <a:pt x="4826" y="1875663"/>
                  </a:lnTo>
                  <a:lnTo>
                    <a:pt x="4826" y="1870837"/>
                  </a:lnTo>
                  <a:lnTo>
                    <a:pt x="26289" y="1870837"/>
                  </a:lnTo>
                  <a:close/>
                  <a:moveTo>
                    <a:pt x="127" y="1859026"/>
                  </a:moveTo>
                  <a:lnTo>
                    <a:pt x="127" y="1830451"/>
                  </a:lnTo>
                  <a:lnTo>
                    <a:pt x="9652" y="1830451"/>
                  </a:lnTo>
                  <a:lnTo>
                    <a:pt x="9652" y="1859026"/>
                  </a:lnTo>
                  <a:close/>
                  <a:moveTo>
                    <a:pt x="127" y="1820926"/>
                  </a:moveTo>
                  <a:lnTo>
                    <a:pt x="127" y="1792351"/>
                  </a:lnTo>
                  <a:lnTo>
                    <a:pt x="9652" y="1792351"/>
                  </a:lnTo>
                  <a:lnTo>
                    <a:pt x="9652" y="1820926"/>
                  </a:lnTo>
                  <a:close/>
                  <a:moveTo>
                    <a:pt x="127" y="1782826"/>
                  </a:moveTo>
                  <a:lnTo>
                    <a:pt x="127" y="1754251"/>
                  </a:lnTo>
                  <a:lnTo>
                    <a:pt x="9652" y="1754251"/>
                  </a:lnTo>
                  <a:lnTo>
                    <a:pt x="9652" y="1782826"/>
                  </a:lnTo>
                  <a:close/>
                  <a:moveTo>
                    <a:pt x="127" y="1744726"/>
                  </a:moveTo>
                  <a:lnTo>
                    <a:pt x="127" y="1716151"/>
                  </a:lnTo>
                  <a:lnTo>
                    <a:pt x="9652" y="1716151"/>
                  </a:lnTo>
                  <a:lnTo>
                    <a:pt x="9652" y="1744726"/>
                  </a:lnTo>
                  <a:close/>
                  <a:moveTo>
                    <a:pt x="127" y="1706626"/>
                  </a:moveTo>
                  <a:lnTo>
                    <a:pt x="127" y="1678051"/>
                  </a:lnTo>
                  <a:lnTo>
                    <a:pt x="9652" y="1678051"/>
                  </a:lnTo>
                  <a:lnTo>
                    <a:pt x="9652" y="1706626"/>
                  </a:lnTo>
                  <a:close/>
                  <a:moveTo>
                    <a:pt x="127" y="1668526"/>
                  </a:moveTo>
                  <a:lnTo>
                    <a:pt x="127" y="1639951"/>
                  </a:lnTo>
                  <a:lnTo>
                    <a:pt x="9652" y="1639951"/>
                  </a:lnTo>
                  <a:lnTo>
                    <a:pt x="9652" y="1668526"/>
                  </a:lnTo>
                  <a:close/>
                  <a:moveTo>
                    <a:pt x="127" y="1630426"/>
                  </a:moveTo>
                  <a:lnTo>
                    <a:pt x="127" y="1601851"/>
                  </a:lnTo>
                  <a:lnTo>
                    <a:pt x="9652" y="1601851"/>
                  </a:lnTo>
                  <a:lnTo>
                    <a:pt x="9652" y="1630426"/>
                  </a:lnTo>
                  <a:close/>
                  <a:moveTo>
                    <a:pt x="127" y="1592326"/>
                  </a:moveTo>
                  <a:lnTo>
                    <a:pt x="127" y="1563751"/>
                  </a:lnTo>
                  <a:lnTo>
                    <a:pt x="9652" y="1563751"/>
                  </a:lnTo>
                  <a:lnTo>
                    <a:pt x="9652" y="1592326"/>
                  </a:lnTo>
                  <a:close/>
                  <a:moveTo>
                    <a:pt x="127" y="1554226"/>
                  </a:moveTo>
                  <a:lnTo>
                    <a:pt x="127" y="1525651"/>
                  </a:lnTo>
                  <a:lnTo>
                    <a:pt x="9652" y="1525651"/>
                  </a:lnTo>
                  <a:lnTo>
                    <a:pt x="9652" y="1554226"/>
                  </a:lnTo>
                  <a:close/>
                  <a:moveTo>
                    <a:pt x="127" y="1516126"/>
                  </a:moveTo>
                  <a:lnTo>
                    <a:pt x="127" y="1487551"/>
                  </a:lnTo>
                  <a:lnTo>
                    <a:pt x="9652" y="1487551"/>
                  </a:lnTo>
                  <a:lnTo>
                    <a:pt x="9652" y="1516126"/>
                  </a:lnTo>
                  <a:close/>
                  <a:moveTo>
                    <a:pt x="127" y="1478026"/>
                  </a:moveTo>
                  <a:lnTo>
                    <a:pt x="127" y="1449451"/>
                  </a:lnTo>
                  <a:lnTo>
                    <a:pt x="9652" y="1449451"/>
                  </a:lnTo>
                  <a:lnTo>
                    <a:pt x="9652" y="1478026"/>
                  </a:lnTo>
                  <a:close/>
                  <a:moveTo>
                    <a:pt x="127" y="1439926"/>
                  </a:moveTo>
                  <a:lnTo>
                    <a:pt x="127" y="1411351"/>
                  </a:lnTo>
                  <a:lnTo>
                    <a:pt x="9652" y="1411351"/>
                  </a:lnTo>
                  <a:lnTo>
                    <a:pt x="9652" y="1439926"/>
                  </a:lnTo>
                  <a:close/>
                  <a:moveTo>
                    <a:pt x="127" y="1401826"/>
                  </a:moveTo>
                  <a:lnTo>
                    <a:pt x="127" y="1373251"/>
                  </a:lnTo>
                  <a:lnTo>
                    <a:pt x="9652" y="1373251"/>
                  </a:lnTo>
                  <a:lnTo>
                    <a:pt x="9652" y="1401826"/>
                  </a:lnTo>
                  <a:close/>
                  <a:moveTo>
                    <a:pt x="127" y="1363726"/>
                  </a:moveTo>
                  <a:lnTo>
                    <a:pt x="127" y="1335151"/>
                  </a:lnTo>
                  <a:lnTo>
                    <a:pt x="9652" y="1335151"/>
                  </a:lnTo>
                  <a:lnTo>
                    <a:pt x="9652" y="1363726"/>
                  </a:lnTo>
                  <a:close/>
                  <a:moveTo>
                    <a:pt x="127" y="1325626"/>
                  </a:moveTo>
                  <a:lnTo>
                    <a:pt x="127" y="1297051"/>
                  </a:lnTo>
                  <a:lnTo>
                    <a:pt x="9652" y="1297051"/>
                  </a:lnTo>
                  <a:lnTo>
                    <a:pt x="9652" y="1325626"/>
                  </a:lnTo>
                  <a:close/>
                  <a:moveTo>
                    <a:pt x="127" y="1287526"/>
                  </a:moveTo>
                  <a:lnTo>
                    <a:pt x="127" y="1258951"/>
                  </a:lnTo>
                  <a:lnTo>
                    <a:pt x="9652" y="1258951"/>
                  </a:lnTo>
                  <a:lnTo>
                    <a:pt x="9652" y="1287526"/>
                  </a:lnTo>
                  <a:close/>
                  <a:moveTo>
                    <a:pt x="127" y="1249426"/>
                  </a:moveTo>
                  <a:lnTo>
                    <a:pt x="127" y="1220851"/>
                  </a:lnTo>
                  <a:lnTo>
                    <a:pt x="9652" y="1220851"/>
                  </a:lnTo>
                  <a:lnTo>
                    <a:pt x="9652" y="1249426"/>
                  </a:lnTo>
                  <a:close/>
                  <a:moveTo>
                    <a:pt x="127" y="1211326"/>
                  </a:moveTo>
                  <a:lnTo>
                    <a:pt x="127" y="1182751"/>
                  </a:lnTo>
                  <a:lnTo>
                    <a:pt x="9652" y="1182751"/>
                  </a:lnTo>
                  <a:lnTo>
                    <a:pt x="9652" y="1211326"/>
                  </a:lnTo>
                  <a:close/>
                  <a:moveTo>
                    <a:pt x="127" y="1173226"/>
                  </a:moveTo>
                  <a:lnTo>
                    <a:pt x="127" y="1144651"/>
                  </a:lnTo>
                  <a:lnTo>
                    <a:pt x="9652" y="1144651"/>
                  </a:lnTo>
                  <a:lnTo>
                    <a:pt x="9652" y="1173226"/>
                  </a:lnTo>
                  <a:close/>
                  <a:moveTo>
                    <a:pt x="127" y="1135126"/>
                  </a:moveTo>
                  <a:lnTo>
                    <a:pt x="127" y="1106551"/>
                  </a:lnTo>
                  <a:lnTo>
                    <a:pt x="9652" y="1106551"/>
                  </a:lnTo>
                  <a:lnTo>
                    <a:pt x="9652" y="1135126"/>
                  </a:lnTo>
                  <a:close/>
                  <a:moveTo>
                    <a:pt x="127" y="1097026"/>
                  </a:moveTo>
                  <a:lnTo>
                    <a:pt x="127" y="1068451"/>
                  </a:lnTo>
                  <a:lnTo>
                    <a:pt x="9652" y="1068451"/>
                  </a:lnTo>
                  <a:lnTo>
                    <a:pt x="9652" y="1097026"/>
                  </a:lnTo>
                  <a:close/>
                  <a:moveTo>
                    <a:pt x="127" y="1058926"/>
                  </a:moveTo>
                  <a:lnTo>
                    <a:pt x="127" y="1030351"/>
                  </a:lnTo>
                  <a:lnTo>
                    <a:pt x="9652" y="1030351"/>
                  </a:lnTo>
                  <a:lnTo>
                    <a:pt x="9652" y="1058926"/>
                  </a:lnTo>
                  <a:close/>
                  <a:moveTo>
                    <a:pt x="127" y="1020826"/>
                  </a:moveTo>
                  <a:lnTo>
                    <a:pt x="127" y="992251"/>
                  </a:lnTo>
                  <a:lnTo>
                    <a:pt x="9652" y="992251"/>
                  </a:lnTo>
                  <a:lnTo>
                    <a:pt x="9652" y="1020826"/>
                  </a:lnTo>
                  <a:close/>
                  <a:moveTo>
                    <a:pt x="127" y="982726"/>
                  </a:moveTo>
                  <a:lnTo>
                    <a:pt x="127" y="954151"/>
                  </a:lnTo>
                  <a:lnTo>
                    <a:pt x="9652" y="954151"/>
                  </a:lnTo>
                  <a:lnTo>
                    <a:pt x="9652" y="982726"/>
                  </a:lnTo>
                  <a:close/>
                  <a:moveTo>
                    <a:pt x="127" y="944626"/>
                  </a:moveTo>
                  <a:lnTo>
                    <a:pt x="127" y="916051"/>
                  </a:lnTo>
                  <a:lnTo>
                    <a:pt x="9652" y="916051"/>
                  </a:lnTo>
                  <a:lnTo>
                    <a:pt x="9652" y="944626"/>
                  </a:lnTo>
                  <a:close/>
                  <a:moveTo>
                    <a:pt x="127" y="906526"/>
                  </a:moveTo>
                  <a:lnTo>
                    <a:pt x="127" y="877951"/>
                  </a:lnTo>
                  <a:lnTo>
                    <a:pt x="9652" y="877951"/>
                  </a:lnTo>
                  <a:lnTo>
                    <a:pt x="9652" y="906526"/>
                  </a:lnTo>
                  <a:close/>
                  <a:moveTo>
                    <a:pt x="127" y="868426"/>
                  </a:moveTo>
                  <a:lnTo>
                    <a:pt x="127" y="839851"/>
                  </a:lnTo>
                  <a:lnTo>
                    <a:pt x="9652" y="839851"/>
                  </a:lnTo>
                  <a:lnTo>
                    <a:pt x="9652" y="868426"/>
                  </a:lnTo>
                  <a:close/>
                  <a:moveTo>
                    <a:pt x="127" y="830326"/>
                  </a:moveTo>
                  <a:lnTo>
                    <a:pt x="127" y="801751"/>
                  </a:lnTo>
                  <a:lnTo>
                    <a:pt x="9652" y="801751"/>
                  </a:lnTo>
                  <a:lnTo>
                    <a:pt x="9652" y="830326"/>
                  </a:lnTo>
                  <a:close/>
                  <a:moveTo>
                    <a:pt x="127" y="792226"/>
                  </a:moveTo>
                  <a:lnTo>
                    <a:pt x="127" y="763651"/>
                  </a:lnTo>
                  <a:lnTo>
                    <a:pt x="9652" y="763651"/>
                  </a:lnTo>
                  <a:lnTo>
                    <a:pt x="9652" y="792226"/>
                  </a:lnTo>
                  <a:close/>
                  <a:moveTo>
                    <a:pt x="127" y="754126"/>
                  </a:moveTo>
                  <a:lnTo>
                    <a:pt x="127" y="725551"/>
                  </a:lnTo>
                  <a:lnTo>
                    <a:pt x="9652" y="725551"/>
                  </a:lnTo>
                  <a:lnTo>
                    <a:pt x="9652" y="754126"/>
                  </a:lnTo>
                  <a:close/>
                  <a:moveTo>
                    <a:pt x="127" y="716026"/>
                  </a:moveTo>
                  <a:lnTo>
                    <a:pt x="127" y="687451"/>
                  </a:lnTo>
                  <a:lnTo>
                    <a:pt x="9652" y="687451"/>
                  </a:lnTo>
                  <a:lnTo>
                    <a:pt x="9652" y="716026"/>
                  </a:lnTo>
                  <a:close/>
                  <a:moveTo>
                    <a:pt x="127" y="677926"/>
                  </a:moveTo>
                  <a:lnTo>
                    <a:pt x="127" y="649351"/>
                  </a:lnTo>
                  <a:lnTo>
                    <a:pt x="9652" y="649351"/>
                  </a:lnTo>
                  <a:lnTo>
                    <a:pt x="9652" y="677926"/>
                  </a:lnTo>
                  <a:close/>
                  <a:moveTo>
                    <a:pt x="127" y="639826"/>
                  </a:moveTo>
                  <a:lnTo>
                    <a:pt x="127" y="611251"/>
                  </a:lnTo>
                  <a:lnTo>
                    <a:pt x="9652" y="611251"/>
                  </a:lnTo>
                  <a:lnTo>
                    <a:pt x="9652" y="639826"/>
                  </a:lnTo>
                  <a:close/>
                  <a:moveTo>
                    <a:pt x="127" y="601726"/>
                  </a:moveTo>
                  <a:lnTo>
                    <a:pt x="127" y="573151"/>
                  </a:lnTo>
                  <a:lnTo>
                    <a:pt x="9652" y="573151"/>
                  </a:lnTo>
                  <a:lnTo>
                    <a:pt x="9652" y="601726"/>
                  </a:lnTo>
                  <a:close/>
                  <a:moveTo>
                    <a:pt x="127" y="563626"/>
                  </a:moveTo>
                  <a:lnTo>
                    <a:pt x="127" y="535051"/>
                  </a:lnTo>
                  <a:lnTo>
                    <a:pt x="9652" y="535051"/>
                  </a:lnTo>
                  <a:lnTo>
                    <a:pt x="9652" y="563626"/>
                  </a:lnTo>
                  <a:close/>
                  <a:moveTo>
                    <a:pt x="127" y="525526"/>
                  </a:moveTo>
                  <a:lnTo>
                    <a:pt x="127" y="496951"/>
                  </a:lnTo>
                  <a:lnTo>
                    <a:pt x="9652" y="496951"/>
                  </a:lnTo>
                  <a:lnTo>
                    <a:pt x="9652" y="525526"/>
                  </a:lnTo>
                  <a:close/>
                  <a:moveTo>
                    <a:pt x="127" y="487426"/>
                  </a:moveTo>
                  <a:lnTo>
                    <a:pt x="127" y="458851"/>
                  </a:lnTo>
                  <a:lnTo>
                    <a:pt x="9652" y="458851"/>
                  </a:lnTo>
                  <a:lnTo>
                    <a:pt x="9652" y="487426"/>
                  </a:lnTo>
                  <a:close/>
                  <a:moveTo>
                    <a:pt x="127" y="449326"/>
                  </a:moveTo>
                  <a:lnTo>
                    <a:pt x="127" y="420751"/>
                  </a:lnTo>
                  <a:lnTo>
                    <a:pt x="9652" y="420751"/>
                  </a:lnTo>
                  <a:lnTo>
                    <a:pt x="9652" y="449326"/>
                  </a:lnTo>
                  <a:close/>
                  <a:moveTo>
                    <a:pt x="127" y="411226"/>
                  </a:moveTo>
                  <a:lnTo>
                    <a:pt x="127" y="382651"/>
                  </a:lnTo>
                  <a:lnTo>
                    <a:pt x="9652" y="382651"/>
                  </a:lnTo>
                  <a:lnTo>
                    <a:pt x="9652" y="411226"/>
                  </a:lnTo>
                  <a:close/>
                  <a:moveTo>
                    <a:pt x="127" y="373126"/>
                  </a:moveTo>
                  <a:lnTo>
                    <a:pt x="127" y="344551"/>
                  </a:lnTo>
                  <a:lnTo>
                    <a:pt x="9652" y="344551"/>
                  </a:lnTo>
                  <a:lnTo>
                    <a:pt x="9652" y="373126"/>
                  </a:lnTo>
                  <a:close/>
                  <a:moveTo>
                    <a:pt x="127" y="335026"/>
                  </a:moveTo>
                  <a:lnTo>
                    <a:pt x="127" y="306451"/>
                  </a:lnTo>
                  <a:lnTo>
                    <a:pt x="9652" y="306451"/>
                  </a:lnTo>
                  <a:lnTo>
                    <a:pt x="9652" y="335026"/>
                  </a:lnTo>
                  <a:close/>
                  <a:moveTo>
                    <a:pt x="127" y="296926"/>
                  </a:moveTo>
                  <a:lnTo>
                    <a:pt x="127" y="268351"/>
                  </a:lnTo>
                  <a:lnTo>
                    <a:pt x="9652" y="268351"/>
                  </a:lnTo>
                  <a:lnTo>
                    <a:pt x="9652" y="296926"/>
                  </a:lnTo>
                  <a:close/>
                  <a:moveTo>
                    <a:pt x="127" y="258826"/>
                  </a:moveTo>
                  <a:lnTo>
                    <a:pt x="127" y="230251"/>
                  </a:lnTo>
                  <a:lnTo>
                    <a:pt x="9652" y="230251"/>
                  </a:lnTo>
                  <a:lnTo>
                    <a:pt x="9652" y="258826"/>
                  </a:lnTo>
                  <a:close/>
                  <a:moveTo>
                    <a:pt x="127" y="220726"/>
                  </a:moveTo>
                  <a:lnTo>
                    <a:pt x="127" y="192151"/>
                  </a:lnTo>
                  <a:lnTo>
                    <a:pt x="9652" y="192151"/>
                  </a:lnTo>
                  <a:lnTo>
                    <a:pt x="9652" y="220726"/>
                  </a:lnTo>
                  <a:close/>
                  <a:moveTo>
                    <a:pt x="127" y="182626"/>
                  </a:moveTo>
                  <a:lnTo>
                    <a:pt x="127" y="154051"/>
                  </a:lnTo>
                  <a:lnTo>
                    <a:pt x="9652" y="154051"/>
                  </a:lnTo>
                  <a:lnTo>
                    <a:pt x="9652" y="182626"/>
                  </a:lnTo>
                  <a:close/>
                  <a:moveTo>
                    <a:pt x="127" y="144526"/>
                  </a:moveTo>
                  <a:lnTo>
                    <a:pt x="127" y="115951"/>
                  </a:lnTo>
                  <a:lnTo>
                    <a:pt x="9652" y="115951"/>
                  </a:lnTo>
                  <a:lnTo>
                    <a:pt x="9652" y="144526"/>
                  </a:lnTo>
                  <a:close/>
                  <a:moveTo>
                    <a:pt x="127" y="106426"/>
                  </a:moveTo>
                  <a:lnTo>
                    <a:pt x="127" y="77851"/>
                  </a:lnTo>
                  <a:lnTo>
                    <a:pt x="9652" y="77851"/>
                  </a:lnTo>
                  <a:lnTo>
                    <a:pt x="9652" y="106426"/>
                  </a:lnTo>
                  <a:close/>
                  <a:moveTo>
                    <a:pt x="127" y="68326"/>
                  </a:moveTo>
                  <a:lnTo>
                    <a:pt x="127" y="39751"/>
                  </a:lnTo>
                  <a:lnTo>
                    <a:pt x="9652" y="39751"/>
                  </a:lnTo>
                  <a:lnTo>
                    <a:pt x="9652" y="68326"/>
                  </a:lnTo>
                  <a:close/>
                  <a:moveTo>
                    <a:pt x="127" y="30226"/>
                  </a:moveTo>
                  <a:lnTo>
                    <a:pt x="127" y="4826"/>
                  </a:lnTo>
                  <a:cubicBezTo>
                    <a:pt x="127" y="2159"/>
                    <a:pt x="2286" y="0"/>
                    <a:pt x="4953" y="0"/>
                  </a:cubicBezTo>
                  <a:lnTo>
                    <a:pt x="33401" y="0"/>
                  </a:lnTo>
                  <a:lnTo>
                    <a:pt x="33401" y="9525"/>
                  </a:lnTo>
                  <a:lnTo>
                    <a:pt x="4826" y="9525"/>
                  </a:lnTo>
                  <a:lnTo>
                    <a:pt x="4826" y="4699"/>
                  </a:lnTo>
                  <a:lnTo>
                    <a:pt x="9652" y="4699"/>
                  </a:lnTo>
                  <a:lnTo>
                    <a:pt x="9652" y="30099"/>
                  </a:lnTo>
                  <a:close/>
                </a:path>
              </a:pathLst>
            </a:custGeom>
            <a:solidFill>
              <a:srgbClr val="FF0000"/>
            </a:solidFill>
          </p:spPr>
          <p:txBody>
            <a:bodyPr/>
            <a:lstStyle/>
            <a:p>
              <a:endParaRPr lang="en-NZ"/>
            </a:p>
          </p:txBody>
        </p:sp>
      </p:grpSp>
      <p:sp>
        <p:nvSpPr>
          <p:cNvPr id="71" name="Freeform 31">
            <a:extLst>
              <a:ext uri="{FF2B5EF4-FFF2-40B4-BE49-F238E27FC236}">
                <a16:creationId xmlns:a16="http://schemas.microsoft.com/office/drawing/2014/main" id="{85EBF710-967D-B87D-0F68-5817F020334C}"/>
              </a:ext>
            </a:extLst>
          </p:cNvPr>
          <p:cNvSpPr/>
          <p:nvPr/>
        </p:nvSpPr>
        <p:spPr>
          <a:xfrm>
            <a:off x="735930" y="3944435"/>
            <a:ext cx="9494587" cy="2007413"/>
          </a:xfrm>
          <a:custGeom>
            <a:avLst/>
            <a:gdLst/>
            <a:ahLst/>
            <a:cxnLst/>
            <a:rect l="l" t="t" r="r" b="b"/>
            <a:pathLst>
              <a:path w="9494587" h="2007413">
                <a:moveTo>
                  <a:pt x="0" y="0"/>
                </a:moveTo>
                <a:lnTo>
                  <a:pt x="9494587" y="0"/>
                </a:lnTo>
                <a:lnTo>
                  <a:pt x="9494587" y="2007412"/>
                </a:lnTo>
                <a:lnTo>
                  <a:pt x="0" y="20074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NZ"/>
          </a:p>
        </p:txBody>
      </p:sp>
      <p:sp>
        <p:nvSpPr>
          <p:cNvPr id="72" name="Freeform 32">
            <a:extLst>
              <a:ext uri="{FF2B5EF4-FFF2-40B4-BE49-F238E27FC236}">
                <a16:creationId xmlns:a16="http://schemas.microsoft.com/office/drawing/2014/main" id="{65D5A0DE-D3B2-EE71-546A-2B07BFBD8B4A}"/>
              </a:ext>
            </a:extLst>
          </p:cNvPr>
          <p:cNvSpPr/>
          <p:nvPr/>
        </p:nvSpPr>
        <p:spPr>
          <a:xfrm>
            <a:off x="10432266" y="4564074"/>
            <a:ext cx="202092" cy="375285"/>
          </a:xfrm>
          <a:custGeom>
            <a:avLst/>
            <a:gdLst/>
            <a:ahLst/>
            <a:cxnLst/>
            <a:rect l="l" t="t" r="r" b="b"/>
            <a:pathLst>
              <a:path w="202092" h="375285">
                <a:moveTo>
                  <a:pt x="0" y="0"/>
                </a:moveTo>
                <a:lnTo>
                  <a:pt x="202092" y="0"/>
                </a:lnTo>
                <a:lnTo>
                  <a:pt x="202092" y="375285"/>
                </a:lnTo>
                <a:lnTo>
                  <a:pt x="0" y="37528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NZ"/>
          </a:p>
        </p:txBody>
      </p:sp>
      <p:sp>
        <p:nvSpPr>
          <p:cNvPr id="73" name="Freeform 33">
            <a:extLst>
              <a:ext uri="{FF2B5EF4-FFF2-40B4-BE49-F238E27FC236}">
                <a16:creationId xmlns:a16="http://schemas.microsoft.com/office/drawing/2014/main" id="{813AE40C-11AD-9840-82B2-4AC922E0F36E}"/>
              </a:ext>
            </a:extLst>
          </p:cNvPr>
          <p:cNvSpPr/>
          <p:nvPr/>
        </p:nvSpPr>
        <p:spPr>
          <a:xfrm>
            <a:off x="10603297" y="2440275"/>
            <a:ext cx="444579" cy="381638"/>
          </a:xfrm>
          <a:custGeom>
            <a:avLst/>
            <a:gdLst/>
            <a:ahLst/>
            <a:cxnLst/>
            <a:rect l="l" t="t" r="r" b="b"/>
            <a:pathLst>
              <a:path w="444579" h="381638">
                <a:moveTo>
                  <a:pt x="0" y="0"/>
                </a:moveTo>
                <a:lnTo>
                  <a:pt x="444579" y="0"/>
                </a:lnTo>
                <a:lnTo>
                  <a:pt x="444579" y="381638"/>
                </a:lnTo>
                <a:lnTo>
                  <a:pt x="0" y="3816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NZ"/>
          </a:p>
        </p:txBody>
      </p:sp>
      <p:sp>
        <p:nvSpPr>
          <p:cNvPr id="74" name="Freeform 34">
            <a:extLst>
              <a:ext uri="{FF2B5EF4-FFF2-40B4-BE49-F238E27FC236}">
                <a16:creationId xmlns:a16="http://schemas.microsoft.com/office/drawing/2014/main" id="{90F53026-00F5-D0F1-0898-E7D2F77484B2}"/>
              </a:ext>
            </a:extLst>
          </p:cNvPr>
          <p:cNvSpPr/>
          <p:nvPr/>
        </p:nvSpPr>
        <p:spPr>
          <a:xfrm>
            <a:off x="10814247" y="4597354"/>
            <a:ext cx="555450" cy="308791"/>
          </a:xfrm>
          <a:custGeom>
            <a:avLst/>
            <a:gdLst/>
            <a:ahLst/>
            <a:cxnLst/>
            <a:rect l="l" t="t" r="r" b="b"/>
            <a:pathLst>
              <a:path w="555450" h="308791">
                <a:moveTo>
                  <a:pt x="0" y="0"/>
                </a:moveTo>
                <a:lnTo>
                  <a:pt x="555450" y="0"/>
                </a:lnTo>
                <a:lnTo>
                  <a:pt x="555450" y="308791"/>
                </a:lnTo>
                <a:lnTo>
                  <a:pt x="0" y="308791"/>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NZ"/>
          </a:p>
        </p:txBody>
      </p:sp>
      <p:sp>
        <p:nvSpPr>
          <p:cNvPr id="75" name="TextBox 35">
            <a:extLst>
              <a:ext uri="{FF2B5EF4-FFF2-40B4-BE49-F238E27FC236}">
                <a16:creationId xmlns:a16="http://schemas.microsoft.com/office/drawing/2014/main" id="{1238DE46-1B8F-B341-2036-DB8FE9F232EA}"/>
              </a:ext>
            </a:extLst>
          </p:cNvPr>
          <p:cNvSpPr txBox="1"/>
          <p:nvPr/>
        </p:nvSpPr>
        <p:spPr>
          <a:xfrm>
            <a:off x="4515678" y="3334115"/>
            <a:ext cx="1254437" cy="180049"/>
          </a:xfrm>
          <a:prstGeom prst="rect">
            <a:avLst/>
          </a:prstGeom>
        </p:spPr>
        <p:txBody>
          <a:bodyPr wrap="square" lIns="0" tIns="0" rIns="0" bIns="0" rtlCol="0" anchor="t">
            <a:spAutoFit/>
          </a:bodyPr>
          <a:lstStyle/>
          <a:p>
            <a:pPr algn="l">
              <a:lnSpc>
                <a:spcPts val="1539"/>
              </a:lnSpc>
            </a:pPr>
            <a:r>
              <a:rPr lang="en-US" sz="1099" spc="-15" dirty="0">
                <a:solidFill>
                  <a:schemeClr val="bg1"/>
                </a:solidFill>
                <a:latin typeface="IBM Plex Sans"/>
                <a:ea typeface="IBM Plex Sans"/>
                <a:cs typeface="IBM Plex Sans"/>
                <a:sym typeface="IBM Plex Sans"/>
              </a:rPr>
              <a:t>Developer portal</a:t>
            </a:r>
          </a:p>
        </p:txBody>
      </p:sp>
      <p:sp>
        <p:nvSpPr>
          <p:cNvPr id="76" name="TextBox 36">
            <a:extLst>
              <a:ext uri="{FF2B5EF4-FFF2-40B4-BE49-F238E27FC236}">
                <a16:creationId xmlns:a16="http://schemas.microsoft.com/office/drawing/2014/main" id="{6356337C-2D0B-8704-2DF7-C22F76CB3943}"/>
              </a:ext>
            </a:extLst>
          </p:cNvPr>
          <p:cNvSpPr txBox="1"/>
          <p:nvPr/>
        </p:nvSpPr>
        <p:spPr>
          <a:xfrm>
            <a:off x="6894708" y="2040391"/>
            <a:ext cx="377019" cy="180049"/>
          </a:xfrm>
          <a:prstGeom prst="rect">
            <a:avLst/>
          </a:prstGeom>
        </p:spPr>
        <p:txBody>
          <a:bodyPr wrap="square" lIns="0" tIns="0" rIns="0" bIns="0" rtlCol="0" anchor="t">
            <a:spAutoFit/>
          </a:bodyPr>
          <a:lstStyle/>
          <a:p>
            <a:pPr algn="l">
              <a:lnSpc>
                <a:spcPts val="1539"/>
              </a:lnSpc>
            </a:pPr>
            <a:r>
              <a:rPr lang="en-US" sz="1099" spc="-15" dirty="0">
                <a:solidFill>
                  <a:schemeClr val="bg1"/>
                </a:solidFill>
                <a:latin typeface="IBM Plex Sans"/>
                <a:ea typeface="IBM Plex Sans"/>
                <a:cs typeface="IBM Plex Sans"/>
                <a:sym typeface="IBM Plex Sans"/>
              </a:rPr>
              <a:t>API</a:t>
            </a:r>
          </a:p>
        </p:txBody>
      </p:sp>
      <p:sp>
        <p:nvSpPr>
          <p:cNvPr id="77" name="TextBox 37">
            <a:extLst>
              <a:ext uri="{FF2B5EF4-FFF2-40B4-BE49-F238E27FC236}">
                <a16:creationId xmlns:a16="http://schemas.microsoft.com/office/drawing/2014/main" id="{5CA096D2-DE4D-AC49-5E46-77D7D7F39B42}"/>
              </a:ext>
            </a:extLst>
          </p:cNvPr>
          <p:cNvSpPr txBox="1"/>
          <p:nvPr/>
        </p:nvSpPr>
        <p:spPr>
          <a:xfrm>
            <a:off x="6657627" y="5234960"/>
            <a:ext cx="685123" cy="180049"/>
          </a:xfrm>
          <a:prstGeom prst="rect">
            <a:avLst/>
          </a:prstGeom>
        </p:spPr>
        <p:txBody>
          <a:bodyPr wrap="square" lIns="0" tIns="0" rIns="0" bIns="0" rtlCol="0" anchor="t">
            <a:spAutoFit/>
          </a:bodyPr>
          <a:lstStyle/>
          <a:p>
            <a:pPr algn="l">
              <a:lnSpc>
                <a:spcPts val="1539"/>
              </a:lnSpc>
            </a:pPr>
            <a:r>
              <a:rPr lang="en-US" sz="1099" spc="-15" dirty="0">
                <a:solidFill>
                  <a:schemeClr val="bg1"/>
                </a:solidFill>
                <a:latin typeface="IBM Plex Sans"/>
                <a:ea typeface="IBM Plex Sans"/>
                <a:cs typeface="IBM Plex Sans"/>
                <a:sym typeface="IBM Plex Sans"/>
              </a:rPr>
              <a:t>Gateway</a:t>
            </a:r>
          </a:p>
        </p:txBody>
      </p:sp>
      <p:sp>
        <p:nvSpPr>
          <p:cNvPr id="78" name="TextBox 38">
            <a:extLst>
              <a:ext uri="{FF2B5EF4-FFF2-40B4-BE49-F238E27FC236}">
                <a16:creationId xmlns:a16="http://schemas.microsoft.com/office/drawing/2014/main" id="{BDC09FE9-64F1-AC6E-9A6C-0661D771425E}"/>
              </a:ext>
            </a:extLst>
          </p:cNvPr>
          <p:cNvSpPr txBox="1"/>
          <p:nvPr/>
        </p:nvSpPr>
        <p:spPr>
          <a:xfrm>
            <a:off x="6600225" y="2966341"/>
            <a:ext cx="839000" cy="141577"/>
          </a:xfrm>
          <a:prstGeom prst="rect">
            <a:avLst/>
          </a:prstGeom>
        </p:spPr>
        <p:txBody>
          <a:bodyPr lIns="0" tIns="0" rIns="0" bIns="0" rtlCol="0" anchor="t">
            <a:spAutoFit/>
          </a:bodyPr>
          <a:lstStyle/>
          <a:p>
            <a:pPr algn="l">
              <a:lnSpc>
                <a:spcPts val="1104"/>
              </a:lnSpc>
            </a:pPr>
            <a:r>
              <a:rPr lang="en-US" sz="1099" spc="-15" dirty="0">
                <a:solidFill>
                  <a:schemeClr val="bg1"/>
                </a:solidFill>
                <a:latin typeface="IBM Plex Sans"/>
                <a:ea typeface="IBM Plex Sans"/>
                <a:cs typeface="IBM Plex Sans"/>
                <a:sym typeface="IBM Plex Sans"/>
              </a:rPr>
              <a:t>Management </a:t>
            </a:r>
          </a:p>
        </p:txBody>
      </p:sp>
      <p:sp>
        <p:nvSpPr>
          <p:cNvPr id="79" name="TextBox 39">
            <a:extLst>
              <a:ext uri="{FF2B5EF4-FFF2-40B4-BE49-F238E27FC236}">
                <a16:creationId xmlns:a16="http://schemas.microsoft.com/office/drawing/2014/main" id="{C4208CC9-A975-1032-564C-3C36605D7CD5}"/>
              </a:ext>
            </a:extLst>
          </p:cNvPr>
          <p:cNvSpPr txBox="1"/>
          <p:nvPr/>
        </p:nvSpPr>
        <p:spPr>
          <a:xfrm>
            <a:off x="6830416" y="3126389"/>
            <a:ext cx="441312" cy="141577"/>
          </a:xfrm>
          <a:prstGeom prst="rect">
            <a:avLst/>
          </a:prstGeom>
        </p:spPr>
        <p:txBody>
          <a:bodyPr wrap="square" lIns="0" tIns="0" rIns="0" bIns="0" rtlCol="0" anchor="t">
            <a:spAutoFit/>
          </a:bodyPr>
          <a:lstStyle/>
          <a:p>
            <a:pPr algn="l">
              <a:lnSpc>
                <a:spcPts val="1104"/>
              </a:lnSpc>
            </a:pPr>
            <a:r>
              <a:rPr lang="en-US" sz="1099" spc="-15" dirty="0">
                <a:solidFill>
                  <a:schemeClr val="bg1"/>
                </a:solidFill>
                <a:latin typeface="IBM Plex Sans"/>
                <a:ea typeface="IBM Plex Sans"/>
                <a:cs typeface="IBM Plex Sans"/>
                <a:sym typeface="IBM Plex Sans"/>
              </a:rPr>
              <a:t>plane</a:t>
            </a:r>
          </a:p>
        </p:txBody>
      </p:sp>
      <p:sp>
        <p:nvSpPr>
          <p:cNvPr id="80" name="TextBox 41">
            <a:extLst>
              <a:ext uri="{FF2B5EF4-FFF2-40B4-BE49-F238E27FC236}">
                <a16:creationId xmlns:a16="http://schemas.microsoft.com/office/drawing/2014/main" id="{2C053E8A-0A11-4568-6C41-4B04637A3A4B}"/>
              </a:ext>
            </a:extLst>
          </p:cNvPr>
          <p:cNvSpPr txBox="1"/>
          <p:nvPr/>
        </p:nvSpPr>
        <p:spPr>
          <a:xfrm>
            <a:off x="900293" y="5547606"/>
            <a:ext cx="1113196"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Apps on devices</a:t>
            </a:r>
          </a:p>
        </p:txBody>
      </p:sp>
      <p:sp>
        <p:nvSpPr>
          <p:cNvPr id="81" name="TextBox 42">
            <a:extLst>
              <a:ext uri="{FF2B5EF4-FFF2-40B4-BE49-F238E27FC236}">
                <a16:creationId xmlns:a16="http://schemas.microsoft.com/office/drawing/2014/main" id="{D6758AFC-1628-1282-C860-516593B004D9}"/>
              </a:ext>
            </a:extLst>
          </p:cNvPr>
          <p:cNvSpPr txBox="1"/>
          <p:nvPr/>
        </p:nvSpPr>
        <p:spPr>
          <a:xfrm>
            <a:off x="980656" y="2978142"/>
            <a:ext cx="107125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App developers</a:t>
            </a:r>
          </a:p>
        </p:txBody>
      </p:sp>
      <p:sp>
        <p:nvSpPr>
          <p:cNvPr id="82" name="TextBox 43">
            <a:extLst>
              <a:ext uri="{FF2B5EF4-FFF2-40B4-BE49-F238E27FC236}">
                <a16:creationId xmlns:a16="http://schemas.microsoft.com/office/drawing/2014/main" id="{CBAABA96-4A47-5365-F135-91C7C9324FCA}"/>
              </a:ext>
            </a:extLst>
          </p:cNvPr>
          <p:cNvSpPr txBox="1"/>
          <p:nvPr/>
        </p:nvSpPr>
        <p:spPr>
          <a:xfrm>
            <a:off x="2637653" y="2038749"/>
            <a:ext cx="881091" cy="420564"/>
          </a:xfrm>
          <a:prstGeom prst="rect">
            <a:avLst/>
          </a:prstGeom>
        </p:spPr>
        <p:txBody>
          <a:bodyPr lIns="0" tIns="0" rIns="0" bIns="0" rtlCol="0" anchor="t">
            <a:spAutoFit/>
          </a:bodyPr>
          <a:lstStyle/>
          <a:p>
            <a:pPr algn="l">
              <a:lnSpc>
                <a:spcPts val="1679"/>
              </a:lnSpc>
            </a:pPr>
            <a:r>
              <a:rPr lang="en-US" sz="1200" spc="-16">
                <a:latin typeface="IBM Plex Sans Bold"/>
                <a:ea typeface="IBM Plex Sans Bold"/>
                <a:cs typeface="IBM Plex Sans Bold"/>
                <a:sym typeface="IBM Plex Sans Bold"/>
              </a:rPr>
              <a:t>“User plane”</a:t>
            </a:r>
          </a:p>
        </p:txBody>
      </p:sp>
      <p:sp>
        <p:nvSpPr>
          <p:cNvPr id="83" name="TextBox 44">
            <a:extLst>
              <a:ext uri="{FF2B5EF4-FFF2-40B4-BE49-F238E27FC236}">
                <a16:creationId xmlns:a16="http://schemas.microsoft.com/office/drawing/2014/main" id="{4A8E25A0-9A1D-B8E1-BC41-C19E07E85947}"/>
              </a:ext>
            </a:extLst>
          </p:cNvPr>
          <p:cNvSpPr txBox="1"/>
          <p:nvPr/>
        </p:nvSpPr>
        <p:spPr>
          <a:xfrm>
            <a:off x="8860498" y="4132725"/>
            <a:ext cx="760952" cy="206883"/>
          </a:xfrm>
          <a:prstGeom prst="rect">
            <a:avLst/>
          </a:prstGeom>
        </p:spPr>
        <p:txBody>
          <a:bodyPr lIns="0" tIns="0" rIns="0" bIns="0" rtlCol="0" anchor="t">
            <a:spAutoFit/>
          </a:bodyPr>
          <a:lstStyle/>
          <a:p>
            <a:pPr algn="l">
              <a:lnSpc>
                <a:spcPts val="1679"/>
              </a:lnSpc>
            </a:pPr>
            <a:r>
              <a:rPr lang="en-US" sz="1200" spc="-16">
                <a:latin typeface="IBM Plex Sans Bold"/>
                <a:ea typeface="IBM Plex Sans Bold"/>
                <a:cs typeface="IBM Plex Sans Bold"/>
                <a:sym typeface="IBM Plex Sans Bold"/>
              </a:rPr>
              <a:t>Data plane</a:t>
            </a:r>
          </a:p>
        </p:txBody>
      </p:sp>
      <p:sp>
        <p:nvSpPr>
          <p:cNvPr id="84" name="TextBox 45">
            <a:extLst>
              <a:ext uri="{FF2B5EF4-FFF2-40B4-BE49-F238E27FC236}">
                <a16:creationId xmlns:a16="http://schemas.microsoft.com/office/drawing/2014/main" id="{68A17CBB-A31C-6F94-30A2-6CE0BDBC5755}"/>
              </a:ext>
            </a:extLst>
          </p:cNvPr>
          <p:cNvSpPr txBox="1"/>
          <p:nvPr/>
        </p:nvSpPr>
        <p:spPr>
          <a:xfrm>
            <a:off x="8562384" y="2014365"/>
            <a:ext cx="1371438" cy="206883"/>
          </a:xfrm>
          <a:prstGeom prst="rect">
            <a:avLst/>
          </a:prstGeom>
        </p:spPr>
        <p:txBody>
          <a:bodyPr lIns="0" tIns="0" rIns="0" bIns="0" rtlCol="0" anchor="t">
            <a:spAutoFit/>
          </a:bodyPr>
          <a:lstStyle/>
          <a:p>
            <a:pPr algn="l">
              <a:lnSpc>
                <a:spcPts val="1679"/>
              </a:lnSpc>
            </a:pPr>
            <a:r>
              <a:rPr lang="en-US" sz="1200" spc="-16">
                <a:latin typeface="IBM Plex Sans Bold"/>
                <a:ea typeface="IBM Plex Sans Bold"/>
                <a:cs typeface="IBM Plex Sans Bold"/>
                <a:sym typeface="IBM Plex Sans Bold"/>
              </a:rPr>
              <a:t>Management plane</a:t>
            </a:r>
          </a:p>
        </p:txBody>
      </p:sp>
      <p:sp>
        <p:nvSpPr>
          <p:cNvPr id="85" name="TextBox 46">
            <a:extLst>
              <a:ext uri="{FF2B5EF4-FFF2-40B4-BE49-F238E27FC236}">
                <a16:creationId xmlns:a16="http://schemas.microsoft.com/office/drawing/2014/main" id="{35A497C1-D9CB-E79E-7DA4-AC0EC40704DD}"/>
              </a:ext>
            </a:extLst>
          </p:cNvPr>
          <p:cNvSpPr txBox="1"/>
          <p:nvPr/>
        </p:nvSpPr>
        <p:spPr>
          <a:xfrm>
            <a:off x="10395214" y="2984238"/>
            <a:ext cx="910085"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API providers</a:t>
            </a:r>
          </a:p>
        </p:txBody>
      </p:sp>
      <p:sp>
        <p:nvSpPr>
          <p:cNvPr id="86" name="TextBox 47">
            <a:extLst>
              <a:ext uri="{FF2B5EF4-FFF2-40B4-BE49-F238E27FC236}">
                <a16:creationId xmlns:a16="http://schemas.microsoft.com/office/drawing/2014/main" id="{0289FF4F-CD76-292B-135D-4BC36E35AFDD}"/>
              </a:ext>
            </a:extLst>
          </p:cNvPr>
          <p:cNvSpPr txBox="1"/>
          <p:nvPr/>
        </p:nvSpPr>
        <p:spPr>
          <a:xfrm>
            <a:off x="10465327" y="5108694"/>
            <a:ext cx="913086"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Backend APIs</a:t>
            </a:r>
          </a:p>
        </p:txBody>
      </p:sp>
    </p:spTree>
    <p:extLst>
      <p:ext uri="{BB962C8B-B14F-4D97-AF65-F5344CB8AC3E}">
        <p14:creationId xmlns:p14="http://schemas.microsoft.com/office/powerpoint/2010/main" val="2532820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5" name="Freeform 5">
            <a:extLst>
              <a:ext uri="{FF2B5EF4-FFF2-40B4-BE49-F238E27FC236}">
                <a16:creationId xmlns:a16="http://schemas.microsoft.com/office/drawing/2014/main" id="{B71A849C-1BC2-88A9-E71A-78BCE3D407E1}"/>
              </a:ext>
            </a:extLst>
          </p:cNvPr>
          <p:cNvSpPr/>
          <p:nvPr/>
        </p:nvSpPr>
        <p:spPr>
          <a:xfrm>
            <a:off x="-63499" y="2713011"/>
            <a:ext cx="12318997" cy="4300185"/>
          </a:xfrm>
          <a:custGeom>
            <a:avLst/>
            <a:gdLst/>
            <a:ahLst/>
            <a:cxnLst/>
            <a:rect l="l" t="t" r="r" b="b"/>
            <a:pathLst>
              <a:path w="12318997" h="4300185">
                <a:moveTo>
                  <a:pt x="0" y="0"/>
                </a:moveTo>
                <a:lnTo>
                  <a:pt x="12318997" y="0"/>
                </a:lnTo>
                <a:lnTo>
                  <a:pt x="12318997" y="4300185"/>
                </a:lnTo>
                <a:lnTo>
                  <a:pt x="0" y="430018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NZ"/>
          </a:p>
        </p:txBody>
      </p:sp>
      <p:sp>
        <p:nvSpPr>
          <p:cNvPr id="7" name="TextBox 7">
            <a:extLst>
              <a:ext uri="{FF2B5EF4-FFF2-40B4-BE49-F238E27FC236}">
                <a16:creationId xmlns:a16="http://schemas.microsoft.com/office/drawing/2014/main" id="{68D48076-5B47-EF5A-2FE6-7C69E1448E6F}"/>
              </a:ext>
            </a:extLst>
          </p:cNvPr>
          <p:cNvSpPr txBox="1"/>
          <p:nvPr/>
        </p:nvSpPr>
        <p:spPr>
          <a:xfrm>
            <a:off x="605545" y="4983116"/>
            <a:ext cx="583491" cy="206883"/>
          </a:xfrm>
          <a:prstGeom prst="rect">
            <a:avLst/>
          </a:prstGeom>
        </p:spPr>
        <p:txBody>
          <a:bodyPr wrap="square" lIns="0" tIns="0" rIns="0" bIns="0" rtlCol="0" anchor="t">
            <a:spAutoFit/>
          </a:bodyPr>
          <a:lstStyle/>
          <a:p>
            <a:pPr algn="l">
              <a:lnSpc>
                <a:spcPts val="1679"/>
              </a:lnSpc>
            </a:pPr>
            <a:r>
              <a:rPr lang="en-US" sz="1200" spc="-15" dirty="0">
                <a:solidFill>
                  <a:srgbClr val="000000"/>
                </a:solidFill>
                <a:latin typeface="IBM Plex Sans"/>
                <a:ea typeface="IBM Plex Sans"/>
                <a:cs typeface="IBM Plex Sans"/>
                <a:sym typeface="IBM Plex Sans"/>
              </a:rPr>
              <a:t>User</a:t>
            </a:r>
          </a:p>
        </p:txBody>
      </p:sp>
      <p:sp>
        <p:nvSpPr>
          <p:cNvPr id="9" name="TextBox 8">
            <a:extLst>
              <a:ext uri="{FF2B5EF4-FFF2-40B4-BE49-F238E27FC236}">
                <a16:creationId xmlns:a16="http://schemas.microsoft.com/office/drawing/2014/main" id="{AEE918ED-5AB6-8654-2A9C-F73B85ED8E86}"/>
              </a:ext>
            </a:extLst>
          </p:cNvPr>
          <p:cNvSpPr txBox="1"/>
          <p:nvPr/>
        </p:nvSpPr>
        <p:spPr>
          <a:xfrm>
            <a:off x="1870514" y="4983116"/>
            <a:ext cx="1102776" cy="206883"/>
          </a:xfrm>
          <a:prstGeom prst="rect">
            <a:avLst/>
          </a:prstGeom>
        </p:spPr>
        <p:txBody>
          <a:bodyPr lIns="0" tIns="0" rIns="0" bIns="0" rtlCol="0" anchor="t">
            <a:spAutoFit/>
          </a:bodyPr>
          <a:lstStyle/>
          <a:p>
            <a:pPr algn="l">
              <a:lnSpc>
                <a:spcPts val="1679"/>
              </a:lnSpc>
            </a:pPr>
            <a:r>
              <a:rPr lang="en-US" sz="1200" spc="-16" dirty="0">
                <a:solidFill>
                  <a:srgbClr val="000000"/>
                </a:solidFill>
                <a:latin typeface="IBM Plex Sans"/>
                <a:ea typeface="IBM Plex Sans"/>
                <a:cs typeface="IBM Plex Sans"/>
                <a:sym typeface="IBM Plex Sans"/>
              </a:rPr>
              <a:t>App on a device</a:t>
            </a:r>
          </a:p>
        </p:txBody>
      </p:sp>
      <p:sp>
        <p:nvSpPr>
          <p:cNvPr id="10" name="TextBox 9">
            <a:extLst>
              <a:ext uri="{FF2B5EF4-FFF2-40B4-BE49-F238E27FC236}">
                <a16:creationId xmlns:a16="http://schemas.microsoft.com/office/drawing/2014/main" id="{5F8EEB2A-46E2-7842-5221-140FF8748F71}"/>
              </a:ext>
            </a:extLst>
          </p:cNvPr>
          <p:cNvSpPr txBox="1"/>
          <p:nvPr/>
        </p:nvSpPr>
        <p:spPr>
          <a:xfrm>
            <a:off x="4628249" y="4949588"/>
            <a:ext cx="585568" cy="202556"/>
          </a:xfrm>
          <a:prstGeom prst="rect">
            <a:avLst/>
          </a:prstGeom>
        </p:spPr>
        <p:txBody>
          <a:bodyPr wrap="square" lIns="0" tIns="0" rIns="0" bIns="0" rtlCol="0" anchor="t">
            <a:spAutoFit/>
          </a:bodyPr>
          <a:lstStyle/>
          <a:p>
            <a:pPr algn="l">
              <a:lnSpc>
                <a:spcPts val="1679"/>
              </a:lnSpc>
            </a:pPr>
            <a:r>
              <a:rPr lang="en-US" sz="1200" spc="-16" dirty="0">
                <a:solidFill>
                  <a:srgbClr val="000000"/>
                </a:solidFill>
                <a:latin typeface="IBM Plex Sans"/>
                <a:ea typeface="IBM Plex Sans"/>
                <a:cs typeface="IBM Plex Sans"/>
                <a:sym typeface="IBM Plex Sans"/>
              </a:rPr>
              <a:t>Firewall</a:t>
            </a:r>
          </a:p>
        </p:txBody>
      </p:sp>
      <p:sp>
        <p:nvSpPr>
          <p:cNvPr id="11" name="TextBox 10">
            <a:extLst>
              <a:ext uri="{FF2B5EF4-FFF2-40B4-BE49-F238E27FC236}">
                <a16:creationId xmlns:a16="http://schemas.microsoft.com/office/drawing/2014/main" id="{C2C43571-D217-4B70-7A25-AED74A1D43F8}"/>
              </a:ext>
            </a:extLst>
          </p:cNvPr>
          <p:cNvSpPr txBox="1"/>
          <p:nvPr/>
        </p:nvSpPr>
        <p:spPr>
          <a:xfrm>
            <a:off x="7337150" y="4940444"/>
            <a:ext cx="725716" cy="202557"/>
          </a:xfrm>
          <a:prstGeom prst="rect">
            <a:avLst/>
          </a:prstGeom>
        </p:spPr>
        <p:txBody>
          <a:bodyPr wrap="square" lIns="0" tIns="0" rIns="0" bIns="0" rtlCol="0" anchor="t">
            <a:spAutoFit/>
          </a:bodyPr>
          <a:lstStyle/>
          <a:p>
            <a:pPr algn="l">
              <a:lnSpc>
                <a:spcPts val="1679"/>
              </a:lnSpc>
            </a:pPr>
            <a:r>
              <a:rPr lang="en-US" sz="1200" spc="-16" dirty="0">
                <a:solidFill>
                  <a:srgbClr val="000000"/>
                </a:solidFill>
                <a:latin typeface="IBM Plex Sans"/>
                <a:ea typeface="IBM Plex Sans"/>
                <a:cs typeface="IBM Plex Sans"/>
                <a:sym typeface="IBM Plex Sans"/>
              </a:rPr>
              <a:t>Gateway</a:t>
            </a:r>
          </a:p>
        </p:txBody>
      </p:sp>
      <p:sp>
        <p:nvSpPr>
          <p:cNvPr id="12" name="TextBox 11">
            <a:extLst>
              <a:ext uri="{FF2B5EF4-FFF2-40B4-BE49-F238E27FC236}">
                <a16:creationId xmlns:a16="http://schemas.microsoft.com/office/drawing/2014/main" id="{F3001165-E0B9-D632-2BC5-EAD2E01ADDF1}"/>
              </a:ext>
            </a:extLst>
          </p:cNvPr>
          <p:cNvSpPr txBox="1"/>
          <p:nvPr/>
        </p:nvSpPr>
        <p:spPr>
          <a:xfrm>
            <a:off x="10013303" y="4955684"/>
            <a:ext cx="913086" cy="206883"/>
          </a:xfrm>
          <a:prstGeom prst="rect">
            <a:avLst/>
          </a:prstGeom>
        </p:spPr>
        <p:txBody>
          <a:bodyPr lIns="0" tIns="0" rIns="0" bIns="0" rtlCol="0" anchor="t">
            <a:spAutoFit/>
          </a:bodyPr>
          <a:lstStyle/>
          <a:p>
            <a:pPr algn="l">
              <a:lnSpc>
                <a:spcPts val="1679"/>
              </a:lnSpc>
            </a:pPr>
            <a:r>
              <a:rPr lang="en-US" sz="1200" spc="-16">
                <a:solidFill>
                  <a:srgbClr val="000000"/>
                </a:solidFill>
                <a:latin typeface="IBM Plex Sans"/>
                <a:ea typeface="IBM Plex Sans"/>
                <a:cs typeface="IBM Plex Sans"/>
                <a:sym typeface="IBM Plex Sans"/>
              </a:rPr>
              <a:t>Backend APIs</a:t>
            </a:r>
          </a:p>
        </p:txBody>
      </p:sp>
      <p:sp>
        <p:nvSpPr>
          <p:cNvPr id="13" name="TextBox 12">
            <a:extLst>
              <a:ext uri="{FF2B5EF4-FFF2-40B4-BE49-F238E27FC236}">
                <a16:creationId xmlns:a16="http://schemas.microsoft.com/office/drawing/2014/main" id="{0754C16B-F9E5-B305-E6A4-FA81BE6753DD}"/>
              </a:ext>
            </a:extLst>
          </p:cNvPr>
          <p:cNvSpPr txBox="1"/>
          <p:nvPr/>
        </p:nvSpPr>
        <p:spPr>
          <a:xfrm>
            <a:off x="4147332" y="5459757"/>
            <a:ext cx="1197788" cy="500958"/>
          </a:xfrm>
          <a:prstGeom prst="rect">
            <a:avLst/>
          </a:prstGeom>
        </p:spPr>
        <p:txBody>
          <a:bodyPr lIns="0" tIns="0" rIns="0" bIns="0" rtlCol="0" anchor="t">
            <a:spAutoFit/>
          </a:bodyPr>
          <a:lstStyle/>
          <a:p>
            <a:pPr algn="l">
              <a:lnSpc>
                <a:spcPts val="1295"/>
              </a:lnSpc>
            </a:pPr>
            <a:r>
              <a:rPr lang="en-US" sz="999" spc="15">
                <a:solidFill>
                  <a:srgbClr val="000000"/>
                </a:solidFill>
                <a:latin typeface="IBM Plex Sans Condensed Italics"/>
                <a:ea typeface="IBM Plex Sans Condensed Italics"/>
                <a:cs typeface="IBM Plex Sans Condensed Italics"/>
                <a:sym typeface="IBM Plex Sans Condensed Italics"/>
              </a:rPr>
              <a:t>OWASP core rule sets Bot protection rule set</a:t>
            </a:r>
          </a:p>
          <a:p>
            <a:pPr algn="l">
              <a:lnSpc>
                <a:spcPts val="1535"/>
              </a:lnSpc>
            </a:pPr>
            <a:r>
              <a:rPr lang="en-US" sz="999" spc="16">
                <a:solidFill>
                  <a:srgbClr val="000000"/>
                </a:solidFill>
                <a:latin typeface="IBM Plex Sans Condensed Italics"/>
                <a:ea typeface="IBM Plex Sans Condensed Italics"/>
                <a:cs typeface="IBM Plex Sans Condensed Italics"/>
                <a:sym typeface="IBM Plex Sans Condensed Italics"/>
              </a:rPr>
              <a:t>Custom rules</a:t>
            </a:r>
          </a:p>
        </p:txBody>
      </p:sp>
      <p:sp>
        <p:nvSpPr>
          <p:cNvPr id="14" name="TextBox 13">
            <a:extLst>
              <a:ext uri="{FF2B5EF4-FFF2-40B4-BE49-F238E27FC236}">
                <a16:creationId xmlns:a16="http://schemas.microsoft.com/office/drawing/2014/main" id="{3ACE562B-E28F-A0BB-30B7-69041A80CF72}"/>
              </a:ext>
            </a:extLst>
          </p:cNvPr>
          <p:cNvSpPr txBox="1"/>
          <p:nvPr/>
        </p:nvSpPr>
        <p:spPr>
          <a:xfrm>
            <a:off x="6892361" y="5407560"/>
            <a:ext cx="1531810" cy="1385259"/>
          </a:xfrm>
          <a:prstGeom prst="rect">
            <a:avLst/>
          </a:prstGeom>
        </p:spPr>
        <p:txBody>
          <a:bodyPr lIns="0" tIns="0" rIns="0" bIns="0" rtlCol="0" anchor="t">
            <a:spAutoFit/>
          </a:bodyPr>
          <a:lstStyle/>
          <a:p>
            <a:pPr algn="l">
              <a:lnSpc>
                <a:spcPts val="1373"/>
              </a:lnSpc>
            </a:pPr>
            <a:r>
              <a:rPr lang="en-US" sz="999" spc="18">
                <a:solidFill>
                  <a:srgbClr val="000000"/>
                </a:solidFill>
                <a:latin typeface="IBM Plex Sans Condensed Italics"/>
                <a:ea typeface="IBM Plex Sans Condensed Italics"/>
                <a:cs typeface="IBM Plex Sans Condensed Italics"/>
                <a:sym typeface="IBM Plex Sans Condensed Italics"/>
              </a:rPr>
              <a:t>Façade Key OAuth 2 Client certificate Custom authN/authZ IP filter Request/response validation Throttling</a:t>
            </a:r>
          </a:p>
        </p:txBody>
      </p:sp>
      <p:sp>
        <p:nvSpPr>
          <p:cNvPr id="15" name="TextBox 14">
            <a:extLst>
              <a:ext uri="{FF2B5EF4-FFF2-40B4-BE49-F238E27FC236}">
                <a16:creationId xmlns:a16="http://schemas.microsoft.com/office/drawing/2014/main" id="{6AB9BE6B-7419-C011-2AF5-5E10092A19F4}"/>
              </a:ext>
            </a:extLst>
          </p:cNvPr>
          <p:cNvSpPr txBox="1"/>
          <p:nvPr/>
        </p:nvSpPr>
        <p:spPr>
          <a:xfrm>
            <a:off x="10148996" y="5449851"/>
            <a:ext cx="1437246" cy="1126560"/>
          </a:xfrm>
          <a:prstGeom prst="rect">
            <a:avLst/>
          </a:prstGeom>
        </p:spPr>
        <p:txBody>
          <a:bodyPr lIns="0" tIns="0" rIns="0" bIns="0" rtlCol="0" anchor="t">
            <a:spAutoFit/>
          </a:bodyPr>
          <a:lstStyle/>
          <a:p>
            <a:pPr algn="l">
              <a:lnSpc>
                <a:spcPts val="1487"/>
              </a:lnSpc>
            </a:pPr>
            <a:r>
              <a:rPr lang="en-US" sz="999" spc="15">
                <a:solidFill>
                  <a:srgbClr val="000000"/>
                </a:solidFill>
                <a:latin typeface="IBM Plex Sans Condensed Italics"/>
                <a:ea typeface="IBM Plex Sans Condensed Italics"/>
                <a:cs typeface="IBM Plex Sans Condensed Italics"/>
                <a:sym typeface="IBM Plex Sans Condensed Italics"/>
              </a:rPr>
              <a:t>HTTP Basic (shared secret) Mutual certificate OAuth 2 OBO Managed identity IP filter Private networking</a:t>
            </a:r>
          </a:p>
        </p:txBody>
      </p:sp>
      <p:sp>
        <p:nvSpPr>
          <p:cNvPr id="18" name="TextBox 6">
            <a:extLst>
              <a:ext uri="{FF2B5EF4-FFF2-40B4-BE49-F238E27FC236}">
                <a16:creationId xmlns:a16="http://schemas.microsoft.com/office/drawing/2014/main" id="{2F6B3978-60F8-CAF9-F615-9EFD1ABB2A4D}"/>
              </a:ext>
            </a:extLst>
          </p:cNvPr>
          <p:cNvSpPr txBox="1"/>
          <p:nvPr/>
        </p:nvSpPr>
        <p:spPr>
          <a:xfrm>
            <a:off x="800019" y="953927"/>
            <a:ext cx="3932301" cy="1239314"/>
          </a:xfrm>
          <a:prstGeom prst="rect">
            <a:avLst/>
          </a:prstGeom>
        </p:spPr>
        <p:txBody>
          <a:bodyPr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Data plane security</a:t>
            </a:r>
          </a:p>
        </p:txBody>
      </p:sp>
      <p:sp>
        <p:nvSpPr>
          <p:cNvPr id="21" name="TextBox 6">
            <a:extLst>
              <a:ext uri="{FF2B5EF4-FFF2-40B4-BE49-F238E27FC236}">
                <a16:creationId xmlns:a16="http://schemas.microsoft.com/office/drawing/2014/main" id="{802AE021-0623-0F28-045B-E93CBD6FE209}"/>
              </a:ext>
            </a:extLst>
          </p:cNvPr>
          <p:cNvSpPr txBox="1"/>
          <p:nvPr/>
        </p:nvSpPr>
        <p:spPr>
          <a:xfrm>
            <a:off x="6396375" y="1172774"/>
            <a:ext cx="4679682" cy="1174168"/>
          </a:xfrm>
          <a:prstGeom prst="rect">
            <a:avLst/>
          </a:prstGeom>
        </p:spPr>
        <p:txBody>
          <a:bodyPr wrap="square" lIns="0" tIns="0" rIns="0" bIns="0" rtlCol="0" anchor="t">
            <a:spAutoFit/>
          </a:bodyPr>
          <a:lstStyle/>
          <a:p>
            <a:pPr algn="l">
              <a:lnSpc>
                <a:spcPts val="5040"/>
              </a:lnSpc>
            </a:pPr>
            <a:r>
              <a:rPr lang="en-US" sz="1600" spc="-50" dirty="0">
                <a:latin typeface="IBM Plex Sans Bold"/>
                <a:ea typeface="IBM Plex Sans Bold"/>
                <a:cs typeface="IBM Plex Sans Bold"/>
                <a:sym typeface="IBM Plex Sans Bold"/>
              </a:rPr>
              <a:t>Layered defense</a:t>
            </a:r>
          </a:p>
          <a:p>
            <a:pPr algn="l">
              <a:lnSpc>
                <a:spcPts val="5040"/>
              </a:lnSpc>
            </a:pPr>
            <a:r>
              <a:rPr lang="en-US" sz="1600" spc="-50" dirty="0">
                <a:latin typeface="IBM Plex Sans Bold"/>
                <a:ea typeface="IBM Plex Sans Bold"/>
                <a:cs typeface="IBM Plex Sans Bold"/>
                <a:sym typeface="IBM Plex Sans Bold"/>
              </a:rPr>
              <a:t>Separation of responsibilities between the layers</a:t>
            </a:r>
          </a:p>
        </p:txBody>
      </p:sp>
      <p:sp>
        <p:nvSpPr>
          <p:cNvPr id="22" name="TextBox 6">
            <a:extLst>
              <a:ext uri="{FF2B5EF4-FFF2-40B4-BE49-F238E27FC236}">
                <a16:creationId xmlns:a16="http://schemas.microsoft.com/office/drawing/2014/main" id="{BF33590E-A615-56DD-B72C-6EF02BDE5987}"/>
              </a:ext>
            </a:extLst>
          </p:cNvPr>
          <p:cNvSpPr txBox="1"/>
          <p:nvPr/>
        </p:nvSpPr>
        <p:spPr>
          <a:xfrm>
            <a:off x="800019" y="2072366"/>
            <a:ext cx="4679682" cy="532966"/>
          </a:xfrm>
          <a:prstGeom prst="rect">
            <a:avLst/>
          </a:prstGeom>
        </p:spPr>
        <p:txBody>
          <a:bodyPr wrap="square" lIns="0" tIns="0" rIns="0" bIns="0" rtlCol="0" anchor="t">
            <a:spAutoFit/>
          </a:bodyPr>
          <a:lstStyle/>
          <a:p>
            <a:pPr algn="l">
              <a:lnSpc>
                <a:spcPts val="5040"/>
              </a:lnSpc>
            </a:pPr>
            <a:r>
              <a:rPr lang="en-US" sz="1600" spc="-50" dirty="0">
                <a:latin typeface="IBM Plex Sans Bold"/>
                <a:ea typeface="IBM Plex Sans Bold"/>
                <a:cs typeface="IBM Plex Sans Bold"/>
                <a:sym typeface="IBM Plex Sans Bold"/>
              </a:rPr>
              <a:t>Secure and protect backend APIs</a:t>
            </a:r>
          </a:p>
        </p:txBody>
      </p:sp>
      <p:cxnSp>
        <p:nvCxnSpPr>
          <p:cNvPr id="24" name="Straight Connector 23">
            <a:extLst>
              <a:ext uri="{FF2B5EF4-FFF2-40B4-BE49-F238E27FC236}">
                <a16:creationId xmlns:a16="http://schemas.microsoft.com/office/drawing/2014/main" id="{3696EADA-A743-E076-6E9C-70DE8C27CA5A}"/>
              </a:ext>
            </a:extLst>
          </p:cNvPr>
          <p:cNvCxnSpPr/>
          <p:nvPr/>
        </p:nvCxnSpPr>
        <p:spPr>
          <a:xfrm>
            <a:off x="5659655" y="1309035"/>
            <a:ext cx="0" cy="1106906"/>
          </a:xfrm>
          <a:prstGeom prst="lin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6100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8" name="TextBox 6">
            <a:extLst>
              <a:ext uri="{FF2B5EF4-FFF2-40B4-BE49-F238E27FC236}">
                <a16:creationId xmlns:a16="http://schemas.microsoft.com/office/drawing/2014/main" id="{2F6B3978-60F8-CAF9-F615-9EFD1ABB2A4D}"/>
              </a:ext>
            </a:extLst>
          </p:cNvPr>
          <p:cNvSpPr txBox="1"/>
          <p:nvPr/>
        </p:nvSpPr>
        <p:spPr>
          <a:xfrm>
            <a:off x="992524" y="3523752"/>
            <a:ext cx="3932301" cy="572080"/>
          </a:xfrm>
          <a:prstGeom prst="rect">
            <a:avLst/>
          </a:prstGeom>
        </p:spPr>
        <p:txBody>
          <a:bodyPr lIns="0" tIns="0" rIns="0" bIns="0" rtlCol="0" anchor="t">
            <a:spAutoFit/>
          </a:bodyPr>
          <a:lstStyle/>
          <a:p>
            <a:pPr>
              <a:lnSpc>
                <a:spcPts val="5040"/>
              </a:lnSpc>
            </a:pPr>
            <a:r>
              <a:rPr lang="en-US" sz="2800" spc="-50" dirty="0">
                <a:latin typeface="IBM Plex Sans Bold"/>
                <a:sym typeface="IBM Plex Sans Bold"/>
              </a:rPr>
              <a:t>Facade</a:t>
            </a:r>
          </a:p>
        </p:txBody>
      </p:sp>
      <p:grpSp>
        <p:nvGrpSpPr>
          <p:cNvPr id="2" name="Group 2">
            <a:extLst>
              <a:ext uri="{FF2B5EF4-FFF2-40B4-BE49-F238E27FC236}">
                <a16:creationId xmlns:a16="http://schemas.microsoft.com/office/drawing/2014/main" id="{DF5C9735-84E4-A7E3-34FB-23352A1BEBE7}"/>
              </a:ext>
            </a:extLst>
          </p:cNvPr>
          <p:cNvGrpSpPr>
            <a:grpSpLocks noChangeAspect="1"/>
          </p:cNvGrpSpPr>
          <p:nvPr/>
        </p:nvGrpSpPr>
        <p:grpSpPr>
          <a:xfrm>
            <a:off x="4524689" y="3078617"/>
            <a:ext cx="28575" cy="1701803"/>
            <a:chOff x="0" y="0"/>
            <a:chExt cx="28575" cy="1701800"/>
          </a:xfrm>
        </p:grpSpPr>
        <p:sp>
          <p:nvSpPr>
            <p:cNvPr id="16" name="Freeform 3">
              <a:extLst>
                <a:ext uri="{FF2B5EF4-FFF2-40B4-BE49-F238E27FC236}">
                  <a16:creationId xmlns:a16="http://schemas.microsoft.com/office/drawing/2014/main" id="{11E4B66A-6940-75CD-BBA1-EE2619E8184E}"/>
                </a:ext>
              </a:extLst>
            </p:cNvPr>
            <p:cNvSpPr/>
            <p:nvPr/>
          </p:nvSpPr>
          <p:spPr>
            <a:xfrm>
              <a:off x="0" y="0"/>
              <a:ext cx="28575" cy="1701800"/>
            </a:xfrm>
            <a:custGeom>
              <a:avLst/>
              <a:gdLst/>
              <a:ahLst/>
              <a:cxnLst/>
              <a:rect l="l" t="t" r="r" b="b"/>
              <a:pathLst>
                <a:path w="28575" h="1701800">
                  <a:moveTo>
                    <a:pt x="28575" y="0"/>
                  </a:moveTo>
                  <a:lnTo>
                    <a:pt x="28575" y="1701800"/>
                  </a:lnTo>
                  <a:lnTo>
                    <a:pt x="0" y="1701800"/>
                  </a:lnTo>
                  <a:lnTo>
                    <a:pt x="0" y="0"/>
                  </a:lnTo>
                  <a:close/>
                </a:path>
              </a:pathLst>
            </a:custGeom>
            <a:solidFill>
              <a:srgbClr val="0078D4"/>
            </a:solidFill>
          </p:spPr>
          <p:txBody>
            <a:bodyPr/>
            <a:lstStyle/>
            <a:p>
              <a:endParaRPr lang="en-NZ"/>
            </a:p>
          </p:txBody>
        </p:sp>
      </p:grpSp>
      <p:sp>
        <p:nvSpPr>
          <p:cNvPr id="17" name="TextBox 4">
            <a:extLst>
              <a:ext uri="{FF2B5EF4-FFF2-40B4-BE49-F238E27FC236}">
                <a16:creationId xmlns:a16="http://schemas.microsoft.com/office/drawing/2014/main" id="{42C47A86-69F4-6B0C-C393-C47BBB2C3F43}"/>
              </a:ext>
            </a:extLst>
          </p:cNvPr>
          <p:cNvSpPr txBox="1"/>
          <p:nvPr/>
        </p:nvSpPr>
        <p:spPr>
          <a:xfrm>
            <a:off x="5124764" y="2259867"/>
            <a:ext cx="6370491" cy="2591863"/>
          </a:xfrm>
          <a:prstGeom prst="rect">
            <a:avLst/>
          </a:prstGeom>
        </p:spPr>
        <p:txBody>
          <a:bodyPr lIns="0" tIns="0" rIns="0" bIns="0" rtlCol="0" anchor="t">
            <a:spAutoFit/>
          </a:bodyPr>
          <a:lstStyle/>
          <a:p>
            <a:pPr algn="l">
              <a:lnSpc>
                <a:spcPts val="5199"/>
              </a:lnSpc>
            </a:pPr>
            <a:r>
              <a:rPr lang="en-US" sz="2800" spc="-39" dirty="0">
                <a:latin typeface="IBM Plex Sans"/>
                <a:ea typeface="IBM Plex Sans"/>
                <a:cs typeface="IBM Plex Sans"/>
                <a:sym typeface="IBM Plex Sans"/>
              </a:rPr>
              <a:t>Expose selected backend APIs Allow chosen HTTP methods and routes Enforce TLS and its configuration Define CORS rules Restrict client IPs</a:t>
            </a:r>
          </a:p>
        </p:txBody>
      </p:sp>
    </p:spTree>
    <p:extLst>
      <p:ext uri="{BB962C8B-B14F-4D97-AF65-F5344CB8AC3E}">
        <p14:creationId xmlns:p14="http://schemas.microsoft.com/office/powerpoint/2010/main" val="17461046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8" name="TextBox 6">
            <a:extLst>
              <a:ext uri="{FF2B5EF4-FFF2-40B4-BE49-F238E27FC236}">
                <a16:creationId xmlns:a16="http://schemas.microsoft.com/office/drawing/2014/main" id="{2F6B3978-60F8-CAF9-F615-9EFD1ABB2A4D}"/>
              </a:ext>
            </a:extLst>
          </p:cNvPr>
          <p:cNvSpPr txBox="1"/>
          <p:nvPr/>
        </p:nvSpPr>
        <p:spPr>
          <a:xfrm>
            <a:off x="992524" y="3523752"/>
            <a:ext cx="3932301" cy="572080"/>
          </a:xfrm>
          <a:prstGeom prst="rect">
            <a:avLst/>
          </a:prstGeom>
        </p:spPr>
        <p:txBody>
          <a:bodyPr lIns="0" tIns="0" rIns="0" bIns="0" rtlCol="0" anchor="t">
            <a:spAutoFit/>
          </a:bodyPr>
          <a:lstStyle/>
          <a:p>
            <a:pPr>
              <a:lnSpc>
                <a:spcPts val="5040"/>
              </a:lnSpc>
            </a:pPr>
            <a:r>
              <a:rPr lang="en-US" sz="2800" spc="-50" dirty="0">
                <a:latin typeface="IBM Plex Sans Bold"/>
                <a:sym typeface="IBM Plex Sans Bold"/>
              </a:rPr>
              <a:t>Keys</a:t>
            </a:r>
          </a:p>
        </p:txBody>
      </p:sp>
      <p:grpSp>
        <p:nvGrpSpPr>
          <p:cNvPr id="2" name="Group 2">
            <a:extLst>
              <a:ext uri="{FF2B5EF4-FFF2-40B4-BE49-F238E27FC236}">
                <a16:creationId xmlns:a16="http://schemas.microsoft.com/office/drawing/2014/main" id="{DF5C9735-84E4-A7E3-34FB-23352A1BEBE7}"/>
              </a:ext>
            </a:extLst>
          </p:cNvPr>
          <p:cNvGrpSpPr>
            <a:grpSpLocks noChangeAspect="1"/>
          </p:cNvGrpSpPr>
          <p:nvPr/>
        </p:nvGrpSpPr>
        <p:grpSpPr>
          <a:xfrm>
            <a:off x="4524689" y="3078617"/>
            <a:ext cx="28575" cy="1701803"/>
            <a:chOff x="0" y="0"/>
            <a:chExt cx="28575" cy="1701800"/>
          </a:xfrm>
        </p:grpSpPr>
        <p:sp>
          <p:nvSpPr>
            <p:cNvPr id="16" name="Freeform 3">
              <a:extLst>
                <a:ext uri="{FF2B5EF4-FFF2-40B4-BE49-F238E27FC236}">
                  <a16:creationId xmlns:a16="http://schemas.microsoft.com/office/drawing/2014/main" id="{11E4B66A-6940-75CD-BBA1-EE2619E8184E}"/>
                </a:ext>
              </a:extLst>
            </p:cNvPr>
            <p:cNvSpPr/>
            <p:nvPr/>
          </p:nvSpPr>
          <p:spPr>
            <a:xfrm>
              <a:off x="0" y="0"/>
              <a:ext cx="28575" cy="1701800"/>
            </a:xfrm>
            <a:custGeom>
              <a:avLst/>
              <a:gdLst/>
              <a:ahLst/>
              <a:cxnLst/>
              <a:rect l="l" t="t" r="r" b="b"/>
              <a:pathLst>
                <a:path w="28575" h="1701800">
                  <a:moveTo>
                    <a:pt x="28575" y="0"/>
                  </a:moveTo>
                  <a:lnTo>
                    <a:pt x="28575" y="1701800"/>
                  </a:lnTo>
                  <a:lnTo>
                    <a:pt x="0" y="1701800"/>
                  </a:lnTo>
                  <a:lnTo>
                    <a:pt x="0" y="0"/>
                  </a:lnTo>
                  <a:close/>
                </a:path>
              </a:pathLst>
            </a:custGeom>
            <a:solidFill>
              <a:srgbClr val="0078D4"/>
            </a:solidFill>
          </p:spPr>
          <p:txBody>
            <a:bodyPr/>
            <a:lstStyle/>
            <a:p>
              <a:endParaRPr lang="en-NZ"/>
            </a:p>
          </p:txBody>
        </p:sp>
      </p:grpSp>
      <p:sp>
        <p:nvSpPr>
          <p:cNvPr id="5" name="TextBox 4">
            <a:extLst>
              <a:ext uri="{FF2B5EF4-FFF2-40B4-BE49-F238E27FC236}">
                <a16:creationId xmlns:a16="http://schemas.microsoft.com/office/drawing/2014/main" id="{846D378B-6DAF-DC24-CCA6-7124BEBF5C0F}"/>
              </a:ext>
            </a:extLst>
          </p:cNvPr>
          <p:cNvSpPr txBox="1"/>
          <p:nvPr/>
        </p:nvSpPr>
        <p:spPr>
          <a:xfrm>
            <a:off x="4924824" y="1876320"/>
            <a:ext cx="6548489" cy="3476758"/>
          </a:xfrm>
          <a:prstGeom prst="rect">
            <a:avLst/>
          </a:prstGeom>
        </p:spPr>
        <p:txBody>
          <a:bodyPr wrap="square" lIns="0" tIns="0" rIns="0" bIns="0" rtlCol="0" anchor="t">
            <a:spAutoFit/>
          </a:bodyPr>
          <a:lstStyle/>
          <a:p>
            <a:pPr algn="l">
              <a:lnSpc>
                <a:spcPts val="5686"/>
              </a:lnSpc>
            </a:pPr>
            <a:r>
              <a:rPr lang="en-US" sz="2800" spc="-39" dirty="0">
                <a:latin typeface="IBM Plex Sans"/>
                <a:ea typeface="IBM Plex Sans"/>
                <a:cs typeface="IBM Plex Sans"/>
                <a:sym typeface="IBM Plex Sans"/>
              </a:rPr>
              <a:t>Turned on and UUID by default Can be rotated and set to custom values Identify developer and app Roughly equivalent to HTTP Basic </a:t>
            </a:r>
          </a:p>
          <a:p>
            <a:pPr algn="l">
              <a:lnSpc>
                <a:spcPts val="4583"/>
              </a:lnSpc>
            </a:pPr>
            <a:r>
              <a:rPr lang="en-US" sz="2800" spc="-39" dirty="0">
                <a:latin typeface="IBM Plex Sans"/>
                <a:ea typeface="IBM Plex Sans"/>
                <a:cs typeface="IBM Plex Sans"/>
                <a:sym typeface="IBM Plex Sans"/>
              </a:rPr>
              <a:t>security-wise</a:t>
            </a:r>
          </a:p>
        </p:txBody>
      </p:sp>
    </p:spTree>
    <p:extLst>
      <p:ext uri="{BB962C8B-B14F-4D97-AF65-F5344CB8AC3E}">
        <p14:creationId xmlns:p14="http://schemas.microsoft.com/office/powerpoint/2010/main" val="35477887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8" name="TextBox 6">
            <a:extLst>
              <a:ext uri="{FF2B5EF4-FFF2-40B4-BE49-F238E27FC236}">
                <a16:creationId xmlns:a16="http://schemas.microsoft.com/office/drawing/2014/main" id="{2F6B3978-60F8-CAF9-F615-9EFD1ABB2A4D}"/>
              </a:ext>
            </a:extLst>
          </p:cNvPr>
          <p:cNvSpPr txBox="1"/>
          <p:nvPr/>
        </p:nvSpPr>
        <p:spPr>
          <a:xfrm>
            <a:off x="992524" y="3523752"/>
            <a:ext cx="3932301" cy="572080"/>
          </a:xfrm>
          <a:prstGeom prst="rect">
            <a:avLst/>
          </a:prstGeom>
        </p:spPr>
        <p:txBody>
          <a:bodyPr lIns="0" tIns="0" rIns="0" bIns="0" rtlCol="0" anchor="t">
            <a:spAutoFit/>
          </a:bodyPr>
          <a:lstStyle/>
          <a:p>
            <a:pPr>
              <a:lnSpc>
                <a:spcPts val="5040"/>
              </a:lnSpc>
            </a:pPr>
            <a:r>
              <a:rPr lang="en-US" sz="2800" spc="-50" dirty="0">
                <a:latin typeface="IBM Plex Sans Bold"/>
                <a:sym typeface="IBM Plex Sans Bold"/>
              </a:rPr>
              <a:t>JWT</a:t>
            </a:r>
          </a:p>
        </p:txBody>
      </p:sp>
      <p:grpSp>
        <p:nvGrpSpPr>
          <p:cNvPr id="2" name="Group 2">
            <a:extLst>
              <a:ext uri="{FF2B5EF4-FFF2-40B4-BE49-F238E27FC236}">
                <a16:creationId xmlns:a16="http://schemas.microsoft.com/office/drawing/2014/main" id="{DF5C9735-84E4-A7E3-34FB-23352A1BEBE7}"/>
              </a:ext>
            </a:extLst>
          </p:cNvPr>
          <p:cNvGrpSpPr>
            <a:grpSpLocks noChangeAspect="1"/>
          </p:cNvGrpSpPr>
          <p:nvPr/>
        </p:nvGrpSpPr>
        <p:grpSpPr>
          <a:xfrm>
            <a:off x="4524689" y="3078617"/>
            <a:ext cx="28575" cy="1701803"/>
            <a:chOff x="0" y="0"/>
            <a:chExt cx="28575" cy="1701800"/>
          </a:xfrm>
        </p:grpSpPr>
        <p:sp>
          <p:nvSpPr>
            <p:cNvPr id="16" name="Freeform 3">
              <a:extLst>
                <a:ext uri="{FF2B5EF4-FFF2-40B4-BE49-F238E27FC236}">
                  <a16:creationId xmlns:a16="http://schemas.microsoft.com/office/drawing/2014/main" id="{11E4B66A-6940-75CD-BBA1-EE2619E8184E}"/>
                </a:ext>
              </a:extLst>
            </p:cNvPr>
            <p:cNvSpPr/>
            <p:nvPr/>
          </p:nvSpPr>
          <p:spPr>
            <a:xfrm>
              <a:off x="0" y="0"/>
              <a:ext cx="28575" cy="1701800"/>
            </a:xfrm>
            <a:custGeom>
              <a:avLst/>
              <a:gdLst/>
              <a:ahLst/>
              <a:cxnLst/>
              <a:rect l="l" t="t" r="r" b="b"/>
              <a:pathLst>
                <a:path w="28575" h="1701800">
                  <a:moveTo>
                    <a:pt x="28575" y="0"/>
                  </a:moveTo>
                  <a:lnTo>
                    <a:pt x="28575" y="1701800"/>
                  </a:lnTo>
                  <a:lnTo>
                    <a:pt x="0" y="1701800"/>
                  </a:lnTo>
                  <a:lnTo>
                    <a:pt x="0" y="0"/>
                  </a:lnTo>
                  <a:close/>
                </a:path>
              </a:pathLst>
            </a:custGeom>
            <a:solidFill>
              <a:srgbClr val="0078D4"/>
            </a:solidFill>
          </p:spPr>
          <p:txBody>
            <a:bodyPr/>
            <a:lstStyle/>
            <a:p>
              <a:endParaRPr lang="en-NZ"/>
            </a:p>
          </p:txBody>
        </p:sp>
      </p:grpSp>
      <p:sp>
        <p:nvSpPr>
          <p:cNvPr id="7" name="TextBox 5">
            <a:extLst>
              <a:ext uri="{FF2B5EF4-FFF2-40B4-BE49-F238E27FC236}">
                <a16:creationId xmlns:a16="http://schemas.microsoft.com/office/drawing/2014/main" id="{10CC6134-C927-111C-4A1F-689E96F9E382}"/>
              </a:ext>
            </a:extLst>
          </p:cNvPr>
          <p:cNvSpPr txBox="1"/>
          <p:nvPr/>
        </p:nvSpPr>
        <p:spPr>
          <a:xfrm>
            <a:off x="4924825" y="1679267"/>
            <a:ext cx="6163856" cy="4208659"/>
          </a:xfrm>
          <a:prstGeom prst="rect">
            <a:avLst/>
          </a:prstGeom>
        </p:spPr>
        <p:txBody>
          <a:bodyPr lIns="0" tIns="0" rIns="0" bIns="0" rtlCol="0" anchor="t">
            <a:spAutoFit/>
          </a:bodyPr>
          <a:lstStyle/>
          <a:p>
            <a:pPr algn="just">
              <a:lnSpc>
                <a:spcPts val="5706"/>
              </a:lnSpc>
            </a:pPr>
            <a:r>
              <a:rPr lang="en-US" sz="2800" spc="-36" dirty="0">
                <a:latin typeface="IBM Plex Sans"/>
                <a:ea typeface="IBM Plex Sans"/>
                <a:cs typeface="IBM Plex Sans"/>
                <a:sym typeface="IBM Plex Sans"/>
              </a:rPr>
              <a:t>Signed (JWS) and encrypted (JWE) Validate via policy and expressions Enforce claims Require signatures and expiration time Provide keys inline or via a metadata </a:t>
            </a:r>
          </a:p>
          <a:p>
            <a:pPr algn="just">
              <a:lnSpc>
                <a:spcPts val="4393"/>
              </a:lnSpc>
            </a:pPr>
            <a:r>
              <a:rPr lang="en-US" sz="2800" spc="-39" dirty="0">
                <a:latin typeface="IBM Plex Sans"/>
                <a:ea typeface="IBM Plex Sans"/>
                <a:cs typeface="IBM Plex Sans"/>
                <a:sym typeface="IBM Plex Sans"/>
              </a:rPr>
              <a:t>endpoint</a:t>
            </a:r>
          </a:p>
        </p:txBody>
      </p:sp>
    </p:spTree>
    <p:extLst>
      <p:ext uri="{BB962C8B-B14F-4D97-AF65-F5344CB8AC3E}">
        <p14:creationId xmlns:p14="http://schemas.microsoft.com/office/powerpoint/2010/main" val="27083976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8" name="TextBox 6">
            <a:extLst>
              <a:ext uri="{FF2B5EF4-FFF2-40B4-BE49-F238E27FC236}">
                <a16:creationId xmlns:a16="http://schemas.microsoft.com/office/drawing/2014/main" id="{2F6B3978-60F8-CAF9-F615-9EFD1ABB2A4D}"/>
              </a:ext>
            </a:extLst>
          </p:cNvPr>
          <p:cNvSpPr txBox="1"/>
          <p:nvPr/>
        </p:nvSpPr>
        <p:spPr>
          <a:xfrm>
            <a:off x="905896" y="2956012"/>
            <a:ext cx="4850011" cy="1213281"/>
          </a:xfrm>
          <a:prstGeom prst="rect">
            <a:avLst/>
          </a:prstGeom>
        </p:spPr>
        <p:txBody>
          <a:bodyPr wrap="square" lIns="0" tIns="0" rIns="0" bIns="0" rtlCol="0" anchor="t">
            <a:spAutoFit/>
          </a:bodyPr>
          <a:lstStyle/>
          <a:p>
            <a:pPr>
              <a:lnSpc>
                <a:spcPts val="5040"/>
              </a:lnSpc>
            </a:pPr>
            <a:r>
              <a:rPr lang="en-US" sz="2800" spc="-50" dirty="0">
                <a:latin typeface="IBM Plex Sans Bold"/>
                <a:sym typeface="IBM Plex Sans Bold"/>
              </a:rPr>
              <a:t>Client</a:t>
            </a:r>
          </a:p>
          <a:p>
            <a:pPr>
              <a:lnSpc>
                <a:spcPts val="5040"/>
              </a:lnSpc>
            </a:pPr>
            <a:r>
              <a:rPr lang="en-US" sz="2800" spc="-50" dirty="0">
                <a:latin typeface="IBM Plex Sans Bold"/>
                <a:sym typeface="IBM Plex Sans Bold"/>
              </a:rPr>
              <a:t> certificates</a:t>
            </a:r>
          </a:p>
        </p:txBody>
      </p:sp>
      <p:grpSp>
        <p:nvGrpSpPr>
          <p:cNvPr id="2" name="Group 2">
            <a:extLst>
              <a:ext uri="{FF2B5EF4-FFF2-40B4-BE49-F238E27FC236}">
                <a16:creationId xmlns:a16="http://schemas.microsoft.com/office/drawing/2014/main" id="{DF5C9735-84E4-A7E3-34FB-23352A1BEBE7}"/>
              </a:ext>
            </a:extLst>
          </p:cNvPr>
          <p:cNvGrpSpPr>
            <a:grpSpLocks noChangeAspect="1"/>
          </p:cNvGrpSpPr>
          <p:nvPr/>
        </p:nvGrpSpPr>
        <p:grpSpPr>
          <a:xfrm>
            <a:off x="6058615" y="3251872"/>
            <a:ext cx="28575" cy="1701803"/>
            <a:chOff x="0" y="0"/>
            <a:chExt cx="28575" cy="1701800"/>
          </a:xfrm>
        </p:grpSpPr>
        <p:sp>
          <p:nvSpPr>
            <p:cNvPr id="16" name="Freeform 3">
              <a:extLst>
                <a:ext uri="{FF2B5EF4-FFF2-40B4-BE49-F238E27FC236}">
                  <a16:creationId xmlns:a16="http://schemas.microsoft.com/office/drawing/2014/main" id="{11E4B66A-6940-75CD-BBA1-EE2619E8184E}"/>
                </a:ext>
              </a:extLst>
            </p:cNvPr>
            <p:cNvSpPr/>
            <p:nvPr/>
          </p:nvSpPr>
          <p:spPr>
            <a:xfrm>
              <a:off x="0" y="0"/>
              <a:ext cx="28575" cy="1701800"/>
            </a:xfrm>
            <a:custGeom>
              <a:avLst/>
              <a:gdLst/>
              <a:ahLst/>
              <a:cxnLst/>
              <a:rect l="l" t="t" r="r" b="b"/>
              <a:pathLst>
                <a:path w="28575" h="1701800">
                  <a:moveTo>
                    <a:pt x="28575" y="0"/>
                  </a:moveTo>
                  <a:lnTo>
                    <a:pt x="28575" y="1701800"/>
                  </a:lnTo>
                  <a:lnTo>
                    <a:pt x="0" y="1701800"/>
                  </a:lnTo>
                  <a:lnTo>
                    <a:pt x="0" y="0"/>
                  </a:lnTo>
                  <a:close/>
                </a:path>
              </a:pathLst>
            </a:custGeom>
            <a:solidFill>
              <a:srgbClr val="0078D4"/>
            </a:solidFill>
          </p:spPr>
          <p:txBody>
            <a:bodyPr/>
            <a:lstStyle/>
            <a:p>
              <a:endParaRPr lang="en-NZ"/>
            </a:p>
          </p:txBody>
        </p:sp>
      </p:grpSp>
      <p:sp>
        <p:nvSpPr>
          <p:cNvPr id="5" name="TextBox 4">
            <a:extLst>
              <a:ext uri="{FF2B5EF4-FFF2-40B4-BE49-F238E27FC236}">
                <a16:creationId xmlns:a16="http://schemas.microsoft.com/office/drawing/2014/main" id="{F395C321-BCCB-D8FF-843B-2CE2C28C96F6}"/>
              </a:ext>
            </a:extLst>
          </p:cNvPr>
          <p:cNvSpPr txBox="1"/>
          <p:nvPr/>
        </p:nvSpPr>
        <p:spPr>
          <a:xfrm>
            <a:off x="6248317" y="2015233"/>
            <a:ext cx="5225297" cy="3563283"/>
          </a:xfrm>
          <a:prstGeom prst="rect">
            <a:avLst/>
          </a:prstGeom>
        </p:spPr>
        <p:txBody>
          <a:bodyPr wrap="square" lIns="0" tIns="0" rIns="0" bIns="0" rtlCol="0" anchor="t">
            <a:spAutoFit/>
          </a:bodyPr>
          <a:lstStyle/>
          <a:p>
            <a:pPr algn="l">
              <a:lnSpc>
                <a:spcPts val="5686"/>
              </a:lnSpc>
            </a:pPr>
            <a:r>
              <a:rPr lang="en-US" sz="2800" spc="-39" dirty="0">
                <a:latin typeface="IBM Plex Sans"/>
                <a:ea typeface="IBM Plex Sans"/>
                <a:cs typeface="IBM Plex Sans"/>
                <a:sym typeface="IBM Plex Sans"/>
              </a:rPr>
              <a:t>Issued by trusted and untrusted CA Use the validate-client-certificate policy Require certificate on per host basis Check or ignore revocation lists</a:t>
            </a:r>
          </a:p>
        </p:txBody>
      </p:sp>
    </p:spTree>
    <p:extLst>
      <p:ext uri="{BB962C8B-B14F-4D97-AF65-F5344CB8AC3E}">
        <p14:creationId xmlns:p14="http://schemas.microsoft.com/office/powerpoint/2010/main" val="34778060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8857882" y="426476"/>
            <a:ext cx="1636746"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governance and usage defines success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79155" y="1345575"/>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grpSp>
        <p:nvGrpSpPr>
          <p:cNvPr id="32" name="Group 2">
            <a:extLst>
              <a:ext uri="{FF2B5EF4-FFF2-40B4-BE49-F238E27FC236}">
                <a16:creationId xmlns:a16="http://schemas.microsoft.com/office/drawing/2014/main" id="{3318B832-76B3-5DDD-39EC-B69C2E6F84ED}"/>
              </a:ext>
            </a:extLst>
          </p:cNvPr>
          <p:cNvGrpSpPr>
            <a:grpSpLocks noChangeAspect="1"/>
          </p:cNvGrpSpPr>
          <p:nvPr/>
        </p:nvGrpSpPr>
        <p:grpSpPr>
          <a:xfrm>
            <a:off x="1743636" y="2263189"/>
            <a:ext cx="866527" cy="702631"/>
            <a:chOff x="0" y="0"/>
            <a:chExt cx="866521" cy="702628"/>
          </a:xfrm>
        </p:grpSpPr>
        <p:sp>
          <p:nvSpPr>
            <p:cNvPr id="33" name="Freeform 3">
              <a:extLst>
                <a:ext uri="{FF2B5EF4-FFF2-40B4-BE49-F238E27FC236}">
                  <a16:creationId xmlns:a16="http://schemas.microsoft.com/office/drawing/2014/main" id="{AF57992C-0A79-214A-E7FB-E5FBB382E407}"/>
                </a:ext>
              </a:extLst>
            </p:cNvPr>
            <p:cNvSpPr/>
            <p:nvPr/>
          </p:nvSpPr>
          <p:spPr>
            <a:xfrm>
              <a:off x="0" y="0"/>
              <a:ext cx="866521" cy="702691"/>
            </a:xfrm>
            <a:custGeom>
              <a:avLst/>
              <a:gdLst/>
              <a:ahLst/>
              <a:cxnLst/>
              <a:rect l="l" t="t" r="r" b="b"/>
              <a:pathLst>
                <a:path w="866521" h="702691">
                  <a:moveTo>
                    <a:pt x="620903" y="93726"/>
                  </a:moveTo>
                  <a:lnTo>
                    <a:pt x="866521" y="220345"/>
                  </a:lnTo>
                  <a:lnTo>
                    <a:pt x="0" y="220345"/>
                  </a:lnTo>
                  <a:lnTo>
                    <a:pt x="433451" y="0"/>
                  </a:lnTo>
                  <a:lnTo>
                    <a:pt x="620776" y="93726"/>
                  </a:lnTo>
                  <a:lnTo>
                    <a:pt x="613664" y="107950"/>
                  </a:lnTo>
                  <a:lnTo>
                    <a:pt x="429895" y="16002"/>
                  </a:lnTo>
                  <a:lnTo>
                    <a:pt x="433451" y="8890"/>
                  </a:lnTo>
                  <a:lnTo>
                    <a:pt x="437007" y="16002"/>
                  </a:lnTo>
                  <a:lnTo>
                    <a:pt x="36703" y="219456"/>
                  </a:lnTo>
                  <a:lnTo>
                    <a:pt x="33147" y="212344"/>
                  </a:lnTo>
                  <a:lnTo>
                    <a:pt x="33147" y="204470"/>
                  </a:lnTo>
                  <a:lnTo>
                    <a:pt x="833755" y="204470"/>
                  </a:lnTo>
                  <a:lnTo>
                    <a:pt x="833755" y="212344"/>
                  </a:lnTo>
                  <a:lnTo>
                    <a:pt x="830072" y="219456"/>
                  </a:lnTo>
                  <a:lnTo>
                    <a:pt x="613537" y="107823"/>
                  </a:lnTo>
                  <a:close/>
                  <a:moveTo>
                    <a:pt x="106172" y="635127"/>
                  </a:moveTo>
                  <a:lnTo>
                    <a:pt x="83185" y="697484"/>
                  </a:lnTo>
                  <a:lnTo>
                    <a:pt x="75692" y="694690"/>
                  </a:lnTo>
                  <a:lnTo>
                    <a:pt x="75692" y="686816"/>
                  </a:lnTo>
                  <a:lnTo>
                    <a:pt x="794385" y="686816"/>
                  </a:lnTo>
                  <a:lnTo>
                    <a:pt x="794385" y="694690"/>
                  </a:lnTo>
                  <a:lnTo>
                    <a:pt x="787019" y="697611"/>
                  </a:lnTo>
                  <a:lnTo>
                    <a:pt x="737743" y="572897"/>
                  </a:lnTo>
                  <a:lnTo>
                    <a:pt x="745109" y="569976"/>
                  </a:lnTo>
                  <a:lnTo>
                    <a:pt x="745109" y="577850"/>
                  </a:lnTo>
                  <a:lnTo>
                    <a:pt x="121793" y="577850"/>
                  </a:lnTo>
                  <a:lnTo>
                    <a:pt x="121793" y="569976"/>
                  </a:lnTo>
                  <a:lnTo>
                    <a:pt x="129286" y="572770"/>
                  </a:lnTo>
                  <a:lnTo>
                    <a:pt x="106299" y="635127"/>
                  </a:lnTo>
                  <a:lnTo>
                    <a:pt x="91440" y="629666"/>
                  </a:lnTo>
                  <a:lnTo>
                    <a:pt x="116332" y="562102"/>
                  </a:lnTo>
                  <a:lnTo>
                    <a:pt x="750570" y="562102"/>
                  </a:lnTo>
                  <a:lnTo>
                    <a:pt x="806069" y="702691"/>
                  </a:lnTo>
                  <a:lnTo>
                    <a:pt x="64389" y="702691"/>
                  </a:lnTo>
                  <a:lnTo>
                    <a:pt x="91313" y="629666"/>
                  </a:lnTo>
                  <a:close/>
                  <a:moveTo>
                    <a:pt x="113792" y="569976"/>
                  </a:moveTo>
                  <a:lnTo>
                    <a:pt x="113792" y="212344"/>
                  </a:lnTo>
                  <a:lnTo>
                    <a:pt x="129667" y="212344"/>
                  </a:lnTo>
                  <a:lnTo>
                    <a:pt x="129667" y="569976"/>
                  </a:lnTo>
                  <a:close/>
                  <a:moveTo>
                    <a:pt x="737235" y="569976"/>
                  </a:moveTo>
                  <a:lnTo>
                    <a:pt x="737235" y="212344"/>
                  </a:lnTo>
                  <a:lnTo>
                    <a:pt x="753110" y="212344"/>
                  </a:lnTo>
                  <a:lnTo>
                    <a:pt x="753110" y="569976"/>
                  </a:lnTo>
                  <a:close/>
                  <a:moveTo>
                    <a:pt x="632206" y="569976"/>
                  </a:moveTo>
                  <a:lnTo>
                    <a:pt x="632206" y="212344"/>
                  </a:lnTo>
                  <a:lnTo>
                    <a:pt x="648081" y="212344"/>
                  </a:lnTo>
                  <a:lnTo>
                    <a:pt x="648081" y="569976"/>
                  </a:lnTo>
                  <a:close/>
                  <a:moveTo>
                    <a:pt x="530479" y="569976"/>
                  </a:moveTo>
                  <a:lnTo>
                    <a:pt x="530479" y="212344"/>
                  </a:lnTo>
                  <a:lnTo>
                    <a:pt x="546354" y="212344"/>
                  </a:lnTo>
                  <a:lnTo>
                    <a:pt x="546354" y="569976"/>
                  </a:lnTo>
                  <a:close/>
                  <a:moveTo>
                    <a:pt x="425450" y="569976"/>
                  </a:moveTo>
                  <a:lnTo>
                    <a:pt x="425450" y="212344"/>
                  </a:lnTo>
                  <a:lnTo>
                    <a:pt x="441325" y="212344"/>
                  </a:lnTo>
                  <a:lnTo>
                    <a:pt x="441325" y="569976"/>
                  </a:lnTo>
                  <a:close/>
                  <a:moveTo>
                    <a:pt x="320421" y="569976"/>
                  </a:moveTo>
                  <a:lnTo>
                    <a:pt x="320421" y="212344"/>
                  </a:lnTo>
                  <a:lnTo>
                    <a:pt x="336296" y="212344"/>
                  </a:lnTo>
                  <a:lnTo>
                    <a:pt x="336296" y="569976"/>
                  </a:lnTo>
                  <a:close/>
                  <a:moveTo>
                    <a:pt x="218694" y="569976"/>
                  </a:moveTo>
                  <a:lnTo>
                    <a:pt x="218694" y="212344"/>
                  </a:lnTo>
                  <a:lnTo>
                    <a:pt x="234569" y="212344"/>
                  </a:lnTo>
                  <a:lnTo>
                    <a:pt x="234569" y="569976"/>
                  </a:lnTo>
                  <a:close/>
                </a:path>
              </a:pathLst>
            </a:custGeom>
            <a:solidFill>
              <a:srgbClr val="000000"/>
            </a:solidFill>
            <a:ln>
              <a:solidFill>
                <a:schemeClr val="bg1">
                  <a:lumMod val="50000"/>
                  <a:lumOff val="50000"/>
                </a:schemeClr>
              </a:solidFill>
            </a:ln>
          </p:spPr>
          <p:txBody>
            <a:bodyPr/>
            <a:lstStyle/>
            <a:p>
              <a:endParaRPr lang="en-NZ"/>
            </a:p>
          </p:txBody>
        </p:sp>
      </p:grpSp>
      <p:grpSp>
        <p:nvGrpSpPr>
          <p:cNvPr id="34" name="Group 4">
            <a:extLst>
              <a:ext uri="{FF2B5EF4-FFF2-40B4-BE49-F238E27FC236}">
                <a16:creationId xmlns:a16="http://schemas.microsoft.com/office/drawing/2014/main" id="{25643B47-4A09-B72D-E8DC-207821ECAAC4}"/>
              </a:ext>
            </a:extLst>
          </p:cNvPr>
          <p:cNvGrpSpPr>
            <a:grpSpLocks noChangeAspect="1"/>
          </p:cNvGrpSpPr>
          <p:nvPr/>
        </p:nvGrpSpPr>
        <p:grpSpPr>
          <a:xfrm>
            <a:off x="5700649" y="2127811"/>
            <a:ext cx="599483" cy="837220"/>
            <a:chOff x="0" y="0"/>
            <a:chExt cx="504698" cy="704850"/>
          </a:xfrm>
        </p:grpSpPr>
        <p:sp>
          <p:nvSpPr>
            <p:cNvPr id="35" name="Freeform 5">
              <a:extLst>
                <a:ext uri="{FF2B5EF4-FFF2-40B4-BE49-F238E27FC236}">
                  <a16:creationId xmlns:a16="http://schemas.microsoft.com/office/drawing/2014/main" id="{545D18A8-4146-5D5B-8D0D-6AB0667D9EE4}"/>
                </a:ext>
              </a:extLst>
            </p:cNvPr>
            <p:cNvSpPr/>
            <p:nvPr/>
          </p:nvSpPr>
          <p:spPr>
            <a:xfrm>
              <a:off x="0" y="0"/>
              <a:ext cx="504698" cy="704850"/>
            </a:xfrm>
            <a:custGeom>
              <a:avLst/>
              <a:gdLst/>
              <a:ahLst/>
              <a:cxnLst/>
              <a:rect l="l" t="t" r="r" b="b"/>
              <a:pathLst>
                <a:path w="504698" h="704850">
                  <a:moveTo>
                    <a:pt x="495173" y="704850"/>
                  </a:moveTo>
                  <a:lnTo>
                    <a:pt x="0" y="704850"/>
                  </a:lnTo>
                  <a:lnTo>
                    <a:pt x="0" y="0"/>
                  </a:lnTo>
                  <a:lnTo>
                    <a:pt x="504698" y="0"/>
                  </a:lnTo>
                  <a:lnTo>
                    <a:pt x="504698" y="27178"/>
                  </a:lnTo>
                  <a:lnTo>
                    <a:pt x="495173" y="27178"/>
                  </a:lnTo>
                  <a:lnTo>
                    <a:pt x="504698" y="27178"/>
                  </a:lnTo>
                  <a:lnTo>
                    <a:pt x="504698" y="695325"/>
                  </a:lnTo>
                  <a:lnTo>
                    <a:pt x="495173" y="695325"/>
                  </a:lnTo>
                  <a:lnTo>
                    <a:pt x="495173" y="685800"/>
                  </a:lnTo>
                  <a:lnTo>
                    <a:pt x="495173" y="704850"/>
                  </a:lnTo>
                  <a:lnTo>
                    <a:pt x="485648" y="704850"/>
                  </a:lnTo>
                  <a:lnTo>
                    <a:pt x="485648" y="9525"/>
                  </a:lnTo>
                  <a:lnTo>
                    <a:pt x="495173" y="9525"/>
                  </a:lnTo>
                  <a:lnTo>
                    <a:pt x="495173" y="19050"/>
                  </a:lnTo>
                  <a:lnTo>
                    <a:pt x="9525" y="19050"/>
                  </a:lnTo>
                  <a:lnTo>
                    <a:pt x="9525" y="9525"/>
                  </a:lnTo>
                  <a:lnTo>
                    <a:pt x="19050" y="9525"/>
                  </a:lnTo>
                  <a:lnTo>
                    <a:pt x="19050" y="695325"/>
                  </a:lnTo>
                  <a:lnTo>
                    <a:pt x="9525" y="695325"/>
                  </a:lnTo>
                  <a:lnTo>
                    <a:pt x="9525" y="685800"/>
                  </a:lnTo>
                  <a:lnTo>
                    <a:pt x="495173" y="685800"/>
                  </a:lnTo>
                  <a:close/>
                  <a:moveTo>
                    <a:pt x="499999" y="17780"/>
                  </a:moveTo>
                  <a:lnTo>
                    <a:pt x="246888" y="164973"/>
                  </a:lnTo>
                  <a:lnTo>
                    <a:pt x="242062" y="156718"/>
                  </a:lnTo>
                  <a:lnTo>
                    <a:pt x="251587" y="156718"/>
                  </a:lnTo>
                  <a:lnTo>
                    <a:pt x="251587" y="548132"/>
                  </a:lnTo>
                  <a:lnTo>
                    <a:pt x="242062" y="548132"/>
                  </a:lnTo>
                  <a:lnTo>
                    <a:pt x="246888" y="539877"/>
                  </a:lnTo>
                  <a:lnTo>
                    <a:pt x="499999" y="687070"/>
                  </a:lnTo>
                  <a:lnTo>
                    <a:pt x="490474" y="703580"/>
                  </a:lnTo>
                  <a:lnTo>
                    <a:pt x="232664" y="553720"/>
                  </a:lnTo>
                  <a:lnTo>
                    <a:pt x="232664" y="151257"/>
                  </a:lnTo>
                  <a:lnTo>
                    <a:pt x="490347" y="1270"/>
                  </a:lnTo>
                  <a:close/>
                  <a:moveTo>
                    <a:pt x="277368" y="353187"/>
                  </a:moveTo>
                  <a:lnTo>
                    <a:pt x="327406" y="353187"/>
                  </a:lnTo>
                  <a:lnTo>
                    <a:pt x="327406" y="372237"/>
                  </a:lnTo>
                  <a:lnTo>
                    <a:pt x="277368" y="372237"/>
                  </a:lnTo>
                  <a:close/>
                </a:path>
              </a:pathLst>
            </a:custGeom>
            <a:solidFill>
              <a:srgbClr val="000000"/>
            </a:solidFill>
            <a:ln>
              <a:solidFill>
                <a:schemeClr val="bg1">
                  <a:lumMod val="50000"/>
                  <a:lumOff val="50000"/>
                </a:schemeClr>
              </a:solidFill>
            </a:ln>
          </p:spPr>
          <p:txBody>
            <a:bodyPr/>
            <a:lstStyle/>
            <a:p>
              <a:endParaRPr lang="en-NZ"/>
            </a:p>
          </p:txBody>
        </p:sp>
      </p:grpSp>
      <p:sp>
        <p:nvSpPr>
          <p:cNvPr id="44" name="TextBox 7">
            <a:extLst>
              <a:ext uri="{FF2B5EF4-FFF2-40B4-BE49-F238E27FC236}">
                <a16:creationId xmlns:a16="http://schemas.microsoft.com/office/drawing/2014/main" id="{DDFFAE2A-53BF-1A61-46AC-C9F3B2D22D08}"/>
              </a:ext>
            </a:extLst>
          </p:cNvPr>
          <p:cNvSpPr txBox="1"/>
          <p:nvPr/>
        </p:nvSpPr>
        <p:spPr>
          <a:xfrm>
            <a:off x="1248865" y="3254138"/>
            <a:ext cx="1939604" cy="1462580"/>
          </a:xfrm>
          <a:prstGeom prst="rect">
            <a:avLst/>
          </a:prstGeom>
        </p:spPr>
        <p:txBody>
          <a:bodyPr lIns="0" tIns="0" rIns="0" bIns="0" rtlCol="0" anchor="t">
            <a:spAutoFit/>
          </a:bodyPr>
          <a:lstStyle/>
          <a:p>
            <a:pPr algn="ctr">
              <a:lnSpc>
                <a:spcPts val="3911"/>
              </a:lnSpc>
            </a:pPr>
            <a:r>
              <a:rPr lang="en-US" sz="1800" spc="-25" dirty="0">
                <a:latin typeface="IBM Plex Sans"/>
                <a:ea typeface="IBM Plex Sans"/>
                <a:cs typeface="IBM Plex Sans"/>
                <a:sym typeface="IBM Plex Sans"/>
              </a:rPr>
              <a:t>Façade</a:t>
            </a:r>
            <a:r>
              <a:rPr lang="en-US" sz="1800" spc="-25" dirty="0">
                <a:solidFill>
                  <a:srgbClr val="000000"/>
                </a:solidFill>
                <a:latin typeface="IBM Plex Sans"/>
                <a:ea typeface="IBM Plex Sans"/>
                <a:cs typeface="IBM Plex Sans"/>
                <a:sym typeface="IBM Plex Sans"/>
              </a:rPr>
              <a:t> </a:t>
            </a:r>
            <a:r>
              <a:rPr lang="en-US" sz="1600" dirty="0">
                <a:gradFill flip="none" rotWithShape="1">
                  <a:gsLst>
                    <a:gs pos="0">
                      <a:srgbClr val="D59ED7"/>
                    </a:gs>
                    <a:gs pos="68000">
                      <a:srgbClr val="8DC8E8"/>
                    </a:gs>
                  </a:gsLst>
                  <a:lin ang="10800000" scaled="1"/>
                  <a:tileRect/>
                </a:gradFill>
                <a:latin typeface="+mj-lt"/>
                <a:sym typeface="IBM Plex Sans"/>
              </a:rPr>
              <a:t>Abstraction</a:t>
            </a:r>
            <a:endParaRPr lang="en-US" sz="5400" dirty="0">
              <a:gradFill flip="none" rotWithShape="1">
                <a:gsLst>
                  <a:gs pos="0">
                    <a:srgbClr val="D59ED7"/>
                  </a:gs>
                  <a:gs pos="68000">
                    <a:srgbClr val="8DC8E8"/>
                  </a:gs>
                </a:gsLst>
                <a:lin ang="10800000" scaled="1"/>
                <a:tileRect/>
              </a:gradFill>
              <a:latin typeface="+mj-lt"/>
              <a:sym typeface="IBM Plex Sans"/>
            </a:endParaRPr>
          </a:p>
          <a:p>
            <a:pPr algn="ctr">
              <a:lnSpc>
                <a:spcPts val="2640"/>
              </a:lnSpc>
            </a:pPr>
            <a:r>
              <a:rPr lang="en-US" sz="1399" spc="-19" dirty="0">
                <a:latin typeface="IBM Plex Sans"/>
                <a:ea typeface="IBM Plex Sans"/>
                <a:cs typeface="IBM Plex Sans"/>
                <a:sym typeface="IBM Plex Sans"/>
              </a:rPr>
              <a:t>Aggregate or slice Normalize or modernize Decouple life cycle Mock</a:t>
            </a:r>
          </a:p>
        </p:txBody>
      </p:sp>
      <p:sp>
        <p:nvSpPr>
          <p:cNvPr id="45" name="TextBox 8">
            <a:extLst>
              <a:ext uri="{FF2B5EF4-FFF2-40B4-BE49-F238E27FC236}">
                <a16:creationId xmlns:a16="http://schemas.microsoft.com/office/drawing/2014/main" id="{C1E5F2F8-2F30-5ECC-0815-CAB833D0F5AF}"/>
              </a:ext>
            </a:extLst>
          </p:cNvPr>
          <p:cNvSpPr txBox="1"/>
          <p:nvPr/>
        </p:nvSpPr>
        <p:spPr>
          <a:xfrm>
            <a:off x="5175174" y="3253348"/>
            <a:ext cx="1675857" cy="1962717"/>
          </a:xfrm>
          <a:prstGeom prst="rect">
            <a:avLst/>
          </a:prstGeom>
        </p:spPr>
        <p:txBody>
          <a:bodyPr lIns="0" tIns="0" rIns="0" bIns="0" rtlCol="0" anchor="t">
            <a:spAutoFit/>
          </a:bodyPr>
          <a:lstStyle/>
          <a:p>
            <a:pPr algn="ctr">
              <a:lnSpc>
                <a:spcPts val="3911"/>
              </a:lnSpc>
            </a:pPr>
            <a:r>
              <a:rPr lang="en-US" sz="1800" spc="-25" dirty="0">
                <a:latin typeface="IBM Plex Sans"/>
                <a:ea typeface="IBM Plex Sans"/>
                <a:cs typeface="IBM Plex Sans"/>
                <a:sym typeface="IBM Plex Sans"/>
              </a:rPr>
              <a:t>Front door </a:t>
            </a:r>
            <a:r>
              <a:rPr lang="en-US" sz="1600" dirty="0">
                <a:gradFill flip="none" rotWithShape="1">
                  <a:gsLst>
                    <a:gs pos="0">
                      <a:srgbClr val="D59ED7"/>
                    </a:gs>
                    <a:gs pos="68000">
                      <a:srgbClr val="8DC8E8"/>
                    </a:gs>
                  </a:gsLst>
                  <a:lin ang="10800000" scaled="1"/>
                  <a:tileRect/>
                </a:gradFill>
                <a:latin typeface="+mj-lt"/>
                <a:sym typeface="IBM Plex Sans"/>
              </a:rPr>
              <a:t>Control</a:t>
            </a:r>
          </a:p>
          <a:p>
            <a:pPr algn="ctr">
              <a:lnSpc>
                <a:spcPts val="2640"/>
              </a:lnSpc>
            </a:pPr>
            <a:r>
              <a:rPr lang="en-US" sz="1399" spc="-19" dirty="0">
                <a:latin typeface="IBM Plex Sans"/>
                <a:ea typeface="IBM Plex Sans"/>
                <a:cs typeface="IBM Plex Sans"/>
                <a:sym typeface="IBM Plex Sans"/>
              </a:rPr>
              <a:t>Route and accelerate Secure and protect Transform Observe</a:t>
            </a:r>
          </a:p>
        </p:txBody>
      </p:sp>
      <p:sp>
        <p:nvSpPr>
          <p:cNvPr id="46" name="TextBox 9">
            <a:extLst>
              <a:ext uri="{FF2B5EF4-FFF2-40B4-BE49-F238E27FC236}">
                <a16:creationId xmlns:a16="http://schemas.microsoft.com/office/drawing/2014/main" id="{B6DFA2D8-3898-F6D5-D4F3-BD4A3AE97F00}"/>
              </a:ext>
            </a:extLst>
          </p:cNvPr>
          <p:cNvSpPr txBox="1"/>
          <p:nvPr/>
        </p:nvSpPr>
        <p:spPr>
          <a:xfrm>
            <a:off x="8500267" y="3253348"/>
            <a:ext cx="2549338" cy="1629292"/>
          </a:xfrm>
          <a:prstGeom prst="rect">
            <a:avLst/>
          </a:prstGeom>
        </p:spPr>
        <p:txBody>
          <a:bodyPr lIns="0" tIns="0" rIns="0" bIns="0" rtlCol="0" anchor="t">
            <a:spAutoFit/>
          </a:bodyPr>
          <a:lstStyle/>
          <a:p>
            <a:pPr algn="ctr">
              <a:lnSpc>
                <a:spcPts val="3911"/>
              </a:lnSpc>
            </a:pPr>
            <a:r>
              <a:rPr lang="en-US" sz="1800" spc="-25" dirty="0">
                <a:latin typeface="IBM Plex Sans"/>
                <a:ea typeface="IBM Plex Sans"/>
                <a:cs typeface="IBM Plex Sans"/>
                <a:sym typeface="IBM Plex Sans"/>
              </a:rPr>
              <a:t>Frictionless consumption </a:t>
            </a:r>
            <a:r>
              <a:rPr lang="en-US" sz="1600" dirty="0">
                <a:gradFill flip="none" rotWithShape="1">
                  <a:gsLst>
                    <a:gs pos="0">
                      <a:srgbClr val="D59ED7"/>
                    </a:gs>
                    <a:gs pos="68000">
                      <a:srgbClr val="8DC8E8"/>
                    </a:gs>
                  </a:gsLst>
                  <a:lin ang="10800000" scaled="1"/>
                  <a:tileRect/>
                </a:gradFill>
                <a:latin typeface="+mj-lt"/>
                <a:sym typeface="IBM Plex Sans"/>
              </a:rPr>
              <a:t>Onboarding</a:t>
            </a:r>
          </a:p>
          <a:p>
            <a:pPr algn="ctr">
              <a:lnSpc>
                <a:spcPts val="2640"/>
              </a:lnSpc>
            </a:pPr>
            <a:r>
              <a:rPr lang="en-US" sz="1399" spc="-18" dirty="0">
                <a:latin typeface="IBM Plex Sans"/>
                <a:ea typeface="IBM Plex Sans"/>
                <a:cs typeface="IBM Plex Sans"/>
                <a:sym typeface="IBM Plex Sans"/>
              </a:rPr>
              <a:t>Discover and learn Try Obtain access Get started</a:t>
            </a:r>
          </a:p>
        </p:txBody>
      </p:sp>
      <p:pic>
        <p:nvPicPr>
          <p:cNvPr id="56" name="Graphic 55" descr="Pizza outline">
            <a:extLst>
              <a:ext uri="{FF2B5EF4-FFF2-40B4-BE49-F238E27FC236}">
                <a16:creationId xmlns:a16="http://schemas.microsoft.com/office/drawing/2014/main" id="{0BB64A8C-62FF-2C64-B4D7-A4AC99DAB0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159649" y="2156927"/>
            <a:ext cx="1033211" cy="1033211"/>
          </a:xfrm>
          <a:prstGeom prst="rect">
            <a:avLst/>
          </a:prstGeom>
        </p:spPr>
      </p:pic>
    </p:spTree>
    <p:extLst>
      <p:ext uri="{BB962C8B-B14F-4D97-AF65-F5344CB8AC3E}">
        <p14:creationId xmlns:p14="http://schemas.microsoft.com/office/powerpoint/2010/main" val="7546779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8" name="TextBox 6">
            <a:extLst>
              <a:ext uri="{FF2B5EF4-FFF2-40B4-BE49-F238E27FC236}">
                <a16:creationId xmlns:a16="http://schemas.microsoft.com/office/drawing/2014/main" id="{2F6B3978-60F8-CAF9-F615-9EFD1ABB2A4D}"/>
              </a:ext>
            </a:extLst>
          </p:cNvPr>
          <p:cNvSpPr txBox="1"/>
          <p:nvPr/>
        </p:nvSpPr>
        <p:spPr>
          <a:xfrm>
            <a:off x="905896" y="2956012"/>
            <a:ext cx="5342421" cy="1213281"/>
          </a:xfrm>
          <a:prstGeom prst="rect">
            <a:avLst/>
          </a:prstGeom>
        </p:spPr>
        <p:txBody>
          <a:bodyPr wrap="square" lIns="0" tIns="0" rIns="0" bIns="0" rtlCol="0" anchor="t">
            <a:spAutoFit/>
          </a:bodyPr>
          <a:lstStyle/>
          <a:p>
            <a:pPr algn="l">
              <a:lnSpc>
                <a:spcPts val="5040"/>
              </a:lnSpc>
            </a:pPr>
            <a:r>
              <a:rPr lang="en-US" sz="2800" spc="-50" dirty="0">
                <a:latin typeface="IBM Plex Sans Bold"/>
                <a:ea typeface="IBM Plex Sans Bold"/>
                <a:cs typeface="IBM Plex Sans Bold"/>
                <a:sym typeface="IBM Plex Sans Bold"/>
              </a:rPr>
              <a:t>Custom authentication</a:t>
            </a:r>
          </a:p>
          <a:p>
            <a:pPr algn="l">
              <a:lnSpc>
                <a:spcPts val="5040"/>
              </a:lnSpc>
            </a:pPr>
            <a:r>
              <a:rPr lang="en-US" sz="2800" spc="-50" dirty="0">
                <a:latin typeface="IBM Plex Sans Bold"/>
                <a:ea typeface="IBM Plex Sans Bold"/>
                <a:cs typeface="IBM Plex Sans Bold"/>
                <a:sym typeface="IBM Plex Sans Bold"/>
              </a:rPr>
              <a:t> and authorization</a:t>
            </a:r>
          </a:p>
        </p:txBody>
      </p:sp>
      <p:grpSp>
        <p:nvGrpSpPr>
          <p:cNvPr id="2" name="Group 2">
            <a:extLst>
              <a:ext uri="{FF2B5EF4-FFF2-40B4-BE49-F238E27FC236}">
                <a16:creationId xmlns:a16="http://schemas.microsoft.com/office/drawing/2014/main" id="{DF5C9735-84E4-A7E3-34FB-23352A1BEBE7}"/>
              </a:ext>
            </a:extLst>
          </p:cNvPr>
          <p:cNvGrpSpPr>
            <a:grpSpLocks noChangeAspect="1"/>
          </p:cNvGrpSpPr>
          <p:nvPr/>
        </p:nvGrpSpPr>
        <p:grpSpPr>
          <a:xfrm>
            <a:off x="4897755" y="2932694"/>
            <a:ext cx="28575" cy="1701803"/>
            <a:chOff x="0" y="0"/>
            <a:chExt cx="28575" cy="1701800"/>
          </a:xfrm>
        </p:grpSpPr>
        <p:sp>
          <p:nvSpPr>
            <p:cNvPr id="16" name="Freeform 3">
              <a:extLst>
                <a:ext uri="{FF2B5EF4-FFF2-40B4-BE49-F238E27FC236}">
                  <a16:creationId xmlns:a16="http://schemas.microsoft.com/office/drawing/2014/main" id="{11E4B66A-6940-75CD-BBA1-EE2619E8184E}"/>
                </a:ext>
              </a:extLst>
            </p:cNvPr>
            <p:cNvSpPr/>
            <p:nvPr/>
          </p:nvSpPr>
          <p:spPr>
            <a:xfrm>
              <a:off x="0" y="0"/>
              <a:ext cx="28575" cy="1701800"/>
            </a:xfrm>
            <a:custGeom>
              <a:avLst/>
              <a:gdLst/>
              <a:ahLst/>
              <a:cxnLst/>
              <a:rect l="l" t="t" r="r" b="b"/>
              <a:pathLst>
                <a:path w="28575" h="1701800">
                  <a:moveTo>
                    <a:pt x="28575" y="0"/>
                  </a:moveTo>
                  <a:lnTo>
                    <a:pt x="28575" y="1701800"/>
                  </a:lnTo>
                  <a:lnTo>
                    <a:pt x="0" y="1701800"/>
                  </a:lnTo>
                  <a:lnTo>
                    <a:pt x="0" y="0"/>
                  </a:lnTo>
                  <a:close/>
                </a:path>
              </a:pathLst>
            </a:custGeom>
            <a:solidFill>
              <a:srgbClr val="0078D4"/>
            </a:solidFill>
          </p:spPr>
          <p:txBody>
            <a:bodyPr/>
            <a:lstStyle/>
            <a:p>
              <a:endParaRPr lang="en-NZ"/>
            </a:p>
          </p:txBody>
        </p:sp>
      </p:grpSp>
      <p:sp>
        <p:nvSpPr>
          <p:cNvPr id="7" name="TextBox 4">
            <a:extLst>
              <a:ext uri="{FF2B5EF4-FFF2-40B4-BE49-F238E27FC236}">
                <a16:creationId xmlns:a16="http://schemas.microsoft.com/office/drawing/2014/main" id="{47536366-4E67-B1EA-7737-DCC603919E29}"/>
              </a:ext>
            </a:extLst>
          </p:cNvPr>
          <p:cNvSpPr txBox="1"/>
          <p:nvPr/>
        </p:nvSpPr>
        <p:spPr>
          <a:xfrm>
            <a:off x="5151037" y="2447363"/>
            <a:ext cx="6653270" cy="2672467"/>
          </a:xfrm>
          <a:prstGeom prst="rect">
            <a:avLst/>
          </a:prstGeom>
        </p:spPr>
        <p:txBody>
          <a:bodyPr lIns="0" tIns="0" rIns="0" bIns="0" rtlCol="0" anchor="t">
            <a:spAutoFit/>
          </a:bodyPr>
          <a:lstStyle/>
          <a:p>
            <a:pPr algn="l">
              <a:lnSpc>
                <a:spcPts val="4992"/>
              </a:lnSpc>
            </a:pPr>
            <a:r>
              <a:rPr lang="en-US" sz="2800" spc="-39" dirty="0">
                <a:latin typeface="IBM Plex Sans"/>
                <a:ea typeface="IBM Plex Sans"/>
                <a:cs typeface="IBM Plex Sans"/>
                <a:sym typeface="IBM Plex Sans"/>
              </a:rPr>
              <a:t>Integrate with a bespoke or unsupported identity or authorization system</a:t>
            </a:r>
          </a:p>
          <a:p>
            <a:pPr algn="l">
              <a:lnSpc>
                <a:spcPts val="6431"/>
              </a:lnSpc>
            </a:pPr>
            <a:r>
              <a:rPr lang="en-US" sz="2800" spc="-39" dirty="0">
                <a:latin typeface="IBM Plex Sans"/>
                <a:ea typeface="IBM Plex Sans"/>
                <a:cs typeface="IBM Plex Sans"/>
                <a:sym typeface="IBM Plex Sans"/>
              </a:rPr>
              <a:t>Call out to an external HTTPS endpoint</a:t>
            </a:r>
          </a:p>
          <a:p>
            <a:pPr algn="l">
              <a:lnSpc>
                <a:spcPts val="4944"/>
              </a:lnSpc>
            </a:pPr>
            <a:r>
              <a:rPr lang="en-US" sz="2800" spc="-39" dirty="0">
                <a:latin typeface="IBM Plex Sans"/>
                <a:ea typeface="IBM Plex Sans"/>
                <a:cs typeface="IBM Plex Sans"/>
                <a:sym typeface="IBM Plex Sans"/>
              </a:rPr>
              <a:t>Cache the result for efficiency</a:t>
            </a:r>
          </a:p>
        </p:txBody>
      </p:sp>
    </p:spTree>
    <p:extLst>
      <p:ext uri="{BB962C8B-B14F-4D97-AF65-F5344CB8AC3E}">
        <p14:creationId xmlns:p14="http://schemas.microsoft.com/office/powerpoint/2010/main" val="1587004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8" name="TextBox 6">
            <a:extLst>
              <a:ext uri="{FF2B5EF4-FFF2-40B4-BE49-F238E27FC236}">
                <a16:creationId xmlns:a16="http://schemas.microsoft.com/office/drawing/2014/main" id="{2F6B3978-60F8-CAF9-F615-9EFD1ABB2A4D}"/>
              </a:ext>
            </a:extLst>
          </p:cNvPr>
          <p:cNvSpPr txBox="1"/>
          <p:nvPr/>
        </p:nvSpPr>
        <p:spPr>
          <a:xfrm>
            <a:off x="905896" y="2956012"/>
            <a:ext cx="5342421" cy="572080"/>
          </a:xfrm>
          <a:prstGeom prst="rect">
            <a:avLst/>
          </a:prstGeom>
        </p:spPr>
        <p:txBody>
          <a:bodyPr wrap="square" lIns="0" tIns="0" rIns="0" bIns="0" rtlCol="0" anchor="t">
            <a:spAutoFit/>
          </a:bodyPr>
          <a:lstStyle/>
          <a:p>
            <a:pPr algn="l">
              <a:lnSpc>
                <a:spcPts val="5040"/>
              </a:lnSpc>
            </a:pPr>
            <a:r>
              <a:rPr lang="en-US" sz="2800" spc="-50" dirty="0">
                <a:latin typeface="IBM Plex Sans Bold"/>
                <a:ea typeface="IBM Plex Sans Bold"/>
                <a:cs typeface="IBM Plex Sans Bold"/>
                <a:sym typeface="IBM Plex Sans Bold"/>
              </a:rPr>
              <a:t>Throttling</a:t>
            </a:r>
          </a:p>
        </p:txBody>
      </p:sp>
      <p:grpSp>
        <p:nvGrpSpPr>
          <p:cNvPr id="5" name="Group 2">
            <a:extLst>
              <a:ext uri="{FF2B5EF4-FFF2-40B4-BE49-F238E27FC236}">
                <a16:creationId xmlns:a16="http://schemas.microsoft.com/office/drawing/2014/main" id="{5AE4B003-F8B0-DF71-32F6-B9E336B06EC7}"/>
              </a:ext>
            </a:extLst>
          </p:cNvPr>
          <p:cNvGrpSpPr>
            <a:grpSpLocks noChangeAspect="1"/>
          </p:cNvGrpSpPr>
          <p:nvPr/>
        </p:nvGrpSpPr>
        <p:grpSpPr>
          <a:xfrm>
            <a:off x="5267325" y="3018689"/>
            <a:ext cx="28575" cy="1701803"/>
            <a:chOff x="0" y="0"/>
            <a:chExt cx="28575" cy="1701800"/>
          </a:xfrm>
        </p:grpSpPr>
        <p:sp>
          <p:nvSpPr>
            <p:cNvPr id="9" name="Freeform 3">
              <a:extLst>
                <a:ext uri="{FF2B5EF4-FFF2-40B4-BE49-F238E27FC236}">
                  <a16:creationId xmlns:a16="http://schemas.microsoft.com/office/drawing/2014/main" id="{9F993A28-A1ED-FA27-3221-313C8E92EF99}"/>
                </a:ext>
              </a:extLst>
            </p:cNvPr>
            <p:cNvSpPr/>
            <p:nvPr/>
          </p:nvSpPr>
          <p:spPr>
            <a:xfrm>
              <a:off x="0" y="0"/>
              <a:ext cx="28575" cy="1701800"/>
            </a:xfrm>
            <a:custGeom>
              <a:avLst/>
              <a:gdLst/>
              <a:ahLst/>
              <a:cxnLst/>
              <a:rect l="l" t="t" r="r" b="b"/>
              <a:pathLst>
                <a:path w="28575" h="1701800">
                  <a:moveTo>
                    <a:pt x="28575" y="0"/>
                  </a:moveTo>
                  <a:lnTo>
                    <a:pt x="28575" y="1701800"/>
                  </a:lnTo>
                  <a:lnTo>
                    <a:pt x="0" y="1701800"/>
                  </a:lnTo>
                  <a:lnTo>
                    <a:pt x="0" y="0"/>
                  </a:lnTo>
                  <a:close/>
                </a:path>
              </a:pathLst>
            </a:custGeom>
            <a:solidFill>
              <a:srgbClr val="0078D4"/>
            </a:solidFill>
          </p:spPr>
          <p:txBody>
            <a:bodyPr/>
            <a:lstStyle/>
            <a:p>
              <a:endParaRPr lang="en-NZ"/>
            </a:p>
          </p:txBody>
        </p:sp>
      </p:grpSp>
      <p:sp>
        <p:nvSpPr>
          <p:cNvPr id="10" name="TextBox 4">
            <a:extLst>
              <a:ext uri="{FF2B5EF4-FFF2-40B4-BE49-F238E27FC236}">
                <a16:creationId xmlns:a16="http://schemas.microsoft.com/office/drawing/2014/main" id="{55F41790-957D-9D1D-44DD-D6738B906865}"/>
              </a:ext>
            </a:extLst>
          </p:cNvPr>
          <p:cNvSpPr txBox="1"/>
          <p:nvPr/>
        </p:nvSpPr>
        <p:spPr>
          <a:xfrm>
            <a:off x="5867400" y="3178738"/>
            <a:ext cx="857698" cy="405111"/>
          </a:xfrm>
          <a:prstGeom prst="rect">
            <a:avLst/>
          </a:prstGeom>
        </p:spPr>
        <p:txBody>
          <a:bodyPr lIns="0" tIns="0" rIns="0" bIns="0" rtlCol="0" anchor="t">
            <a:spAutoFit/>
          </a:bodyPr>
          <a:lstStyle/>
          <a:p>
            <a:pPr algn="l">
              <a:lnSpc>
                <a:spcPts val="3359"/>
              </a:lnSpc>
            </a:pPr>
            <a:r>
              <a:rPr lang="en-US" sz="2400" spc="-31">
                <a:latin typeface="IBM Plex Sans"/>
                <a:ea typeface="IBM Plex Sans"/>
                <a:cs typeface="IBM Plex Sans"/>
                <a:sym typeface="IBM Plex Sans"/>
              </a:rPr>
              <a:t>Quota</a:t>
            </a:r>
          </a:p>
        </p:txBody>
      </p:sp>
      <p:sp>
        <p:nvSpPr>
          <p:cNvPr id="11" name="TextBox 5">
            <a:extLst>
              <a:ext uri="{FF2B5EF4-FFF2-40B4-BE49-F238E27FC236}">
                <a16:creationId xmlns:a16="http://schemas.microsoft.com/office/drawing/2014/main" id="{055C3CE6-10D1-0344-0160-176B165DCCDD}"/>
              </a:ext>
            </a:extLst>
          </p:cNvPr>
          <p:cNvSpPr txBox="1"/>
          <p:nvPr/>
        </p:nvSpPr>
        <p:spPr>
          <a:xfrm>
            <a:off x="5867400" y="956746"/>
            <a:ext cx="1296438" cy="405111"/>
          </a:xfrm>
          <a:prstGeom prst="rect">
            <a:avLst/>
          </a:prstGeom>
        </p:spPr>
        <p:txBody>
          <a:bodyPr lIns="0" tIns="0" rIns="0" bIns="0" rtlCol="0" anchor="t">
            <a:spAutoFit/>
          </a:bodyPr>
          <a:lstStyle/>
          <a:p>
            <a:pPr algn="l">
              <a:lnSpc>
                <a:spcPts val="3359"/>
              </a:lnSpc>
            </a:pPr>
            <a:r>
              <a:rPr lang="en-US" sz="2400" spc="-33">
                <a:latin typeface="IBM Plex Sans"/>
                <a:ea typeface="IBM Plex Sans"/>
                <a:cs typeface="IBM Plex Sans"/>
                <a:sym typeface="IBM Plex Sans"/>
              </a:rPr>
              <a:t>Rate limit</a:t>
            </a:r>
          </a:p>
        </p:txBody>
      </p:sp>
      <p:sp>
        <p:nvSpPr>
          <p:cNvPr id="12" name="TextBox 6">
            <a:extLst>
              <a:ext uri="{FF2B5EF4-FFF2-40B4-BE49-F238E27FC236}">
                <a16:creationId xmlns:a16="http://schemas.microsoft.com/office/drawing/2014/main" id="{1487B934-F77D-AF29-911D-1EF8384BA3BE}"/>
              </a:ext>
            </a:extLst>
          </p:cNvPr>
          <p:cNvSpPr txBox="1"/>
          <p:nvPr/>
        </p:nvSpPr>
        <p:spPr>
          <a:xfrm>
            <a:off x="5960859" y="5269544"/>
            <a:ext cx="2405958" cy="405111"/>
          </a:xfrm>
          <a:prstGeom prst="rect">
            <a:avLst/>
          </a:prstGeom>
        </p:spPr>
        <p:txBody>
          <a:bodyPr lIns="0" tIns="0" rIns="0" bIns="0" rtlCol="0" anchor="t">
            <a:spAutoFit/>
          </a:bodyPr>
          <a:lstStyle/>
          <a:p>
            <a:pPr algn="l">
              <a:lnSpc>
                <a:spcPts val="3359"/>
              </a:lnSpc>
            </a:pPr>
            <a:r>
              <a:rPr lang="en-US" sz="2400" spc="-31" dirty="0">
                <a:latin typeface="IBM Plex Sans"/>
                <a:ea typeface="IBM Plex Sans"/>
                <a:cs typeface="IBM Plex Sans"/>
                <a:sym typeface="IBM Plex Sans"/>
              </a:rPr>
              <a:t>Concurrency limit</a:t>
            </a:r>
          </a:p>
        </p:txBody>
      </p:sp>
      <p:sp>
        <p:nvSpPr>
          <p:cNvPr id="13" name="TextBox 7">
            <a:extLst>
              <a:ext uri="{FF2B5EF4-FFF2-40B4-BE49-F238E27FC236}">
                <a16:creationId xmlns:a16="http://schemas.microsoft.com/office/drawing/2014/main" id="{ECC1C4F5-6E9A-EEC7-C931-2DA8EB65B6B1}"/>
              </a:ext>
            </a:extLst>
          </p:cNvPr>
          <p:cNvSpPr txBox="1"/>
          <p:nvPr/>
        </p:nvSpPr>
        <p:spPr>
          <a:xfrm>
            <a:off x="6096000" y="5848939"/>
            <a:ext cx="914991" cy="661607"/>
          </a:xfrm>
          <a:prstGeom prst="rect">
            <a:avLst/>
          </a:prstGeom>
        </p:spPr>
        <p:txBody>
          <a:bodyPr lIns="0" tIns="0" rIns="0" bIns="0" rtlCol="0" anchor="t">
            <a:spAutoFit/>
          </a:bodyPr>
          <a:lstStyle/>
          <a:p>
            <a:pPr algn="l">
              <a:lnSpc>
                <a:spcPts val="2615"/>
              </a:lnSpc>
            </a:pPr>
            <a:r>
              <a:rPr lang="en-US" sz="1800" spc="-25" dirty="0">
                <a:latin typeface="IBM Plex Sans"/>
                <a:ea typeface="IBM Plex Sans"/>
                <a:cs typeface="IBM Plex Sans"/>
                <a:sym typeface="IBM Plex Sans"/>
              </a:rPr>
              <a:t>Precise Per node</a:t>
            </a:r>
          </a:p>
        </p:txBody>
      </p:sp>
      <p:sp>
        <p:nvSpPr>
          <p:cNvPr id="14" name="TextBox 8">
            <a:extLst>
              <a:ext uri="{FF2B5EF4-FFF2-40B4-BE49-F238E27FC236}">
                <a16:creationId xmlns:a16="http://schemas.microsoft.com/office/drawing/2014/main" id="{E0B59BD1-10C2-C0D5-D3F3-0BDF5F8EEE7C}"/>
              </a:ext>
            </a:extLst>
          </p:cNvPr>
          <p:cNvSpPr txBox="1"/>
          <p:nvPr/>
        </p:nvSpPr>
        <p:spPr>
          <a:xfrm>
            <a:off x="6096000" y="1389209"/>
            <a:ext cx="4531300" cy="1289712"/>
          </a:xfrm>
          <a:prstGeom prst="rect">
            <a:avLst/>
          </a:prstGeom>
        </p:spPr>
        <p:txBody>
          <a:bodyPr lIns="0" tIns="0" rIns="0" bIns="0" rtlCol="0" anchor="t">
            <a:spAutoFit/>
          </a:bodyPr>
          <a:lstStyle/>
          <a:p>
            <a:pPr algn="l">
              <a:lnSpc>
                <a:spcPts val="2527"/>
              </a:lnSpc>
            </a:pPr>
            <a:r>
              <a:rPr lang="en-US" sz="1800" spc="-25">
                <a:latin typeface="IBM Plex Sans"/>
                <a:ea typeface="IBM Plex Sans"/>
                <a:cs typeface="IBM Plex Sans"/>
                <a:sym typeface="IBM Plex Sans"/>
              </a:rPr>
              <a:t>Approximate Per region Key expression defines throttling semantics</a:t>
            </a:r>
          </a:p>
          <a:p>
            <a:pPr algn="l">
              <a:lnSpc>
                <a:spcPts val="2831"/>
              </a:lnSpc>
            </a:pPr>
            <a:r>
              <a:rPr lang="en-US" sz="1800" spc="-25">
                <a:latin typeface="IBM Plex Sans"/>
                <a:ea typeface="IBM Plex Sans"/>
                <a:cs typeface="IBM Plex Sans"/>
                <a:sym typeface="IBM Plex Sans"/>
              </a:rPr>
              <a:t>Can count requests with specific status code</a:t>
            </a:r>
          </a:p>
          <a:p>
            <a:pPr algn="l">
              <a:lnSpc>
                <a:spcPts val="2352"/>
              </a:lnSpc>
            </a:pPr>
            <a:r>
              <a:rPr lang="en-US" sz="1800" spc="-25">
                <a:latin typeface="IBM Plex Sans"/>
                <a:ea typeface="IBM Plex Sans"/>
                <a:cs typeface="IBM Plex Sans"/>
                <a:sym typeface="IBM Plex Sans"/>
              </a:rPr>
              <a:t>Variable increment count</a:t>
            </a:r>
          </a:p>
        </p:txBody>
      </p:sp>
      <p:sp>
        <p:nvSpPr>
          <p:cNvPr id="15" name="TextBox 9">
            <a:extLst>
              <a:ext uri="{FF2B5EF4-FFF2-40B4-BE49-F238E27FC236}">
                <a16:creationId xmlns:a16="http://schemas.microsoft.com/office/drawing/2014/main" id="{02191042-73FA-C552-9272-1CD9B8F93503}"/>
              </a:ext>
            </a:extLst>
          </p:cNvPr>
          <p:cNvSpPr txBox="1"/>
          <p:nvPr/>
        </p:nvSpPr>
        <p:spPr>
          <a:xfrm>
            <a:off x="6096000" y="3599009"/>
            <a:ext cx="4531300" cy="1308948"/>
          </a:xfrm>
          <a:prstGeom prst="rect">
            <a:avLst/>
          </a:prstGeom>
        </p:spPr>
        <p:txBody>
          <a:bodyPr lIns="0" tIns="0" rIns="0" bIns="0" rtlCol="0" anchor="t">
            <a:spAutoFit/>
          </a:bodyPr>
          <a:lstStyle/>
          <a:p>
            <a:pPr algn="l">
              <a:lnSpc>
                <a:spcPts val="2559"/>
              </a:lnSpc>
            </a:pPr>
            <a:r>
              <a:rPr lang="en-US" sz="1800" spc="-25">
                <a:latin typeface="IBM Plex Sans"/>
                <a:ea typeface="IBM Plex Sans"/>
                <a:cs typeface="IBM Plex Sans"/>
                <a:sym typeface="IBM Plex Sans"/>
              </a:rPr>
              <a:t>Calls and data transfer Approximate Per service Key expression defines throttling semantics Can count requests with specific status code Variable increment count</a:t>
            </a:r>
          </a:p>
        </p:txBody>
      </p:sp>
    </p:spTree>
    <p:extLst>
      <p:ext uri="{BB962C8B-B14F-4D97-AF65-F5344CB8AC3E}">
        <p14:creationId xmlns:p14="http://schemas.microsoft.com/office/powerpoint/2010/main" val="1841119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8" name="TextBox 6">
            <a:extLst>
              <a:ext uri="{FF2B5EF4-FFF2-40B4-BE49-F238E27FC236}">
                <a16:creationId xmlns:a16="http://schemas.microsoft.com/office/drawing/2014/main" id="{2F6B3978-60F8-CAF9-F615-9EFD1ABB2A4D}"/>
              </a:ext>
            </a:extLst>
          </p:cNvPr>
          <p:cNvSpPr txBox="1"/>
          <p:nvPr/>
        </p:nvSpPr>
        <p:spPr>
          <a:xfrm>
            <a:off x="848145" y="3497556"/>
            <a:ext cx="5342421" cy="572080"/>
          </a:xfrm>
          <a:prstGeom prst="rect">
            <a:avLst/>
          </a:prstGeom>
        </p:spPr>
        <p:txBody>
          <a:bodyPr wrap="square" lIns="0" tIns="0" rIns="0" bIns="0" rtlCol="0" anchor="t">
            <a:spAutoFit/>
          </a:bodyPr>
          <a:lstStyle/>
          <a:p>
            <a:pPr algn="l">
              <a:lnSpc>
                <a:spcPts val="5040"/>
              </a:lnSpc>
            </a:pPr>
            <a:r>
              <a:rPr lang="en-US" sz="2800" spc="-50" dirty="0">
                <a:latin typeface="IBM Plex Sans Bold"/>
                <a:ea typeface="IBM Plex Sans Bold"/>
                <a:cs typeface="IBM Plex Sans Bold"/>
                <a:sym typeface="IBM Plex Sans Bold"/>
              </a:rPr>
              <a:t>Response sanitization</a:t>
            </a:r>
          </a:p>
        </p:txBody>
      </p:sp>
      <p:grpSp>
        <p:nvGrpSpPr>
          <p:cNvPr id="5" name="Group 2">
            <a:extLst>
              <a:ext uri="{FF2B5EF4-FFF2-40B4-BE49-F238E27FC236}">
                <a16:creationId xmlns:a16="http://schemas.microsoft.com/office/drawing/2014/main" id="{5AE4B003-F8B0-DF71-32F6-B9E336B06EC7}"/>
              </a:ext>
            </a:extLst>
          </p:cNvPr>
          <p:cNvGrpSpPr>
            <a:grpSpLocks noChangeAspect="1"/>
          </p:cNvGrpSpPr>
          <p:nvPr/>
        </p:nvGrpSpPr>
        <p:grpSpPr>
          <a:xfrm>
            <a:off x="5267325" y="3018689"/>
            <a:ext cx="28575" cy="1701803"/>
            <a:chOff x="0" y="0"/>
            <a:chExt cx="28575" cy="1701800"/>
          </a:xfrm>
        </p:grpSpPr>
        <p:sp>
          <p:nvSpPr>
            <p:cNvPr id="9" name="Freeform 3">
              <a:extLst>
                <a:ext uri="{FF2B5EF4-FFF2-40B4-BE49-F238E27FC236}">
                  <a16:creationId xmlns:a16="http://schemas.microsoft.com/office/drawing/2014/main" id="{9F993A28-A1ED-FA27-3221-313C8E92EF99}"/>
                </a:ext>
              </a:extLst>
            </p:cNvPr>
            <p:cNvSpPr/>
            <p:nvPr/>
          </p:nvSpPr>
          <p:spPr>
            <a:xfrm>
              <a:off x="0" y="0"/>
              <a:ext cx="28575" cy="1701800"/>
            </a:xfrm>
            <a:custGeom>
              <a:avLst/>
              <a:gdLst/>
              <a:ahLst/>
              <a:cxnLst/>
              <a:rect l="l" t="t" r="r" b="b"/>
              <a:pathLst>
                <a:path w="28575" h="1701800">
                  <a:moveTo>
                    <a:pt x="28575" y="0"/>
                  </a:moveTo>
                  <a:lnTo>
                    <a:pt x="28575" y="1701800"/>
                  </a:lnTo>
                  <a:lnTo>
                    <a:pt x="0" y="1701800"/>
                  </a:lnTo>
                  <a:lnTo>
                    <a:pt x="0" y="0"/>
                  </a:lnTo>
                  <a:close/>
                </a:path>
              </a:pathLst>
            </a:custGeom>
            <a:solidFill>
              <a:srgbClr val="0078D4"/>
            </a:solidFill>
          </p:spPr>
          <p:txBody>
            <a:bodyPr/>
            <a:lstStyle/>
            <a:p>
              <a:endParaRPr lang="en-NZ"/>
            </a:p>
          </p:txBody>
        </p:sp>
      </p:grpSp>
      <p:sp>
        <p:nvSpPr>
          <p:cNvPr id="2" name="TextBox 4">
            <a:extLst>
              <a:ext uri="{FF2B5EF4-FFF2-40B4-BE49-F238E27FC236}">
                <a16:creationId xmlns:a16="http://schemas.microsoft.com/office/drawing/2014/main" id="{1A85367C-0675-8CA4-C8D9-0F85BADC9DD3}"/>
              </a:ext>
            </a:extLst>
          </p:cNvPr>
          <p:cNvSpPr txBox="1"/>
          <p:nvPr/>
        </p:nvSpPr>
        <p:spPr>
          <a:xfrm>
            <a:off x="5984789" y="2726255"/>
            <a:ext cx="4934188" cy="2114683"/>
          </a:xfrm>
          <a:prstGeom prst="rect">
            <a:avLst/>
          </a:prstGeom>
        </p:spPr>
        <p:txBody>
          <a:bodyPr lIns="0" tIns="0" rIns="0" bIns="0" rtlCol="0" anchor="t">
            <a:spAutoFit/>
          </a:bodyPr>
          <a:lstStyle/>
          <a:p>
            <a:pPr algn="l">
              <a:lnSpc>
                <a:spcPts val="5703"/>
              </a:lnSpc>
            </a:pPr>
            <a:r>
              <a:rPr lang="en-US" sz="2800" spc="-39">
                <a:latin typeface="IBM Plex Sans"/>
                <a:ea typeface="IBM Plex Sans"/>
                <a:cs typeface="IBM Plex Sans"/>
                <a:sym typeface="IBM Plex Sans"/>
              </a:rPr>
              <a:t>Filter or mask confidential data Standardize error messages Remove sensitive headers</a:t>
            </a:r>
          </a:p>
        </p:txBody>
      </p:sp>
    </p:spTree>
    <p:extLst>
      <p:ext uri="{BB962C8B-B14F-4D97-AF65-F5344CB8AC3E}">
        <p14:creationId xmlns:p14="http://schemas.microsoft.com/office/powerpoint/2010/main" val="2788988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7" name="TextBox 2">
            <a:extLst>
              <a:ext uri="{FF2B5EF4-FFF2-40B4-BE49-F238E27FC236}">
                <a16:creationId xmlns:a16="http://schemas.microsoft.com/office/drawing/2014/main" id="{8219E7DD-3C0C-B462-9ED5-CE13E3A62AAC}"/>
              </a:ext>
            </a:extLst>
          </p:cNvPr>
          <p:cNvSpPr txBox="1"/>
          <p:nvPr/>
        </p:nvSpPr>
        <p:spPr>
          <a:xfrm>
            <a:off x="807769" y="1243948"/>
            <a:ext cx="6603684" cy="975588"/>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Validation policies</a:t>
            </a:r>
          </a:p>
          <a:p>
            <a:pPr algn="l">
              <a:lnSpc>
                <a:spcPts val="2799"/>
              </a:lnSpc>
            </a:pPr>
            <a:r>
              <a:rPr lang="en-US" sz="1999" spc="-25" dirty="0">
                <a:latin typeface="IBM Plex Sans"/>
                <a:ea typeface="IBM Plex Sans"/>
                <a:cs typeface="IBM Plex Sans"/>
                <a:sym typeface="IBM Plex Sans"/>
              </a:rPr>
              <a:t>Four policies</a:t>
            </a:r>
          </a:p>
        </p:txBody>
      </p:sp>
      <p:sp>
        <p:nvSpPr>
          <p:cNvPr id="10" name="TextBox 3">
            <a:extLst>
              <a:ext uri="{FF2B5EF4-FFF2-40B4-BE49-F238E27FC236}">
                <a16:creationId xmlns:a16="http://schemas.microsoft.com/office/drawing/2014/main" id="{26623EA4-9507-64AC-6E2C-972AF8CD80F4}"/>
              </a:ext>
            </a:extLst>
          </p:cNvPr>
          <p:cNvSpPr txBox="1"/>
          <p:nvPr/>
        </p:nvSpPr>
        <p:spPr>
          <a:xfrm>
            <a:off x="807769" y="3419426"/>
            <a:ext cx="4367670" cy="1098299"/>
          </a:xfrm>
          <a:prstGeom prst="rect">
            <a:avLst/>
          </a:prstGeom>
        </p:spPr>
        <p:txBody>
          <a:bodyPr lIns="0" tIns="0" rIns="0" bIns="0" rtlCol="0" anchor="t">
            <a:spAutoFit/>
          </a:bodyPr>
          <a:lstStyle/>
          <a:p>
            <a:pPr algn="l">
              <a:lnSpc>
                <a:spcPts val="2903"/>
              </a:lnSpc>
            </a:pPr>
            <a:r>
              <a:rPr lang="en-US" sz="1999" spc="-27" dirty="0">
                <a:latin typeface="IBM Plex Sans"/>
                <a:ea typeface="IBM Plex Sans"/>
                <a:cs typeface="IBM Plex Sans"/>
                <a:sym typeface="IBM Plex Sans"/>
              </a:rPr>
              <a:t>Prevention and detection modes Granular overrides for child elements Logging of errors to a context variable</a:t>
            </a:r>
          </a:p>
        </p:txBody>
      </p:sp>
      <p:sp>
        <p:nvSpPr>
          <p:cNvPr id="11" name="TextBox 4">
            <a:extLst>
              <a:ext uri="{FF2B5EF4-FFF2-40B4-BE49-F238E27FC236}">
                <a16:creationId xmlns:a16="http://schemas.microsoft.com/office/drawing/2014/main" id="{793B5C52-679D-949C-C45E-117469ED3BF6}"/>
              </a:ext>
            </a:extLst>
          </p:cNvPr>
          <p:cNvSpPr txBox="1"/>
          <p:nvPr/>
        </p:nvSpPr>
        <p:spPr>
          <a:xfrm>
            <a:off x="807769" y="4768941"/>
            <a:ext cx="4080043" cy="551183"/>
          </a:xfrm>
          <a:prstGeom prst="rect">
            <a:avLst/>
          </a:prstGeom>
        </p:spPr>
        <p:txBody>
          <a:bodyPr lIns="0" tIns="0" rIns="0" bIns="0" rtlCol="0" anchor="t">
            <a:spAutoFit/>
          </a:bodyPr>
          <a:lstStyle/>
          <a:p>
            <a:pPr algn="l">
              <a:lnSpc>
                <a:spcPts val="4999"/>
              </a:lnSpc>
            </a:pPr>
            <a:r>
              <a:rPr lang="en-US" sz="1999" spc="-27">
                <a:latin typeface="IBM Plex Sans"/>
                <a:ea typeface="IBM Plex Sans"/>
                <a:cs typeface="IBM Plex Sans"/>
                <a:sym typeface="IBM Plex Sans"/>
              </a:rPr>
              <a:t>Performance implications and limits</a:t>
            </a:r>
          </a:p>
        </p:txBody>
      </p:sp>
      <p:sp>
        <p:nvSpPr>
          <p:cNvPr id="12" name="TextBox 5">
            <a:extLst>
              <a:ext uri="{FF2B5EF4-FFF2-40B4-BE49-F238E27FC236}">
                <a16:creationId xmlns:a16="http://schemas.microsoft.com/office/drawing/2014/main" id="{4CC88FE8-A35E-6915-F7F0-5646FF742EB9}"/>
              </a:ext>
            </a:extLst>
          </p:cNvPr>
          <p:cNvSpPr txBox="1"/>
          <p:nvPr/>
        </p:nvSpPr>
        <p:spPr>
          <a:xfrm>
            <a:off x="807220" y="4642566"/>
            <a:ext cx="4614967" cy="237886"/>
          </a:xfrm>
          <a:prstGeom prst="rect">
            <a:avLst/>
          </a:prstGeom>
        </p:spPr>
        <p:txBody>
          <a:bodyPr lIns="0" tIns="0" rIns="0" bIns="0" rtlCol="0" anchor="t">
            <a:spAutoFit/>
          </a:bodyPr>
          <a:lstStyle/>
          <a:p>
            <a:pPr algn="l">
              <a:lnSpc>
                <a:spcPts val="1959"/>
              </a:lnSpc>
            </a:pPr>
            <a:r>
              <a:rPr lang="en-US" sz="1399" spc="-18" dirty="0">
                <a:latin typeface="IBM Plex Sans"/>
                <a:ea typeface="IBM Plex Sans"/>
                <a:cs typeface="IBM Plex Sans"/>
                <a:sym typeface="IBM Plex Sans"/>
              </a:rPr>
              <a:t>Use the tracing policy to send logs to Application Insights</a:t>
            </a:r>
          </a:p>
        </p:txBody>
      </p:sp>
      <p:sp>
        <p:nvSpPr>
          <p:cNvPr id="13" name="TextBox 6">
            <a:extLst>
              <a:ext uri="{FF2B5EF4-FFF2-40B4-BE49-F238E27FC236}">
                <a16:creationId xmlns:a16="http://schemas.microsoft.com/office/drawing/2014/main" id="{B4C328CA-B6D5-256E-A230-10C4D9933844}"/>
              </a:ext>
            </a:extLst>
          </p:cNvPr>
          <p:cNvSpPr txBox="1"/>
          <p:nvPr/>
        </p:nvSpPr>
        <p:spPr>
          <a:xfrm>
            <a:off x="807769" y="2309860"/>
            <a:ext cx="8553555" cy="1019242"/>
          </a:xfrm>
          <a:prstGeom prst="rect">
            <a:avLst/>
          </a:prstGeom>
        </p:spPr>
        <p:txBody>
          <a:bodyPr lIns="0" tIns="0" rIns="0" bIns="0" rtlCol="0" anchor="t">
            <a:spAutoFit/>
          </a:bodyPr>
          <a:lstStyle/>
          <a:p>
            <a:pPr algn="l">
              <a:lnSpc>
                <a:spcPts val="2003"/>
              </a:lnSpc>
            </a:pPr>
            <a:r>
              <a:rPr lang="en-US" sz="1399" spc="-19" dirty="0">
                <a:latin typeface="IBM Plex Sans"/>
                <a:ea typeface="IBM Plex Sans"/>
                <a:cs typeface="IBM Plex Sans"/>
                <a:sym typeface="IBM Plex Sans"/>
              </a:rPr>
              <a:t>Validate content -validates the size or JSON schema of a request or response body against the API schema Validate parameters -validates the request header, query, or path parameters against the API schema Validate headers -validates the response headers against the API schema Validate status code -validates the HTTP status codes in responses against the API schema</a:t>
            </a:r>
          </a:p>
        </p:txBody>
      </p:sp>
      <p:sp>
        <p:nvSpPr>
          <p:cNvPr id="14" name="TextBox 7">
            <a:extLst>
              <a:ext uri="{FF2B5EF4-FFF2-40B4-BE49-F238E27FC236}">
                <a16:creationId xmlns:a16="http://schemas.microsoft.com/office/drawing/2014/main" id="{418DD0D4-FB3C-AF34-1F00-1DC9B5EB7257}"/>
              </a:ext>
            </a:extLst>
          </p:cNvPr>
          <p:cNvSpPr txBox="1"/>
          <p:nvPr/>
        </p:nvSpPr>
        <p:spPr>
          <a:xfrm>
            <a:off x="1036369" y="5312647"/>
            <a:ext cx="8543458" cy="988091"/>
          </a:xfrm>
          <a:prstGeom prst="rect">
            <a:avLst/>
          </a:prstGeom>
        </p:spPr>
        <p:txBody>
          <a:bodyPr lIns="0" tIns="0" rIns="0" bIns="0" rtlCol="0" anchor="t">
            <a:spAutoFit/>
          </a:bodyPr>
          <a:lstStyle/>
          <a:p>
            <a:pPr algn="l">
              <a:lnSpc>
                <a:spcPts val="2045"/>
              </a:lnSpc>
            </a:pPr>
            <a:r>
              <a:rPr lang="en-US" sz="1399" spc="-18">
                <a:latin typeface="IBM Plex Sans"/>
                <a:ea typeface="IBM Plex Sans"/>
                <a:cs typeface="IBM Plex Sans"/>
                <a:sym typeface="IBM Plex Sans"/>
              </a:rPr>
              <a:t>Max body size: 100 kB Max schema size: 4 MB The larger the API schema size, the lower the throughput The larger the payload in a request or response, the lower the throughput The size of the API schema has a larger impact on performance than the size of the payload</a:t>
            </a:r>
          </a:p>
          <a:p>
            <a:pPr algn="l">
              <a:lnSpc>
                <a:spcPts val="1776"/>
              </a:lnSpc>
            </a:pPr>
            <a:r>
              <a:rPr lang="en-US" sz="1399" spc="-19">
                <a:latin typeface="IBM Plex Sans"/>
                <a:ea typeface="IBM Plex Sans"/>
                <a:cs typeface="IBM Plex Sans"/>
                <a:sym typeface="IBM Plex Sans"/>
              </a:rPr>
              <a:t>Validation against an API schema that is several megabytes in size may cause request or response timeouts</a:t>
            </a:r>
          </a:p>
        </p:txBody>
      </p:sp>
    </p:spTree>
    <p:extLst>
      <p:ext uri="{BB962C8B-B14F-4D97-AF65-F5344CB8AC3E}">
        <p14:creationId xmlns:p14="http://schemas.microsoft.com/office/powerpoint/2010/main" val="761686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2">
            <a:extLst>
              <a:ext uri="{FF2B5EF4-FFF2-40B4-BE49-F238E27FC236}">
                <a16:creationId xmlns:a16="http://schemas.microsoft.com/office/drawing/2014/main" id="{CB593E5C-06C7-6525-07C9-7894D4A37125}"/>
              </a:ext>
            </a:extLst>
          </p:cNvPr>
          <p:cNvSpPr txBox="1"/>
          <p:nvPr/>
        </p:nvSpPr>
        <p:spPr>
          <a:xfrm>
            <a:off x="1024075" y="1163441"/>
            <a:ext cx="8271881" cy="1046312"/>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Mass assignment</a:t>
            </a:r>
          </a:p>
          <a:p>
            <a:pPr algn="l">
              <a:lnSpc>
                <a:spcPts val="3359"/>
              </a:lnSpc>
            </a:pPr>
            <a:r>
              <a:rPr lang="en-US" sz="2400" spc="-33">
                <a:latin typeface="IBM Plex Sans"/>
                <a:ea typeface="IBM Plex Sans"/>
                <a:cs typeface="IBM Plex Sans"/>
                <a:sym typeface="IBM Plex Sans"/>
              </a:rPr>
              <a:t>Attackers modify object properties they are not supposed to</a:t>
            </a:r>
          </a:p>
        </p:txBody>
      </p:sp>
      <p:sp>
        <p:nvSpPr>
          <p:cNvPr id="5" name="TextBox 3">
            <a:extLst>
              <a:ext uri="{FF2B5EF4-FFF2-40B4-BE49-F238E27FC236}">
                <a16:creationId xmlns:a16="http://schemas.microsoft.com/office/drawing/2014/main" id="{663488B7-4A74-46CC-9B04-17B662F3C17F}"/>
              </a:ext>
            </a:extLst>
          </p:cNvPr>
          <p:cNvSpPr txBox="1"/>
          <p:nvPr/>
        </p:nvSpPr>
        <p:spPr>
          <a:xfrm>
            <a:off x="1024075" y="3755727"/>
            <a:ext cx="1418368" cy="405111"/>
          </a:xfrm>
          <a:prstGeom prst="rect">
            <a:avLst/>
          </a:prstGeom>
        </p:spPr>
        <p:txBody>
          <a:bodyPr lIns="0" tIns="0" rIns="0" bIns="0" rtlCol="0" anchor="t">
            <a:spAutoFit/>
          </a:bodyPr>
          <a:lstStyle/>
          <a:p>
            <a:pPr algn="l">
              <a:lnSpc>
                <a:spcPts val="3359"/>
              </a:lnSpc>
            </a:pPr>
            <a:r>
              <a:rPr lang="en-US" sz="2400" spc="-31">
                <a:latin typeface="IBM Plex Sans"/>
                <a:ea typeface="IBM Plex Sans"/>
                <a:cs typeface="IBM Plex Sans"/>
                <a:sym typeface="IBM Plex Sans"/>
              </a:rPr>
              <a:t>Mitigation</a:t>
            </a:r>
          </a:p>
        </p:txBody>
      </p:sp>
      <p:sp>
        <p:nvSpPr>
          <p:cNvPr id="9" name="TextBox 4">
            <a:extLst>
              <a:ext uri="{FF2B5EF4-FFF2-40B4-BE49-F238E27FC236}">
                <a16:creationId xmlns:a16="http://schemas.microsoft.com/office/drawing/2014/main" id="{F62DE10D-7345-5221-893C-638375322F89}"/>
              </a:ext>
            </a:extLst>
          </p:cNvPr>
          <p:cNvSpPr txBox="1"/>
          <p:nvPr/>
        </p:nvSpPr>
        <p:spPr>
          <a:xfrm>
            <a:off x="1252675" y="2567807"/>
            <a:ext cx="10287400" cy="861193"/>
          </a:xfrm>
          <a:prstGeom prst="rect">
            <a:avLst/>
          </a:prstGeom>
        </p:spPr>
        <p:txBody>
          <a:bodyPr lIns="0" tIns="0" rIns="0" bIns="0" rtlCol="0" anchor="t">
            <a:spAutoFit/>
          </a:bodyPr>
          <a:lstStyle/>
          <a:p>
            <a:pPr algn="l">
              <a:lnSpc>
                <a:spcPts val="2295"/>
              </a:lnSpc>
            </a:pPr>
            <a:r>
              <a:rPr lang="en-US" sz="1599" spc="-22" dirty="0">
                <a:latin typeface="IBM Plex Sans"/>
                <a:ea typeface="IBM Plex Sans"/>
                <a:cs typeface="IBM Plex Sans"/>
                <a:sym typeface="IBM Plex Sans"/>
              </a:rPr>
              <a:t>Usually caused by binding client-provided data (e.g., JSON) to data models, without explicit filtering of properties Attackers explore other API endpoints, read documentation, or blindly guess additional object properties Attackers inject additional object properties into request payloads</a:t>
            </a:r>
          </a:p>
        </p:txBody>
      </p:sp>
      <p:sp>
        <p:nvSpPr>
          <p:cNvPr id="15" name="TextBox 5">
            <a:extLst>
              <a:ext uri="{FF2B5EF4-FFF2-40B4-BE49-F238E27FC236}">
                <a16:creationId xmlns:a16="http://schemas.microsoft.com/office/drawing/2014/main" id="{6F86BF92-D071-F6DB-9CAA-BC8D2E2CF3CB}"/>
              </a:ext>
            </a:extLst>
          </p:cNvPr>
          <p:cNvSpPr txBox="1"/>
          <p:nvPr/>
        </p:nvSpPr>
        <p:spPr>
          <a:xfrm>
            <a:off x="1252675" y="4170674"/>
            <a:ext cx="10344874" cy="581158"/>
          </a:xfrm>
          <a:prstGeom prst="rect">
            <a:avLst/>
          </a:prstGeom>
        </p:spPr>
        <p:txBody>
          <a:bodyPr lIns="0" tIns="0" rIns="0" bIns="0" rtlCol="0" anchor="t">
            <a:spAutoFit/>
          </a:bodyPr>
          <a:lstStyle/>
          <a:p>
            <a:pPr algn="l">
              <a:lnSpc>
                <a:spcPts val="2303"/>
              </a:lnSpc>
            </a:pPr>
            <a:r>
              <a:rPr lang="en-US" sz="1599" spc="-22">
                <a:latin typeface="IBM Plex Sans"/>
                <a:ea typeface="IBM Plex Sans"/>
                <a:cs typeface="IBM Plex Sans"/>
                <a:sym typeface="IBM Plex Sans"/>
              </a:rPr>
              <a:t>Set the “additionalProperties” option of request objects’ JSON schemas to false Precisely define request object schemas in the API specification and enforce them with the validate-content policy</a:t>
            </a:r>
          </a:p>
        </p:txBody>
      </p:sp>
      <p:sp>
        <p:nvSpPr>
          <p:cNvPr id="16" name="TextBox 6">
            <a:extLst>
              <a:ext uri="{FF2B5EF4-FFF2-40B4-BE49-F238E27FC236}">
                <a16:creationId xmlns:a16="http://schemas.microsoft.com/office/drawing/2014/main" id="{0F160CA0-0EBA-A73C-011C-B9F37B0BDE95}"/>
              </a:ext>
            </a:extLst>
          </p:cNvPr>
          <p:cNvSpPr txBox="1"/>
          <p:nvPr/>
        </p:nvSpPr>
        <p:spPr>
          <a:xfrm>
            <a:off x="1024075" y="5200650"/>
            <a:ext cx="10617746" cy="553100"/>
          </a:xfrm>
          <a:prstGeom prst="rect">
            <a:avLst/>
          </a:prstGeom>
        </p:spPr>
        <p:txBody>
          <a:bodyPr lIns="0" tIns="0" rIns="0" bIns="0" rtlCol="0" anchor="t">
            <a:spAutoFit/>
          </a:bodyPr>
          <a:lstStyle/>
          <a:p>
            <a:pPr algn="l">
              <a:lnSpc>
                <a:spcPts val="2208"/>
              </a:lnSpc>
            </a:pPr>
            <a:r>
              <a:rPr lang="en-US" sz="1800" dirty="0">
                <a:latin typeface="Consolas"/>
                <a:ea typeface="Consolas"/>
                <a:cs typeface="Consolas"/>
                <a:sym typeface="Consolas"/>
              </a:rPr>
              <a:t>&lt;validate-content </a:t>
            </a:r>
            <a:r>
              <a:rPr lang="en-US" sz="1800" dirty="0">
                <a:solidFill>
                  <a:schemeClr val="accent1"/>
                </a:solidFill>
                <a:latin typeface="Consolas"/>
                <a:ea typeface="Consolas"/>
                <a:cs typeface="Consolas"/>
                <a:sym typeface="Consolas"/>
              </a:rPr>
              <a:t>unspecified-content-type-action="prevent" </a:t>
            </a:r>
            <a:r>
              <a:rPr lang="en-US" sz="1800" dirty="0">
                <a:latin typeface="Consolas"/>
                <a:ea typeface="Consolas"/>
                <a:cs typeface="Consolas"/>
                <a:sym typeface="Consolas"/>
              </a:rPr>
              <a:t>max-size="102400" size- exceeded-action="prevent"&gt;</a:t>
            </a:r>
          </a:p>
        </p:txBody>
      </p:sp>
      <p:sp>
        <p:nvSpPr>
          <p:cNvPr id="17" name="TextBox 7">
            <a:extLst>
              <a:ext uri="{FF2B5EF4-FFF2-40B4-BE49-F238E27FC236}">
                <a16:creationId xmlns:a16="http://schemas.microsoft.com/office/drawing/2014/main" id="{1E66756B-5BAB-18B4-E150-B0B90C049FC8}"/>
              </a:ext>
            </a:extLst>
          </p:cNvPr>
          <p:cNvSpPr txBox="1"/>
          <p:nvPr/>
        </p:nvSpPr>
        <p:spPr>
          <a:xfrm>
            <a:off x="1525728" y="5743575"/>
            <a:ext cx="9082621" cy="347916"/>
          </a:xfrm>
          <a:prstGeom prst="rect">
            <a:avLst/>
          </a:prstGeom>
        </p:spPr>
        <p:txBody>
          <a:bodyPr lIns="0" tIns="0" rIns="0" bIns="0" rtlCol="0" anchor="t">
            <a:spAutoFit/>
          </a:bodyPr>
          <a:lstStyle/>
          <a:p>
            <a:pPr algn="l">
              <a:lnSpc>
                <a:spcPts val="2975"/>
              </a:lnSpc>
            </a:pPr>
            <a:r>
              <a:rPr lang="en-US" sz="1800" dirty="0">
                <a:solidFill>
                  <a:schemeClr val="accent1"/>
                </a:solidFill>
                <a:latin typeface="Consolas"/>
                <a:ea typeface="Consolas"/>
                <a:cs typeface="Consolas"/>
                <a:sym typeface="Consolas"/>
              </a:rPr>
              <a:t>&lt;content type="application/</a:t>
            </a:r>
            <a:r>
              <a:rPr lang="en-US" sz="1800" dirty="0" err="1">
                <a:solidFill>
                  <a:schemeClr val="accent1"/>
                </a:solidFill>
                <a:latin typeface="Consolas"/>
                <a:ea typeface="Consolas"/>
                <a:cs typeface="Consolas"/>
                <a:sym typeface="Consolas"/>
              </a:rPr>
              <a:t>json</a:t>
            </a:r>
            <a:r>
              <a:rPr lang="en-US" sz="1800" dirty="0">
                <a:solidFill>
                  <a:schemeClr val="accent1"/>
                </a:solidFill>
                <a:latin typeface="Consolas"/>
                <a:ea typeface="Consolas"/>
                <a:cs typeface="Consolas"/>
                <a:sym typeface="Consolas"/>
              </a:rPr>
              <a:t>" validate-as="</a:t>
            </a:r>
            <a:r>
              <a:rPr lang="en-US" sz="1800" dirty="0" err="1">
                <a:solidFill>
                  <a:schemeClr val="accent1"/>
                </a:solidFill>
                <a:latin typeface="Consolas"/>
                <a:ea typeface="Consolas"/>
                <a:cs typeface="Consolas"/>
                <a:sym typeface="Consolas"/>
              </a:rPr>
              <a:t>json</a:t>
            </a:r>
            <a:r>
              <a:rPr lang="en-US" sz="1800" dirty="0">
                <a:solidFill>
                  <a:schemeClr val="accent1"/>
                </a:solidFill>
                <a:latin typeface="Consolas"/>
                <a:ea typeface="Consolas"/>
                <a:cs typeface="Consolas"/>
                <a:sym typeface="Consolas"/>
              </a:rPr>
              <a:t>" action="prevent" /&gt;</a:t>
            </a:r>
          </a:p>
        </p:txBody>
      </p:sp>
      <p:sp>
        <p:nvSpPr>
          <p:cNvPr id="18" name="TextBox 8">
            <a:extLst>
              <a:ext uri="{FF2B5EF4-FFF2-40B4-BE49-F238E27FC236}">
                <a16:creationId xmlns:a16="http://schemas.microsoft.com/office/drawing/2014/main" id="{6EAE723E-9E43-E9AF-B0B4-A9FCA80A00B4}"/>
              </a:ext>
            </a:extLst>
          </p:cNvPr>
          <p:cNvSpPr txBox="1"/>
          <p:nvPr/>
        </p:nvSpPr>
        <p:spPr>
          <a:xfrm>
            <a:off x="1024075" y="6142482"/>
            <a:ext cx="2430799" cy="280590"/>
          </a:xfrm>
          <a:prstGeom prst="rect">
            <a:avLst/>
          </a:prstGeom>
        </p:spPr>
        <p:txBody>
          <a:bodyPr lIns="0" tIns="0" rIns="0" bIns="0" rtlCol="0" anchor="t">
            <a:spAutoFit/>
          </a:bodyPr>
          <a:lstStyle/>
          <a:p>
            <a:pPr algn="l">
              <a:lnSpc>
                <a:spcPts val="2255"/>
              </a:lnSpc>
            </a:pPr>
            <a:r>
              <a:rPr lang="en-US" sz="1800">
                <a:latin typeface="Consolas"/>
                <a:ea typeface="Consolas"/>
                <a:cs typeface="Consolas"/>
                <a:sym typeface="Consolas"/>
              </a:rPr>
              <a:t>&lt;/validate-content&gt;</a:t>
            </a:r>
          </a:p>
        </p:txBody>
      </p:sp>
    </p:spTree>
    <p:extLst>
      <p:ext uri="{BB962C8B-B14F-4D97-AF65-F5344CB8AC3E}">
        <p14:creationId xmlns:p14="http://schemas.microsoft.com/office/powerpoint/2010/main" val="30218873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0" name="TextBox 2">
            <a:extLst>
              <a:ext uri="{FF2B5EF4-FFF2-40B4-BE49-F238E27FC236}">
                <a16:creationId xmlns:a16="http://schemas.microsoft.com/office/drawing/2014/main" id="{87F4B1B8-5C2F-5CEF-2DA5-D29020383127}"/>
              </a:ext>
            </a:extLst>
          </p:cNvPr>
          <p:cNvSpPr txBox="1"/>
          <p:nvPr/>
        </p:nvSpPr>
        <p:spPr>
          <a:xfrm>
            <a:off x="701891" y="1118820"/>
            <a:ext cx="10613793" cy="1370119"/>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Injection</a:t>
            </a:r>
          </a:p>
          <a:p>
            <a:pPr algn="l">
              <a:lnSpc>
                <a:spcPts val="2904"/>
              </a:lnSpc>
            </a:pPr>
            <a:r>
              <a:rPr lang="en-US" sz="2400" spc="-33">
                <a:latin typeface="IBM Plex Sans"/>
                <a:ea typeface="IBM Plex Sans"/>
                <a:cs typeface="IBM Plex Sans"/>
                <a:sym typeface="IBM Plex Sans"/>
              </a:rPr>
              <a:t>Malicious data in a request executes unintended commands or accesses data without proper authorization</a:t>
            </a:r>
          </a:p>
        </p:txBody>
      </p:sp>
      <p:sp>
        <p:nvSpPr>
          <p:cNvPr id="21" name="TextBox 3">
            <a:extLst>
              <a:ext uri="{FF2B5EF4-FFF2-40B4-BE49-F238E27FC236}">
                <a16:creationId xmlns:a16="http://schemas.microsoft.com/office/drawing/2014/main" id="{4B76D622-46E3-0C73-8FCD-EE282AFFCD2A}"/>
              </a:ext>
            </a:extLst>
          </p:cNvPr>
          <p:cNvSpPr txBox="1"/>
          <p:nvPr/>
        </p:nvSpPr>
        <p:spPr>
          <a:xfrm>
            <a:off x="701891" y="3634906"/>
            <a:ext cx="1418368" cy="405111"/>
          </a:xfrm>
          <a:prstGeom prst="rect">
            <a:avLst/>
          </a:prstGeom>
        </p:spPr>
        <p:txBody>
          <a:bodyPr lIns="0" tIns="0" rIns="0" bIns="0" rtlCol="0" anchor="t">
            <a:spAutoFit/>
          </a:bodyPr>
          <a:lstStyle/>
          <a:p>
            <a:pPr algn="l">
              <a:lnSpc>
                <a:spcPts val="3359"/>
              </a:lnSpc>
            </a:pPr>
            <a:r>
              <a:rPr lang="en-US" sz="2400" spc="-31">
                <a:latin typeface="IBM Plex Sans"/>
                <a:ea typeface="IBM Plex Sans"/>
                <a:cs typeface="IBM Plex Sans"/>
                <a:sym typeface="IBM Plex Sans"/>
              </a:rPr>
              <a:t>Mitigation</a:t>
            </a:r>
          </a:p>
        </p:txBody>
      </p:sp>
      <p:sp>
        <p:nvSpPr>
          <p:cNvPr id="22" name="TextBox 4">
            <a:extLst>
              <a:ext uri="{FF2B5EF4-FFF2-40B4-BE49-F238E27FC236}">
                <a16:creationId xmlns:a16="http://schemas.microsoft.com/office/drawing/2014/main" id="{E408D35C-C4BA-F766-109D-F818952B9B6F}"/>
              </a:ext>
            </a:extLst>
          </p:cNvPr>
          <p:cNvSpPr txBox="1"/>
          <p:nvPr/>
        </p:nvSpPr>
        <p:spPr>
          <a:xfrm>
            <a:off x="930491" y="2888946"/>
            <a:ext cx="3372355" cy="263662"/>
          </a:xfrm>
          <a:prstGeom prst="rect">
            <a:avLst/>
          </a:prstGeom>
        </p:spPr>
        <p:txBody>
          <a:bodyPr lIns="0" tIns="0" rIns="0" bIns="0" rtlCol="0" anchor="t">
            <a:spAutoFit/>
          </a:bodyPr>
          <a:lstStyle/>
          <a:p>
            <a:pPr algn="l">
              <a:lnSpc>
                <a:spcPts val="2239"/>
              </a:lnSpc>
            </a:pPr>
            <a:r>
              <a:rPr lang="en-US" sz="1599" spc="-22">
                <a:latin typeface="IBM Plex Sans"/>
                <a:ea typeface="IBM Plex Sans"/>
                <a:cs typeface="IBM Plex Sans"/>
                <a:sym typeface="IBM Plex Sans"/>
              </a:rPr>
              <a:t>For example, SQL or NoSQL injection</a:t>
            </a:r>
          </a:p>
        </p:txBody>
      </p:sp>
      <p:sp>
        <p:nvSpPr>
          <p:cNvPr id="23" name="TextBox 5">
            <a:extLst>
              <a:ext uri="{FF2B5EF4-FFF2-40B4-BE49-F238E27FC236}">
                <a16:creationId xmlns:a16="http://schemas.microsoft.com/office/drawing/2014/main" id="{9B5CF423-498A-C0C0-A92A-15C89DB4C11C}"/>
              </a:ext>
            </a:extLst>
          </p:cNvPr>
          <p:cNvSpPr txBox="1"/>
          <p:nvPr/>
        </p:nvSpPr>
        <p:spPr>
          <a:xfrm>
            <a:off x="930491" y="4097478"/>
            <a:ext cx="10852976" cy="487313"/>
          </a:xfrm>
          <a:prstGeom prst="rect">
            <a:avLst/>
          </a:prstGeom>
        </p:spPr>
        <p:txBody>
          <a:bodyPr lIns="0" tIns="0" rIns="0" bIns="0" rtlCol="0" anchor="t">
            <a:spAutoFit/>
          </a:bodyPr>
          <a:lstStyle/>
          <a:p>
            <a:pPr algn="l">
              <a:lnSpc>
                <a:spcPts val="1895"/>
              </a:lnSpc>
            </a:pPr>
            <a:r>
              <a:rPr lang="en-US" sz="1599" spc="-22">
                <a:latin typeface="IBM Plex Sans"/>
                <a:ea typeface="IBM Plex Sans"/>
                <a:cs typeface="IBM Plex Sans"/>
                <a:sym typeface="IBM Plex Sans"/>
              </a:rPr>
              <a:t>Provide format properties, like regex for text fields, in the API specification’s object schemas and enforce them with the validate-content policy</a:t>
            </a:r>
          </a:p>
        </p:txBody>
      </p:sp>
      <p:sp>
        <p:nvSpPr>
          <p:cNvPr id="24" name="TextBox 6">
            <a:extLst>
              <a:ext uri="{FF2B5EF4-FFF2-40B4-BE49-F238E27FC236}">
                <a16:creationId xmlns:a16="http://schemas.microsoft.com/office/drawing/2014/main" id="{0F813908-C440-E008-4FC6-7923C4A501F1}"/>
              </a:ext>
            </a:extLst>
          </p:cNvPr>
          <p:cNvSpPr txBox="1"/>
          <p:nvPr/>
        </p:nvSpPr>
        <p:spPr>
          <a:xfrm>
            <a:off x="701891" y="5062303"/>
            <a:ext cx="10617746" cy="556641"/>
          </a:xfrm>
          <a:prstGeom prst="rect">
            <a:avLst/>
          </a:prstGeom>
        </p:spPr>
        <p:txBody>
          <a:bodyPr lIns="0" tIns="0" rIns="0" bIns="0" rtlCol="0" anchor="t">
            <a:spAutoFit/>
          </a:bodyPr>
          <a:lstStyle/>
          <a:p>
            <a:pPr algn="l">
              <a:lnSpc>
                <a:spcPts val="2088"/>
              </a:lnSpc>
            </a:pPr>
            <a:r>
              <a:rPr lang="en-US" sz="1800" dirty="0">
                <a:latin typeface="Consolas"/>
                <a:ea typeface="Consolas"/>
                <a:cs typeface="Consolas"/>
                <a:sym typeface="Consolas"/>
              </a:rPr>
              <a:t>&lt;validate-content </a:t>
            </a:r>
            <a:r>
              <a:rPr lang="en-US" sz="1800" dirty="0">
                <a:solidFill>
                  <a:schemeClr val="accent1"/>
                </a:solidFill>
                <a:latin typeface="Consolas"/>
                <a:ea typeface="Consolas"/>
                <a:cs typeface="Consolas"/>
                <a:sym typeface="Consolas"/>
              </a:rPr>
              <a:t>unspecified-content-type-action="prevent"</a:t>
            </a:r>
            <a:r>
              <a:rPr lang="en-US" sz="1800" dirty="0">
                <a:latin typeface="Consolas"/>
                <a:ea typeface="Consolas"/>
                <a:cs typeface="Consolas"/>
                <a:sym typeface="Consolas"/>
              </a:rPr>
              <a:t> max-size="102400" size- exceeded-action="prevent"&gt;</a:t>
            </a:r>
          </a:p>
        </p:txBody>
      </p:sp>
      <p:sp>
        <p:nvSpPr>
          <p:cNvPr id="25" name="TextBox 7">
            <a:extLst>
              <a:ext uri="{FF2B5EF4-FFF2-40B4-BE49-F238E27FC236}">
                <a16:creationId xmlns:a16="http://schemas.microsoft.com/office/drawing/2014/main" id="{3361BC20-7C83-27B4-76DE-FE09E24AE9ED}"/>
              </a:ext>
            </a:extLst>
          </p:cNvPr>
          <p:cNvSpPr txBox="1"/>
          <p:nvPr/>
        </p:nvSpPr>
        <p:spPr>
          <a:xfrm>
            <a:off x="1203544" y="5554936"/>
            <a:ext cx="9082621" cy="357534"/>
          </a:xfrm>
          <a:prstGeom prst="rect">
            <a:avLst/>
          </a:prstGeom>
        </p:spPr>
        <p:txBody>
          <a:bodyPr lIns="0" tIns="0" rIns="0" bIns="0" rtlCol="0" anchor="t">
            <a:spAutoFit/>
          </a:bodyPr>
          <a:lstStyle/>
          <a:p>
            <a:pPr algn="l">
              <a:lnSpc>
                <a:spcPts val="3144"/>
              </a:lnSpc>
            </a:pPr>
            <a:r>
              <a:rPr lang="en-US" sz="1800" dirty="0">
                <a:solidFill>
                  <a:schemeClr val="accent1"/>
                </a:solidFill>
                <a:latin typeface="Consolas"/>
                <a:ea typeface="Consolas"/>
                <a:cs typeface="Consolas"/>
                <a:sym typeface="Consolas"/>
              </a:rPr>
              <a:t>&lt;content type="application/</a:t>
            </a:r>
            <a:r>
              <a:rPr lang="en-US" sz="1800" dirty="0" err="1">
                <a:solidFill>
                  <a:schemeClr val="accent1"/>
                </a:solidFill>
                <a:latin typeface="Consolas"/>
                <a:ea typeface="Consolas"/>
                <a:cs typeface="Consolas"/>
                <a:sym typeface="Consolas"/>
              </a:rPr>
              <a:t>json</a:t>
            </a:r>
            <a:r>
              <a:rPr lang="en-US" sz="1800" dirty="0">
                <a:solidFill>
                  <a:schemeClr val="accent1"/>
                </a:solidFill>
                <a:latin typeface="Consolas"/>
                <a:ea typeface="Consolas"/>
                <a:cs typeface="Consolas"/>
                <a:sym typeface="Consolas"/>
              </a:rPr>
              <a:t>" validate-as="</a:t>
            </a:r>
            <a:r>
              <a:rPr lang="en-US" sz="1800" dirty="0" err="1">
                <a:solidFill>
                  <a:schemeClr val="accent1"/>
                </a:solidFill>
                <a:latin typeface="Consolas"/>
                <a:ea typeface="Consolas"/>
                <a:cs typeface="Consolas"/>
                <a:sym typeface="Consolas"/>
              </a:rPr>
              <a:t>json</a:t>
            </a:r>
            <a:r>
              <a:rPr lang="en-US" sz="1800" dirty="0">
                <a:solidFill>
                  <a:schemeClr val="accent1"/>
                </a:solidFill>
                <a:latin typeface="Consolas"/>
                <a:ea typeface="Consolas"/>
                <a:cs typeface="Consolas"/>
                <a:sym typeface="Consolas"/>
              </a:rPr>
              <a:t>" action="prevent" /&gt;</a:t>
            </a:r>
          </a:p>
        </p:txBody>
      </p:sp>
      <p:sp>
        <p:nvSpPr>
          <p:cNvPr id="26" name="TextBox 8">
            <a:extLst>
              <a:ext uri="{FF2B5EF4-FFF2-40B4-BE49-F238E27FC236}">
                <a16:creationId xmlns:a16="http://schemas.microsoft.com/office/drawing/2014/main" id="{6AA2DE4C-2F42-0808-35BD-D5460AAFB98E}"/>
              </a:ext>
            </a:extLst>
          </p:cNvPr>
          <p:cNvSpPr txBox="1"/>
          <p:nvPr/>
        </p:nvSpPr>
        <p:spPr>
          <a:xfrm>
            <a:off x="701891" y="5988895"/>
            <a:ext cx="2430799" cy="256480"/>
          </a:xfrm>
          <a:prstGeom prst="rect">
            <a:avLst/>
          </a:prstGeom>
        </p:spPr>
        <p:txBody>
          <a:bodyPr lIns="0" tIns="0" rIns="0" bIns="0" rtlCol="0" anchor="t">
            <a:spAutoFit/>
          </a:bodyPr>
          <a:lstStyle/>
          <a:p>
            <a:pPr algn="l">
              <a:lnSpc>
                <a:spcPts val="2039"/>
              </a:lnSpc>
            </a:pPr>
            <a:r>
              <a:rPr lang="en-US" sz="1800">
                <a:latin typeface="Consolas"/>
                <a:ea typeface="Consolas"/>
                <a:cs typeface="Consolas"/>
                <a:sym typeface="Consolas"/>
              </a:rPr>
              <a:t>&lt;/validate-content&gt;</a:t>
            </a:r>
          </a:p>
        </p:txBody>
      </p:sp>
    </p:spTree>
    <p:extLst>
      <p:ext uri="{BB962C8B-B14F-4D97-AF65-F5344CB8AC3E}">
        <p14:creationId xmlns:p14="http://schemas.microsoft.com/office/powerpoint/2010/main" val="42098514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2">
            <a:extLst>
              <a:ext uri="{FF2B5EF4-FFF2-40B4-BE49-F238E27FC236}">
                <a16:creationId xmlns:a16="http://schemas.microsoft.com/office/drawing/2014/main" id="{5C2D3E63-2C62-6CF1-D3CB-525EA2E3BA3B}"/>
              </a:ext>
            </a:extLst>
          </p:cNvPr>
          <p:cNvSpPr txBox="1"/>
          <p:nvPr/>
        </p:nvSpPr>
        <p:spPr>
          <a:xfrm>
            <a:off x="961774" y="900869"/>
            <a:ext cx="6640859" cy="1046312"/>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Excessive data exposure</a:t>
            </a:r>
          </a:p>
          <a:p>
            <a:pPr algn="l">
              <a:lnSpc>
                <a:spcPts val="3359"/>
              </a:lnSpc>
            </a:pPr>
            <a:r>
              <a:rPr lang="en-US" sz="2400" spc="-33">
                <a:latin typeface="IBM Plex Sans"/>
                <a:ea typeface="IBM Plex Sans"/>
                <a:cs typeface="IBM Plex Sans"/>
                <a:sym typeface="IBM Plex Sans"/>
              </a:rPr>
              <a:t>API responses surface sensitive or excessive data</a:t>
            </a:r>
          </a:p>
        </p:txBody>
      </p:sp>
      <p:sp>
        <p:nvSpPr>
          <p:cNvPr id="5" name="TextBox 3">
            <a:extLst>
              <a:ext uri="{FF2B5EF4-FFF2-40B4-BE49-F238E27FC236}">
                <a16:creationId xmlns:a16="http://schemas.microsoft.com/office/drawing/2014/main" id="{A8731B2B-F39A-45A1-9969-2A4C53275A1D}"/>
              </a:ext>
            </a:extLst>
          </p:cNvPr>
          <p:cNvSpPr txBox="1"/>
          <p:nvPr/>
        </p:nvSpPr>
        <p:spPr>
          <a:xfrm>
            <a:off x="961774" y="3352947"/>
            <a:ext cx="1418368" cy="405111"/>
          </a:xfrm>
          <a:prstGeom prst="rect">
            <a:avLst/>
          </a:prstGeom>
        </p:spPr>
        <p:txBody>
          <a:bodyPr lIns="0" tIns="0" rIns="0" bIns="0" rtlCol="0" anchor="t">
            <a:spAutoFit/>
          </a:bodyPr>
          <a:lstStyle/>
          <a:p>
            <a:pPr algn="l">
              <a:lnSpc>
                <a:spcPts val="3359"/>
              </a:lnSpc>
            </a:pPr>
            <a:r>
              <a:rPr lang="en-US" sz="2400" spc="-31">
                <a:latin typeface="IBM Plex Sans"/>
                <a:ea typeface="IBM Plex Sans"/>
                <a:cs typeface="IBM Plex Sans"/>
                <a:sym typeface="IBM Plex Sans"/>
              </a:rPr>
              <a:t>Mitigation</a:t>
            </a:r>
          </a:p>
        </p:txBody>
      </p:sp>
      <p:sp>
        <p:nvSpPr>
          <p:cNvPr id="7" name="TextBox 4">
            <a:extLst>
              <a:ext uri="{FF2B5EF4-FFF2-40B4-BE49-F238E27FC236}">
                <a16:creationId xmlns:a16="http://schemas.microsoft.com/office/drawing/2014/main" id="{7AAAEF10-5AC4-844A-C604-B8A37AB02B3E}"/>
              </a:ext>
            </a:extLst>
          </p:cNvPr>
          <p:cNvSpPr txBox="1"/>
          <p:nvPr/>
        </p:nvSpPr>
        <p:spPr>
          <a:xfrm>
            <a:off x="1190374" y="2305235"/>
            <a:ext cx="8546640" cy="568585"/>
          </a:xfrm>
          <a:prstGeom prst="rect">
            <a:avLst/>
          </a:prstGeom>
        </p:spPr>
        <p:txBody>
          <a:bodyPr lIns="0" tIns="0" rIns="0" bIns="0" rtlCol="0" anchor="t">
            <a:spAutoFit/>
          </a:bodyPr>
          <a:lstStyle/>
          <a:p>
            <a:pPr algn="l">
              <a:lnSpc>
                <a:spcPts val="2279"/>
              </a:lnSpc>
            </a:pPr>
            <a:r>
              <a:rPr lang="en-US" sz="1599" spc="-22">
                <a:latin typeface="IBM Plex Sans"/>
                <a:ea typeface="IBM Plex Sans"/>
                <a:cs typeface="IBM Plex Sans"/>
                <a:sym typeface="IBM Plex Sans"/>
              </a:rPr>
              <a:t>Developers tend to expose all object properties without considering their individual sensitivity They rely on clients to perform the data filtering before displaying it to the user</a:t>
            </a:r>
          </a:p>
        </p:txBody>
      </p:sp>
      <p:sp>
        <p:nvSpPr>
          <p:cNvPr id="9" name="TextBox 5">
            <a:extLst>
              <a:ext uri="{FF2B5EF4-FFF2-40B4-BE49-F238E27FC236}">
                <a16:creationId xmlns:a16="http://schemas.microsoft.com/office/drawing/2014/main" id="{ED7ECD49-C1EC-3993-3970-7B6EF20818D3}"/>
              </a:ext>
            </a:extLst>
          </p:cNvPr>
          <p:cNvSpPr txBox="1"/>
          <p:nvPr/>
        </p:nvSpPr>
        <p:spPr>
          <a:xfrm>
            <a:off x="1190374" y="3755702"/>
            <a:ext cx="10854661" cy="1206228"/>
          </a:xfrm>
          <a:prstGeom prst="rect">
            <a:avLst/>
          </a:prstGeom>
        </p:spPr>
        <p:txBody>
          <a:bodyPr lIns="0" tIns="0" rIns="0" bIns="0" rtlCol="0" anchor="t">
            <a:spAutoFit/>
          </a:bodyPr>
          <a:lstStyle/>
          <a:p>
            <a:pPr algn="l">
              <a:lnSpc>
                <a:spcPts val="2351"/>
              </a:lnSpc>
            </a:pPr>
            <a:r>
              <a:rPr lang="en-US" sz="1599" spc="-22">
                <a:latin typeface="IBM Plex Sans"/>
                <a:ea typeface="IBM Plex Sans"/>
                <a:cs typeface="IBM Plex Sans"/>
                <a:sym typeface="IBM Plex Sans"/>
              </a:rPr>
              <a:t>Set the “additionalProperties” option of response objects’ JSON schemas to false Precisely define response object schemas in the API specification and enforce them with the validate-content policy Define all allowed response status codes in the API specification and enforce them with the validate-status-code policy Precisely define all allowed response headers in the API specification and enforce them with the validate-headers policy</a:t>
            </a:r>
          </a:p>
        </p:txBody>
      </p:sp>
      <p:sp>
        <p:nvSpPr>
          <p:cNvPr id="10" name="TextBox 6">
            <a:extLst>
              <a:ext uri="{FF2B5EF4-FFF2-40B4-BE49-F238E27FC236}">
                <a16:creationId xmlns:a16="http://schemas.microsoft.com/office/drawing/2014/main" id="{E7B93F5A-F8DE-DE68-8649-4AD724D3A4D3}"/>
              </a:ext>
            </a:extLst>
          </p:cNvPr>
          <p:cNvSpPr txBox="1"/>
          <p:nvPr/>
        </p:nvSpPr>
        <p:spPr>
          <a:xfrm>
            <a:off x="961774" y="6220143"/>
            <a:ext cx="8315173" cy="299826"/>
          </a:xfrm>
          <a:prstGeom prst="rect">
            <a:avLst/>
          </a:prstGeom>
        </p:spPr>
        <p:txBody>
          <a:bodyPr lIns="0" tIns="0" rIns="0" bIns="0" rtlCol="0" anchor="t">
            <a:spAutoFit/>
          </a:bodyPr>
          <a:lstStyle/>
          <a:p>
            <a:pPr algn="l">
              <a:lnSpc>
                <a:spcPts val="2520"/>
              </a:lnSpc>
            </a:pPr>
            <a:r>
              <a:rPr lang="en-US" sz="1800" dirty="0">
                <a:latin typeface="Consolas"/>
                <a:ea typeface="Consolas"/>
                <a:cs typeface="Consolas"/>
                <a:sym typeface="Consolas"/>
              </a:rPr>
              <a:t>&lt;validate-status-code </a:t>
            </a:r>
            <a:r>
              <a:rPr lang="en-US" sz="1800" dirty="0">
                <a:solidFill>
                  <a:schemeClr val="accent1"/>
                </a:solidFill>
                <a:latin typeface="Consolas"/>
                <a:ea typeface="Consolas"/>
                <a:cs typeface="Consolas"/>
                <a:sym typeface="Consolas"/>
              </a:rPr>
              <a:t>unspecified-status-code-action="prevent" </a:t>
            </a:r>
            <a:r>
              <a:rPr lang="en-US" sz="1800" dirty="0">
                <a:latin typeface="Consolas"/>
                <a:ea typeface="Consolas"/>
                <a:cs typeface="Consolas"/>
                <a:sym typeface="Consolas"/>
              </a:rPr>
              <a:t>/&gt;</a:t>
            </a:r>
          </a:p>
        </p:txBody>
      </p:sp>
      <p:sp>
        <p:nvSpPr>
          <p:cNvPr id="11" name="TextBox 7">
            <a:extLst>
              <a:ext uri="{FF2B5EF4-FFF2-40B4-BE49-F238E27FC236}">
                <a16:creationId xmlns:a16="http://schemas.microsoft.com/office/drawing/2014/main" id="{0C80E5FD-07EC-6892-2DD1-4BE65DF7813A}"/>
              </a:ext>
            </a:extLst>
          </p:cNvPr>
          <p:cNvSpPr txBox="1"/>
          <p:nvPr/>
        </p:nvSpPr>
        <p:spPr>
          <a:xfrm>
            <a:off x="961774" y="5306886"/>
            <a:ext cx="9082697" cy="553100"/>
          </a:xfrm>
          <a:prstGeom prst="rect">
            <a:avLst/>
          </a:prstGeom>
        </p:spPr>
        <p:txBody>
          <a:bodyPr lIns="0" tIns="0" rIns="0" bIns="0" rtlCol="0" anchor="t">
            <a:spAutoFit/>
          </a:bodyPr>
          <a:lstStyle/>
          <a:p>
            <a:pPr algn="l">
              <a:lnSpc>
                <a:spcPts val="2208"/>
              </a:lnSpc>
            </a:pPr>
            <a:r>
              <a:rPr lang="en-US" sz="1800" dirty="0">
                <a:latin typeface="Consolas"/>
                <a:ea typeface="Consolas"/>
                <a:cs typeface="Consolas"/>
                <a:sym typeface="Consolas"/>
              </a:rPr>
              <a:t>&lt;validate-headers </a:t>
            </a:r>
            <a:r>
              <a:rPr lang="en-US" sz="1800" dirty="0">
                <a:solidFill>
                  <a:schemeClr val="accent1"/>
                </a:solidFill>
                <a:latin typeface="Consolas"/>
                <a:ea typeface="Consolas"/>
                <a:cs typeface="Consolas"/>
                <a:sym typeface="Consolas"/>
              </a:rPr>
              <a:t>specified-header-action="prevent" unspecified-header- action="prevent"</a:t>
            </a:r>
            <a:r>
              <a:rPr lang="en-US" sz="1800" dirty="0">
                <a:latin typeface="Consolas"/>
                <a:ea typeface="Consolas"/>
                <a:cs typeface="Consolas"/>
                <a:sym typeface="Consolas"/>
              </a:rPr>
              <a:t>/&gt;</a:t>
            </a:r>
          </a:p>
        </p:txBody>
      </p:sp>
    </p:spTree>
    <p:extLst>
      <p:ext uri="{BB962C8B-B14F-4D97-AF65-F5344CB8AC3E}">
        <p14:creationId xmlns:p14="http://schemas.microsoft.com/office/powerpoint/2010/main" val="26517088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96375" y="254515"/>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Data plane security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2" name="TextBox 2">
            <a:extLst>
              <a:ext uri="{FF2B5EF4-FFF2-40B4-BE49-F238E27FC236}">
                <a16:creationId xmlns:a16="http://schemas.microsoft.com/office/drawing/2014/main" id="{C781209F-9307-49B1-11D3-99725590CDF6}"/>
              </a:ext>
            </a:extLst>
          </p:cNvPr>
          <p:cNvSpPr txBox="1"/>
          <p:nvPr/>
        </p:nvSpPr>
        <p:spPr>
          <a:xfrm>
            <a:off x="1000274" y="1456049"/>
            <a:ext cx="5791876" cy="1046312"/>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DoS large payload attack</a:t>
            </a:r>
          </a:p>
          <a:p>
            <a:pPr algn="l">
              <a:lnSpc>
                <a:spcPts val="3359"/>
              </a:lnSpc>
            </a:pPr>
            <a:r>
              <a:rPr lang="en-US" sz="2400" spc="-33">
                <a:latin typeface="IBM Plex Sans"/>
                <a:ea typeface="IBM Plex Sans"/>
                <a:cs typeface="IBM Plex Sans"/>
                <a:sym typeface="IBM Plex Sans"/>
              </a:rPr>
              <a:t>Large-payload requests cause API outages</a:t>
            </a:r>
          </a:p>
        </p:txBody>
      </p:sp>
      <p:sp>
        <p:nvSpPr>
          <p:cNvPr id="13" name="TextBox 3">
            <a:extLst>
              <a:ext uri="{FF2B5EF4-FFF2-40B4-BE49-F238E27FC236}">
                <a16:creationId xmlns:a16="http://schemas.microsoft.com/office/drawing/2014/main" id="{337AB51D-2E40-AB71-0339-6243C936CB84}"/>
              </a:ext>
            </a:extLst>
          </p:cNvPr>
          <p:cNvSpPr txBox="1"/>
          <p:nvPr/>
        </p:nvSpPr>
        <p:spPr>
          <a:xfrm>
            <a:off x="1000274" y="3908127"/>
            <a:ext cx="1418368" cy="405111"/>
          </a:xfrm>
          <a:prstGeom prst="rect">
            <a:avLst/>
          </a:prstGeom>
        </p:spPr>
        <p:txBody>
          <a:bodyPr lIns="0" tIns="0" rIns="0" bIns="0" rtlCol="0" anchor="t">
            <a:spAutoFit/>
          </a:bodyPr>
          <a:lstStyle/>
          <a:p>
            <a:pPr algn="l">
              <a:lnSpc>
                <a:spcPts val="3359"/>
              </a:lnSpc>
            </a:pPr>
            <a:r>
              <a:rPr lang="en-US" sz="2400" spc="-31">
                <a:latin typeface="IBM Plex Sans"/>
                <a:ea typeface="IBM Plex Sans"/>
                <a:cs typeface="IBM Plex Sans"/>
                <a:sym typeface="IBM Plex Sans"/>
              </a:rPr>
              <a:t>Mitigation</a:t>
            </a:r>
          </a:p>
        </p:txBody>
      </p:sp>
      <p:sp>
        <p:nvSpPr>
          <p:cNvPr id="14" name="TextBox 4">
            <a:extLst>
              <a:ext uri="{FF2B5EF4-FFF2-40B4-BE49-F238E27FC236}">
                <a16:creationId xmlns:a16="http://schemas.microsoft.com/office/drawing/2014/main" id="{2BF20C0B-EEB9-52B1-F496-C4259CA16433}"/>
              </a:ext>
            </a:extLst>
          </p:cNvPr>
          <p:cNvSpPr txBox="1"/>
          <p:nvPr/>
        </p:nvSpPr>
        <p:spPr>
          <a:xfrm>
            <a:off x="1228874" y="4320407"/>
            <a:ext cx="6630105" cy="263662"/>
          </a:xfrm>
          <a:prstGeom prst="rect">
            <a:avLst/>
          </a:prstGeom>
        </p:spPr>
        <p:txBody>
          <a:bodyPr lIns="0" tIns="0" rIns="0" bIns="0" rtlCol="0" anchor="t">
            <a:spAutoFit/>
          </a:bodyPr>
          <a:lstStyle/>
          <a:p>
            <a:pPr algn="l">
              <a:lnSpc>
                <a:spcPts val="2239"/>
              </a:lnSpc>
            </a:pPr>
            <a:r>
              <a:rPr lang="en-US" sz="1599" spc="-22">
                <a:latin typeface="IBM Plex Sans"/>
                <a:ea typeface="IBM Plex Sans"/>
                <a:cs typeface="IBM Plex Sans"/>
                <a:sym typeface="IBM Plex Sans"/>
              </a:rPr>
              <a:t>Enforce maximum request content size with the content-validation policy</a:t>
            </a:r>
          </a:p>
        </p:txBody>
      </p:sp>
      <p:sp>
        <p:nvSpPr>
          <p:cNvPr id="15" name="TextBox 5">
            <a:extLst>
              <a:ext uri="{FF2B5EF4-FFF2-40B4-BE49-F238E27FC236}">
                <a16:creationId xmlns:a16="http://schemas.microsoft.com/office/drawing/2014/main" id="{60969FAB-6D9A-AF2F-BC05-85205E2B3C3C}"/>
              </a:ext>
            </a:extLst>
          </p:cNvPr>
          <p:cNvSpPr txBox="1"/>
          <p:nvPr/>
        </p:nvSpPr>
        <p:spPr>
          <a:xfrm>
            <a:off x="1228874" y="2860415"/>
            <a:ext cx="7002123" cy="568585"/>
          </a:xfrm>
          <a:prstGeom prst="rect">
            <a:avLst/>
          </a:prstGeom>
        </p:spPr>
        <p:txBody>
          <a:bodyPr lIns="0" tIns="0" rIns="0" bIns="0" rtlCol="0" anchor="t">
            <a:spAutoFit/>
          </a:bodyPr>
          <a:lstStyle/>
          <a:p>
            <a:pPr algn="l">
              <a:lnSpc>
                <a:spcPts val="2279"/>
              </a:lnSpc>
            </a:pPr>
            <a:r>
              <a:rPr lang="en-US" sz="1599" spc="-22">
                <a:latin typeface="IBM Plex Sans"/>
                <a:ea typeface="IBM Plex Sans"/>
                <a:cs typeface="IBM Plex Sans"/>
                <a:sym typeface="IBM Plex Sans"/>
              </a:rPr>
              <a:t>Malicious requests block the API traffic on system’s bottlenecks They occupy networking resources and consume excessive computing power</a:t>
            </a:r>
          </a:p>
        </p:txBody>
      </p:sp>
      <p:sp>
        <p:nvSpPr>
          <p:cNvPr id="16" name="TextBox 6">
            <a:extLst>
              <a:ext uri="{FF2B5EF4-FFF2-40B4-BE49-F238E27FC236}">
                <a16:creationId xmlns:a16="http://schemas.microsoft.com/office/drawing/2014/main" id="{66AD71A8-D193-951A-9687-162488F5FF8C}"/>
              </a:ext>
            </a:extLst>
          </p:cNvPr>
          <p:cNvSpPr txBox="1"/>
          <p:nvPr/>
        </p:nvSpPr>
        <p:spPr>
          <a:xfrm>
            <a:off x="1000274" y="5073015"/>
            <a:ext cx="8443055" cy="553100"/>
          </a:xfrm>
          <a:prstGeom prst="rect">
            <a:avLst/>
          </a:prstGeom>
        </p:spPr>
        <p:txBody>
          <a:bodyPr lIns="0" tIns="0" rIns="0" bIns="0" rtlCol="0" anchor="t">
            <a:spAutoFit/>
          </a:bodyPr>
          <a:lstStyle/>
          <a:p>
            <a:pPr algn="l">
              <a:lnSpc>
                <a:spcPts val="2183"/>
              </a:lnSpc>
            </a:pPr>
            <a:r>
              <a:rPr lang="en-US" sz="1800" dirty="0">
                <a:latin typeface="Consolas"/>
                <a:ea typeface="Consolas"/>
                <a:cs typeface="Consolas"/>
                <a:sym typeface="Consolas"/>
              </a:rPr>
              <a:t>&lt;validate-content </a:t>
            </a:r>
            <a:r>
              <a:rPr lang="en-US" sz="1800" dirty="0">
                <a:solidFill>
                  <a:schemeClr val="accent1"/>
                </a:solidFill>
                <a:latin typeface="Consolas"/>
                <a:ea typeface="Consolas"/>
                <a:cs typeface="Consolas"/>
                <a:sym typeface="Consolas"/>
              </a:rPr>
              <a:t>max-size="102400" size-exceeded-action="prevent" </a:t>
            </a:r>
            <a:r>
              <a:rPr lang="en-US" sz="1800" dirty="0">
                <a:latin typeface="Consolas"/>
                <a:ea typeface="Consolas"/>
                <a:cs typeface="Consolas"/>
                <a:sym typeface="Consolas"/>
              </a:rPr>
              <a:t>unspecified-content-type-action="prevent" </a:t>
            </a:r>
            <a:r>
              <a:rPr lang="en-US" sz="1800" dirty="0">
                <a:latin typeface="Consolas Bold"/>
                <a:ea typeface="Consolas Bold"/>
                <a:cs typeface="Consolas Bold"/>
                <a:sym typeface="Consolas Bold"/>
              </a:rPr>
              <a:t>/</a:t>
            </a:r>
            <a:r>
              <a:rPr lang="en-US" sz="1800" dirty="0">
                <a:latin typeface="Consolas"/>
                <a:ea typeface="Consolas"/>
                <a:cs typeface="Consolas"/>
                <a:sym typeface="Consolas"/>
              </a:rPr>
              <a:t>&gt;</a:t>
            </a:r>
          </a:p>
        </p:txBody>
      </p:sp>
    </p:spTree>
    <p:extLst>
      <p:ext uri="{BB962C8B-B14F-4D97-AF65-F5344CB8AC3E}">
        <p14:creationId xmlns:p14="http://schemas.microsoft.com/office/powerpoint/2010/main" val="2689092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316793F1-B972-8EED-0FCF-8A3CBD9E5A71}"/>
              </a:ext>
            </a:extLst>
          </p:cNvPr>
          <p:cNvSpPr txBox="1"/>
          <p:nvPr/>
        </p:nvSpPr>
        <p:spPr>
          <a:xfrm>
            <a:off x="692150" y="2295357"/>
            <a:ext cx="10807700" cy="22672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Private networking </a:t>
            </a:r>
          </a:p>
          <a:p>
            <a:pPr lvl="0">
              <a:defRPr/>
            </a:pPr>
            <a:r>
              <a:rPr lang="en-US" sz="4800" dirty="0">
                <a:gradFill flip="none" rotWithShape="1">
                  <a:gsLst>
                    <a:gs pos="0">
                      <a:srgbClr val="D59ED7"/>
                    </a:gs>
                    <a:gs pos="68000">
                      <a:srgbClr val="8DC8E8"/>
                    </a:gs>
                  </a:gsLst>
                  <a:lin ang="10800000" scaled="1"/>
                  <a:tileRect/>
                </a:gradFill>
              </a:rPr>
              <a:t>and </a:t>
            </a:r>
          </a:p>
          <a:p>
            <a:pPr lvl="0">
              <a:defRPr/>
            </a:pPr>
            <a:r>
              <a:rPr lang="en-US" sz="4800" dirty="0">
                <a:gradFill flip="none" rotWithShape="1">
                  <a:gsLst>
                    <a:gs pos="0">
                      <a:srgbClr val="D59ED7"/>
                    </a:gs>
                    <a:gs pos="68000">
                      <a:srgbClr val="8DC8E8"/>
                    </a:gs>
                  </a:gsLst>
                  <a:lin ang="10800000" scaled="1"/>
                  <a:tileRect/>
                </a:gradFill>
              </a:rPr>
              <a:t>upstream security</a:t>
            </a:r>
          </a:p>
        </p:txBody>
      </p:sp>
    </p:spTree>
    <p:extLst>
      <p:ext uri="{BB962C8B-B14F-4D97-AF65-F5344CB8AC3E}">
        <p14:creationId xmlns:p14="http://schemas.microsoft.com/office/powerpoint/2010/main" val="2496303266"/>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3816320" y="239756"/>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External configuration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Freeform 2">
            <a:extLst>
              <a:ext uri="{FF2B5EF4-FFF2-40B4-BE49-F238E27FC236}">
                <a16:creationId xmlns:a16="http://schemas.microsoft.com/office/drawing/2014/main" id="{9D132EEE-7F24-23A7-7D31-FE12113C0437}"/>
              </a:ext>
            </a:extLst>
          </p:cNvPr>
          <p:cNvSpPr/>
          <p:nvPr/>
        </p:nvSpPr>
        <p:spPr>
          <a:xfrm>
            <a:off x="1374038" y="1134780"/>
            <a:ext cx="9443923" cy="5309911"/>
          </a:xfrm>
          <a:custGeom>
            <a:avLst/>
            <a:gdLst/>
            <a:ahLst/>
            <a:cxnLst/>
            <a:rect l="l" t="t" r="r" b="b"/>
            <a:pathLst>
              <a:path w="11103759" h="6191841">
                <a:moveTo>
                  <a:pt x="0" y="0"/>
                </a:moveTo>
                <a:lnTo>
                  <a:pt x="11103759" y="0"/>
                </a:lnTo>
                <a:lnTo>
                  <a:pt x="11103759" y="6191841"/>
                </a:lnTo>
                <a:lnTo>
                  <a:pt x="0" y="6191841"/>
                </a:lnTo>
                <a:lnTo>
                  <a:pt x="0" y="0"/>
                </a:lnTo>
                <a:close/>
              </a:path>
            </a:pathLst>
          </a:custGeom>
          <a:blipFill>
            <a:blip r:embed="rId4"/>
            <a:stretch>
              <a:fillRect/>
            </a:stretch>
          </a:blipFill>
        </p:spPr>
        <p:txBody>
          <a:bodyPr/>
          <a:lstStyle/>
          <a:p>
            <a:endParaRPr lang="en-NZ"/>
          </a:p>
        </p:txBody>
      </p:sp>
      <p:sp>
        <p:nvSpPr>
          <p:cNvPr id="5" name="Freeform 3">
            <a:extLst>
              <a:ext uri="{FF2B5EF4-FFF2-40B4-BE49-F238E27FC236}">
                <a16:creationId xmlns:a16="http://schemas.microsoft.com/office/drawing/2014/main" id="{513A66F5-5F1F-D2AB-0DB5-E82909D12FEB}"/>
              </a:ext>
            </a:extLst>
          </p:cNvPr>
          <p:cNvSpPr/>
          <p:nvPr/>
        </p:nvSpPr>
        <p:spPr>
          <a:xfrm>
            <a:off x="5537607" y="5993610"/>
            <a:ext cx="5169800" cy="528680"/>
          </a:xfrm>
          <a:custGeom>
            <a:avLst/>
            <a:gdLst/>
            <a:ahLst/>
            <a:cxnLst/>
            <a:rect l="l" t="t" r="r" b="b"/>
            <a:pathLst>
              <a:path w="6614265" h="530857">
                <a:moveTo>
                  <a:pt x="0" y="0"/>
                </a:moveTo>
                <a:lnTo>
                  <a:pt x="6614264" y="0"/>
                </a:lnTo>
                <a:lnTo>
                  <a:pt x="6614264" y="530857"/>
                </a:lnTo>
                <a:lnTo>
                  <a:pt x="0" y="53085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7" name="Freeform 33">
            <a:extLst>
              <a:ext uri="{FF2B5EF4-FFF2-40B4-BE49-F238E27FC236}">
                <a16:creationId xmlns:a16="http://schemas.microsoft.com/office/drawing/2014/main" id="{8938B6E8-00C6-2BD0-F9DD-814D33ABE360}"/>
              </a:ext>
            </a:extLst>
          </p:cNvPr>
          <p:cNvSpPr/>
          <p:nvPr/>
        </p:nvSpPr>
        <p:spPr>
          <a:xfrm>
            <a:off x="3258791" y="5831917"/>
            <a:ext cx="460248" cy="460248"/>
          </a:xfrm>
          <a:custGeom>
            <a:avLst/>
            <a:gdLst/>
            <a:ahLst/>
            <a:cxnLst/>
            <a:rect l="l" t="t" r="r" b="b"/>
            <a:pathLst>
              <a:path w="460248" h="460248">
                <a:moveTo>
                  <a:pt x="0" y="0"/>
                </a:moveTo>
                <a:lnTo>
                  <a:pt x="460248" y="0"/>
                </a:lnTo>
                <a:lnTo>
                  <a:pt x="460248" y="460248"/>
                </a:lnTo>
                <a:lnTo>
                  <a:pt x="0" y="460248"/>
                </a:lnTo>
                <a:lnTo>
                  <a:pt x="0" y="0"/>
                </a:lnTo>
                <a:close/>
              </a:path>
            </a:pathLst>
          </a:custGeom>
          <a:blipFill>
            <a:blip r:embed="rId7"/>
            <a:stretch>
              <a:fillRect/>
            </a:stretch>
          </a:blipFill>
        </p:spPr>
        <p:txBody>
          <a:bodyPr/>
          <a:lstStyle/>
          <a:p>
            <a:endParaRPr lang="en-NZ"/>
          </a:p>
        </p:txBody>
      </p:sp>
    </p:spTree>
    <p:extLst>
      <p:ext uri="{BB962C8B-B14F-4D97-AF65-F5344CB8AC3E}">
        <p14:creationId xmlns:p14="http://schemas.microsoft.com/office/powerpoint/2010/main" val="36165230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913519" y="432927"/>
            <a:ext cx="365266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Azure API Management</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1498227"/>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pSp>
        <p:nvGrpSpPr>
          <p:cNvPr id="117" name="Group 2">
            <a:extLst>
              <a:ext uri="{FF2B5EF4-FFF2-40B4-BE49-F238E27FC236}">
                <a16:creationId xmlns:a16="http://schemas.microsoft.com/office/drawing/2014/main" id="{6B27C8FA-98AE-CC0D-4F8B-30691ECDA04E}"/>
              </a:ext>
            </a:extLst>
          </p:cNvPr>
          <p:cNvGrpSpPr>
            <a:grpSpLocks noChangeAspect="1"/>
          </p:cNvGrpSpPr>
          <p:nvPr/>
        </p:nvGrpSpPr>
        <p:grpSpPr>
          <a:xfrm>
            <a:off x="4006149" y="1599502"/>
            <a:ext cx="4578096" cy="4480560"/>
            <a:chOff x="0" y="0"/>
            <a:chExt cx="6104128" cy="5974080"/>
          </a:xfrm>
        </p:grpSpPr>
        <p:sp>
          <p:nvSpPr>
            <p:cNvPr id="118" name="Freeform 3">
              <a:extLst>
                <a:ext uri="{FF2B5EF4-FFF2-40B4-BE49-F238E27FC236}">
                  <a16:creationId xmlns:a16="http://schemas.microsoft.com/office/drawing/2014/main" id="{B7DC2782-C1C8-C67D-FAFE-BE0870846CC5}"/>
                </a:ext>
              </a:extLst>
            </p:cNvPr>
            <p:cNvSpPr/>
            <p:nvPr/>
          </p:nvSpPr>
          <p:spPr>
            <a:xfrm>
              <a:off x="0" y="0"/>
              <a:ext cx="6104128" cy="5974080"/>
            </a:xfrm>
            <a:custGeom>
              <a:avLst/>
              <a:gdLst/>
              <a:ahLst/>
              <a:cxnLst/>
              <a:rect l="l" t="t" r="r" b="b"/>
              <a:pathLst>
                <a:path w="6104128" h="5974080">
                  <a:moveTo>
                    <a:pt x="5992622" y="41529"/>
                  </a:moveTo>
                  <a:lnTo>
                    <a:pt x="5992622" y="5861812"/>
                  </a:lnTo>
                  <a:lnTo>
                    <a:pt x="41656" y="5861812"/>
                  </a:lnTo>
                  <a:lnTo>
                    <a:pt x="41656" y="41529"/>
                  </a:lnTo>
                  <a:close/>
                  <a:moveTo>
                    <a:pt x="0" y="0"/>
                  </a:moveTo>
                  <a:lnTo>
                    <a:pt x="0" y="5974080"/>
                  </a:lnTo>
                  <a:lnTo>
                    <a:pt x="6104128" y="5974080"/>
                  </a:lnTo>
                  <a:lnTo>
                    <a:pt x="6104128" y="0"/>
                  </a:lnTo>
                  <a:close/>
                </a:path>
              </a:pathLst>
            </a:custGeom>
            <a:blipFill>
              <a:blip r:embed="rId4"/>
              <a:stretch>
                <a:fillRect/>
              </a:stretch>
            </a:blipFill>
          </p:spPr>
          <p:txBody>
            <a:bodyPr/>
            <a:lstStyle/>
            <a:p>
              <a:endParaRPr lang="en-NZ"/>
            </a:p>
          </p:txBody>
        </p:sp>
      </p:grpSp>
      <p:sp>
        <p:nvSpPr>
          <p:cNvPr id="119" name="Freeform 4">
            <a:extLst>
              <a:ext uri="{FF2B5EF4-FFF2-40B4-BE49-F238E27FC236}">
                <a16:creationId xmlns:a16="http://schemas.microsoft.com/office/drawing/2014/main" id="{46DBA33D-BB1B-ED3A-380C-640D9799018D}"/>
              </a:ext>
            </a:extLst>
          </p:cNvPr>
          <p:cNvSpPr/>
          <p:nvPr/>
        </p:nvSpPr>
        <p:spPr>
          <a:xfrm>
            <a:off x="1706557" y="4588961"/>
            <a:ext cx="343033" cy="381638"/>
          </a:xfrm>
          <a:custGeom>
            <a:avLst/>
            <a:gdLst/>
            <a:ahLst/>
            <a:cxnLst/>
            <a:rect l="l" t="t" r="r" b="b"/>
            <a:pathLst>
              <a:path w="343033" h="381638">
                <a:moveTo>
                  <a:pt x="0" y="0"/>
                </a:moveTo>
                <a:lnTo>
                  <a:pt x="343033" y="0"/>
                </a:lnTo>
                <a:lnTo>
                  <a:pt x="343033" y="381639"/>
                </a:lnTo>
                <a:lnTo>
                  <a:pt x="0" y="38163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grpSp>
        <p:nvGrpSpPr>
          <p:cNvPr id="120" name="Group 5">
            <a:extLst>
              <a:ext uri="{FF2B5EF4-FFF2-40B4-BE49-F238E27FC236}">
                <a16:creationId xmlns:a16="http://schemas.microsoft.com/office/drawing/2014/main" id="{FEFF4BA2-0DC2-4963-8465-1FED6263FE7B}"/>
              </a:ext>
            </a:extLst>
          </p:cNvPr>
          <p:cNvGrpSpPr>
            <a:grpSpLocks noChangeAspect="1"/>
          </p:cNvGrpSpPr>
          <p:nvPr/>
        </p:nvGrpSpPr>
        <p:grpSpPr>
          <a:xfrm>
            <a:off x="2471376" y="2285902"/>
            <a:ext cx="9525" cy="1005840"/>
            <a:chOff x="0" y="0"/>
            <a:chExt cx="9525" cy="1005840"/>
          </a:xfrm>
        </p:grpSpPr>
        <p:sp>
          <p:nvSpPr>
            <p:cNvPr id="121" name="Freeform 6">
              <a:extLst>
                <a:ext uri="{FF2B5EF4-FFF2-40B4-BE49-F238E27FC236}">
                  <a16:creationId xmlns:a16="http://schemas.microsoft.com/office/drawing/2014/main" id="{D4C4E12A-41CA-6B3D-C53D-77008955E445}"/>
                </a:ext>
              </a:extLst>
            </p:cNvPr>
            <p:cNvSpPr/>
            <p:nvPr/>
          </p:nvSpPr>
          <p:spPr>
            <a:xfrm>
              <a:off x="0" y="0"/>
              <a:ext cx="9525" cy="1005840"/>
            </a:xfrm>
            <a:custGeom>
              <a:avLst/>
              <a:gdLst/>
              <a:ahLst/>
              <a:cxnLst/>
              <a:rect l="l" t="t" r="r" b="b"/>
              <a:pathLst>
                <a:path w="9525" h="1005840">
                  <a:moveTo>
                    <a:pt x="9525" y="0"/>
                  </a:moveTo>
                  <a:lnTo>
                    <a:pt x="9525" y="1005840"/>
                  </a:lnTo>
                  <a:lnTo>
                    <a:pt x="0" y="1005840"/>
                  </a:lnTo>
                  <a:lnTo>
                    <a:pt x="0" y="0"/>
                  </a:lnTo>
                  <a:close/>
                </a:path>
              </a:pathLst>
            </a:custGeom>
            <a:solidFill>
              <a:srgbClr val="BFBFBF"/>
            </a:solidFill>
          </p:spPr>
          <p:txBody>
            <a:bodyPr/>
            <a:lstStyle/>
            <a:p>
              <a:endParaRPr lang="en-NZ"/>
            </a:p>
          </p:txBody>
        </p:sp>
      </p:grpSp>
      <p:sp>
        <p:nvSpPr>
          <p:cNvPr id="122" name="Freeform 7">
            <a:extLst>
              <a:ext uri="{FF2B5EF4-FFF2-40B4-BE49-F238E27FC236}">
                <a16:creationId xmlns:a16="http://schemas.microsoft.com/office/drawing/2014/main" id="{C30E3A84-3C32-5CC0-FD35-372F64ED3FD5}"/>
              </a:ext>
            </a:extLst>
          </p:cNvPr>
          <p:cNvSpPr/>
          <p:nvPr/>
        </p:nvSpPr>
        <p:spPr>
          <a:xfrm>
            <a:off x="2483063" y="4960046"/>
            <a:ext cx="499682" cy="378457"/>
          </a:xfrm>
          <a:custGeom>
            <a:avLst/>
            <a:gdLst/>
            <a:ahLst/>
            <a:cxnLst/>
            <a:rect l="l" t="t" r="r" b="b"/>
            <a:pathLst>
              <a:path w="499682" h="378457">
                <a:moveTo>
                  <a:pt x="0" y="0"/>
                </a:moveTo>
                <a:lnTo>
                  <a:pt x="499682" y="0"/>
                </a:lnTo>
                <a:lnTo>
                  <a:pt x="499682" y="378457"/>
                </a:lnTo>
                <a:lnTo>
                  <a:pt x="0" y="378457"/>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NZ"/>
          </a:p>
        </p:txBody>
      </p:sp>
      <p:grpSp>
        <p:nvGrpSpPr>
          <p:cNvPr id="123" name="Group 8">
            <a:extLst>
              <a:ext uri="{FF2B5EF4-FFF2-40B4-BE49-F238E27FC236}">
                <a16:creationId xmlns:a16="http://schemas.microsoft.com/office/drawing/2014/main" id="{2656E2C3-7064-6FB3-3ACA-73D3B3225E61}"/>
              </a:ext>
            </a:extLst>
          </p:cNvPr>
          <p:cNvGrpSpPr>
            <a:grpSpLocks noChangeAspect="1"/>
          </p:cNvGrpSpPr>
          <p:nvPr/>
        </p:nvGrpSpPr>
        <p:grpSpPr>
          <a:xfrm>
            <a:off x="2883875" y="2430368"/>
            <a:ext cx="444579" cy="381638"/>
            <a:chOff x="0" y="0"/>
            <a:chExt cx="444576" cy="381635"/>
          </a:xfrm>
        </p:grpSpPr>
        <p:sp>
          <p:nvSpPr>
            <p:cNvPr id="124" name="Freeform 9">
              <a:extLst>
                <a:ext uri="{FF2B5EF4-FFF2-40B4-BE49-F238E27FC236}">
                  <a16:creationId xmlns:a16="http://schemas.microsoft.com/office/drawing/2014/main" id="{F7360393-9381-F509-4AAC-A90DE16F575C}"/>
                </a:ext>
              </a:extLst>
            </p:cNvPr>
            <p:cNvSpPr/>
            <p:nvPr/>
          </p:nvSpPr>
          <p:spPr>
            <a:xfrm>
              <a:off x="0" y="0"/>
              <a:ext cx="444500" cy="381508"/>
            </a:xfrm>
            <a:custGeom>
              <a:avLst/>
              <a:gdLst/>
              <a:ahLst/>
              <a:cxnLst/>
              <a:rect l="l" t="t" r="r" b="b"/>
              <a:pathLst>
                <a:path w="444500" h="381508">
                  <a:moveTo>
                    <a:pt x="135128" y="183388"/>
                  </a:moveTo>
                  <a:cubicBezTo>
                    <a:pt x="135128" y="135763"/>
                    <a:pt x="174244" y="96393"/>
                    <a:pt x="221742" y="96393"/>
                  </a:cubicBezTo>
                  <a:lnTo>
                    <a:pt x="221742" y="104267"/>
                  </a:lnTo>
                  <a:lnTo>
                    <a:pt x="221742" y="96393"/>
                  </a:lnTo>
                  <a:cubicBezTo>
                    <a:pt x="270510" y="96393"/>
                    <a:pt x="308356" y="135890"/>
                    <a:pt x="308356" y="183388"/>
                  </a:cubicBezTo>
                  <a:lnTo>
                    <a:pt x="300482" y="183388"/>
                  </a:lnTo>
                  <a:lnTo>
                    <a:pt x="308356" y="183388"/>
                  </a:lnTo>
                  <a:cubicBezTo>
                    <a:pt x="308356" y="230886"/>
                    <a:pt x="270510" y="270383"/>
                    <a:pt x="221742" y="270383"/>
                  </a:cubicBezTo>
                  <a:cubicBezTo>
                    <a:pt x="174371" y="270383"/>
                    <a:pt x="135128" y="231013"/>
                    <a:pt x="135128" y="183388"/>
                  </a:cubicBezTo>
                  <a:lnTo>
                    <a:pt x="143002" y="183388"/>
                  </a:lnTo>
                  <a:lnTo>
                    <a:pt x="135128" y="183388"/>
                  </a:lnTo>
                  <a:moveTo>
                    <a:pt x="151003" y="183388"/>
                  </a:moveTo>
                  <a:cubicBezTo>
                    <a:pt x="151003" y="222250"/>
                    <a:pt x="183134" y="254508"/>
                    <a:pt x="221742" y="254508"/>
                  </a:cubicBezTo>
                  <a:cubicBezTo>
                    <a:pt x="261493" y="254508"/>
                    <a:pt x="292481" y="222377"/>
                    <a:pt x="292481" y="183388"/>
                  </a:cubicBezTo>
                  <a:cubicBezTo>
                    <a:pt x="292481" y="144399"/>
                    <a:pt x="261493" y="112268"/>
                    <a:pt x="221742" y="112268"/>
                  </a:cubicBezTo>
                  <a:cubicBezTo>
                    <a:pt x="183134" y="112268"/>
                    <a:pt x="151003" y="144526"/>
                    <a:pt x="151003" y="183388"/>
                  </a:cubicBezTo>
                  <a:close/>
                  <a:moveTo>
                    <a:pt x="324231" y="373634"/>
                  </a:moveTo>
                  <a:cubicBezTo>
                    <a:pt x="324231" y="317500"/>
                    <a:pt x="278638" y="271653"/>
                    <a:pt x="221615" y="271653"/>
                  </a:cubicBezTo>
                  <a:cubicBezTo>
                    <a:pt x="165862" y="271653"/>
                    <a:pt x="120269" y="317500"/>
                    <a:pt x="120269" y="373634"/>
                  </a:cubicBezTo>
                  <a:lnTo>
                    <a:pt x="120269" y="381508"/>
                  </a:lnTo>
                  <a:lnTo>
                    <a:pt x="104394" y="381508"/>
                  </a:lnTo>
                  <a:lnTo>
                    <a:pt x="104394" y="373634"/>
                  </a:lnTo>
                  <a:cubicBezTo>
                    <a:pt x="104394" y="308737"/>
                    <a:pt x="157099" y="255778"/>
                    <a:pt x="221615" y="255778"/>
                  </a:cubicBezTo>
                  <a:cubicBezTo>
                    <a:pt x="287401" y="255778"/>
                    <a:pt x="340106" y="308737"/>
                    <a:pt x="340106" y="373634"/>
                  </a:cubicBezTo>
                  <a:lnTo>
                    <a:pt x="340106" y="381508"/>
                  </a:lnTo>
                  <a:lnTo>
                    <a:pt x="324231" y="381508"/>
                  </a:lnTo>
                  <a:close/>
                  <a:moveTo>
                    <a:pt x="76708" y="98806"/>
                  </a:moveTo>
                  <a:cubicBezTo>
                    <a:pt x="99314" y="98806"/>
                    <a:pt x="117856" y="80137"/>
                    <a:pt x="117856" y="57277"/>
                  </a:cubicBezTo>
                  <a:lnTo>
                    <a:pt x="125730" y="57277"/>
                  </a:lnTo>
                  <a:lnTo>
                    <a:pt x="117856" y="57277"/>
                  </a:lnTo>
                  <a:cubicBezTo>
                    <a:pt x="117856" y="34417"/>
                    <a:pt x="99314" y="15748"/>
                    <a:pt x="76708" y="15748"/>
                  </a:cubicBezTo>
                  <a:cubicBezTo>
                    <a:pt x="54102" y="15748"/>
                    <a:pt x="35560" y="34544"/>
                    <a:pt x="35560" y="57404"/>
                  </a:cubicBezTo>
                  <a:lnTo>
                    <a:pt x="27559" y="57404"/>
                  </a:lnTo>
                  <a:lnTo>
                    <a:pt x="35560" y="57404"/>
                  </a:lnTo>
                  <a:cubicBezTo>
                    <a:pt x="35560" y="80264"/>
                    <a:pt x="54102" y="98933"/>
                    <a:pt x="76708" y="98933"/>
                  </a:cubicBezTo>
                  <a:lnTo>
                    <a:pt x="76708" y="106807"/>
                  </a:lnTo>
                  <a:lnTo>
                    <a:pt x="76708" y="98933"/>
                  </a:lnTo>
                  <a:moveTo>
                    <a:pt x="76708" y="114808"/>
                  </a:moveTo>
                  <a:cubicBezTo>
                    <a:pt x="45212" y="114681"/>
                    <a:pt x="19685" y="88900"/>
                    <a:pt x="19685" y="57404"/>
                  </a:cubicBezTo>
                  <a:cubicBezTo>
                    <a:pt x="19685" y="25908"/>
                    <a:pt x="45212" y="0"/>
                    <a:pt x="76708" y="0"/>
                  </a:cubicBezTo>
                  <a:cubicBezTo>
                    <a:pt x="108204" y="0"/>
                    <a:pt x="133731" y="25781"/>
                    <a:pt x="133731" y="57404"/>
                  </a:cubicBezTo>
                  <a:cubicBezTo>
                    <a:pt x="133731" y="89027"/>
                    <a:pt x="108204" y="114681"/>
                    <a:pt x="76708" y="114681"/>
                  </a:cubicBezTo>
                  <a:close/>
                  <a:moveTo>
                    <a:pt x="136271" y="176022"/>
                  </a:moveTo>
                  <a:cubicBezTo>
                    <a:pt x="136271" y="143256"/>
                    <a:pt x="109093" y="115951"/>
                    <a:pt x="76708" y="115951"/>
                  </a:cubicBezTo>
                  <a:cubicBezTo>
                    <a:pt x="42926" y="115951"/>
                    <a:pt x="15875" y="143383"/>
                    <a:pt x="15875" y="176022"/>
                  </a:cubicBezTo>
                  <a:lnTo>
                    <a:pt x="15875" y="183896"/>
                  </a:lnTo>
                  <a:lnTo>
                    <a:pt x="0" y="183896"/>
                  </a:lnTo>
                  <a:lnTo>
                    <a:pt x="0" y="176022"/>
                  </a:lnTo>
                  <a:cubicBezTo>
                    <a:pt x="0" y="134493"/>
                    <a:pt x="34290" y="100076"/>
                    <a:pt x="76708" y="100076"/>
                  </a:cubicBezTo>
                  <a:cubicBezTo>
                    <a:pt x="117983" y="100076"/>
                    <a:pt x="152146" y="134620"/>
                    <a:pt x="152146" y="176022"/>
                  </a:cubicBezTo>
                  <a:lnTo>
                    <a:pt x="152146" y="183896"/>
                  </a:lnTo>
                  <a:lnTo>
                    <a:pt x="136398" y="183896"/>
                  </a:lnTo>
                  <a:close/>
                  <a:moveTo>
                    <a:pt x="367792" y="98806"/>
                  </a:moveTo>
                  <a:cubicBezTo>
                    <a:pt x="390398" y="98806"/>
                    <a:pt x="408940" y="80137"/>
                    <a:pt x="408940" y="57277"/>
                  </a:cubicBezTo>
                  <a:lnTo>
                    <a:pt x="416814" y="57277"/>
                  </a:lnTo>
                  <a:lnTo>
                    <a:pt x="408940" y="57277"/>
                  </a:lnTo>
                  <a:cubicBezTo>
                    <a:pt x="408940" y="34417"/>
                    <a:pt x="390398" y="15748"/>
                    <a:pt x="367792" y="15748"/>
                  </a:cubicBezTo>
                  <a:cubicBezTo>
                    <a:pt x="345186" y="15748"/>
                    <a:pt x="326644" y="34417"/>
                    <a:pt x="326644" y="57277"/>
                  </a:cubicBezTo>
                  <a:lnTo>
                    <a:pt x="318770" y="57277"/>
                  </a:lnTo>
                  <a:lnTo>
                    <a:pt x="326644" y="57277"/>
                  </a:lnTo>
                  <a:cubicBezTo>
                    <a:pt x="326644" y="80137"/>
                    <a:pt x="345186" y="98806"/>
                    <a:pt x="367792" y="98806"/>
                  </a:cubicBezTo>
                  <a:lnTo>
                    <a:pt x="367792" y="106680"/>
                  </a:lnTo>
                  <a:lnTo>
                    <a:pt x="367792" y="98806"/>
                  </a:lnTo>
                  <a:moveTo>
                    <a:pt x="367792" y="114681"/>
                  </a:moveTo>
                  <a:cubicBezTo>
                    <a:pt x="336296" y="114681"/>
                    <a:pt x="310769" y="88900"/>
                    <a:pt x="310769" y="57277"/>
                  </a:cubicBezTo>
                  <a:cubicBezTo>
                    <a:pt x="310769" y="25654"/>
                    <a:pt x="336423" y="0"/>
                    <a:pt x="367792" y="0"/>
                  </a:cubicBezTo>
                  <a:cubicBezTo>
                    <a:pt x="399161" y="0"/>
                    <a:pt x="424815" y="25781"/>
                    <a:pt x="424815" y="57404"/>
                  </a:cubicBezTo>
                  <a:cubicBezTo>
                    <a:pt x="424815" y="89027"/>
                    <a:pt x="399161" y="114808"/>
                    <a:pt x="367792" y="114808"/>
                  </a:cubicBezTo>
                  <a:close/>
                  <a:moveTo>
                    <a:pt x="428625" y="175895"/>
                  </a:moveTo>
                  <a:cubicBezTo>
                    <a:pt x="428625" y="143256"/>
                    <a:pt x="401574" y="115824"/>
                    <a:pt x="367792" y="115824"/>
                  </a:cubicBezTo>
                  <a:cubicBezTo>
                    <a:pt x="334010" y="115824"/>
                    <a:pt x="306959" y="143256"/>
                    <a:pt x="306959" y="175895"/>
                  </a:cubicBezTo>
                  <a:lnTo>
                    <a:pt x="306959" y="183769"/>
                  </a:lnTo>
                  <a:lnTo>
                    <a:pt x="291084" y="183769"/>
                  </a:lnTo>
                  <a:lnTo>
                    <a:pt x="291084" y="175895"/>
                  </a:lnTo>
                  <a:cubicBezTo>
                    <a:pt x="291084" y="134366"/>
                    <a:pt x="325374" y="99949"/>
                    <a:pt x="367792" y="99949"/>
                  </a:cubicBezTo>
                  <a:cubicBezTo>
                    <a:pt x="410210" y="99949"/>
                    <a:pt x="444500" y="134366"/>
                    <a:pt x="444500" y="175895"/>
                  </a:cubicBezTo>
                  <a:lnTo>
                    <a:pt x="444500" y="183769"/>
                  </a:lnTo>
                  <a:lnTo>
                    <a:pt x="428752" y="183769"/>
                  </a:lnTo>
                  <a:close/>
                </a:path>
              </a:pathLst>
            </a:custGeom>
            <a:solidFill>
              <a:srgbClr val="000000"/>
            </a:solidFill>
          </p:spPr>
          <p:txBody>
            <a:bodyPr/>
            <a:lstStyle/>
            <a:p>
              <a:endParaRPr lang="en-NZ"/>
            </a:p>
          </p:txBody>
        </p:sp>
      </p:grpSp>
      <p:sp>
        <p:nvSpPr>
          <p:cNvPr id="125" name="Freeform 10">
            <a:extLst>
              <a:ext uri="{FF2B5EF4-FFF2-40B4-BE49-F238E27FC236}">
                <a16:creationId xmlns:a16="http://schemas.microsoft.com/office/drawing/2014/main" id="{D464DC50-8D16-50BF-B694-5AE0C8AC394B}"/>
              </a:ext>
            </a:extLst>
          </p:cNvPr>
          <p:cNvSpPr/>
          <p:nvPr/>
        </p:nvSpPr>
        <p:spPr>
          <a:xfrm>
            <a:off x="2342084" y="4189702"/>
            <a:ext cx="1357189" cy="1197245"/>
          </a:xfrm>
          <a:custGeom>
            <a:avLst/>
            <a:gdLst/>
            <a:ahLst/>
            <a:cxnLst/>
            <a:rect l="l" t="t" r="r" b="b"/>
            <a:pathLst>
              <a:path w="1357189" h="1197245">
                <a:moveTo>
                  <a:pt x="0" y="0"/>
                </a:moveTo>
                <a:lnTo>
                  <a:pt x="1357189" y="0"/>
                </a:lnTo>
                <a:lnTo>
                  <a:pt x="1357189" y="1197245"/>
                </a:lnTo>
                <a:lnTo>
                  <a:pt x="0" y="119724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NZ"/>
          </a:p>
        </p:txBody>
      </p:sp>
      <p:sp>
        <p:nvSpPr>
          <p:cNvPr id="126" name="Freeform 11">
            <a:extLst>
              <a:ext uri="{FF2B5EF4-FFF2-40B4-BE49-F238E27FC236}">
                <a16:creationId xmlns:a16="http://schemas.microsoft.com/office/drawing/2014/main" id="{EBE431D8-27B3-D1D2-2E3A-CBFA2CA921AF}"/>
              </a:ext>
            </a:extLst>
          </p:cNvPr>
          <p:cNvSpPr/>
          <p:nvPr/>
        </p:nvSpPr>
        <p:spPr>
          <a:xfrm>
            <a:off x="3529785" y="1284110"/>
            <a:ext cx="5970746" cy="4779997"/>
          </a:xfrm>
          <a:custGeom>
            <a:avLst/>
            <a:gdLst/>
            <a:ahLst/>
            <a:cxnLst/>
            <a:rect l="l" t="t" r="r" b="b"/>
            <a:pathLst>
              <a:path w="5970746" h="4779997">
                <a:moveTo>
                  <a:pt x="0" y="0"/>
                </a:moveTo>
                <a:lnTo>
                  <a:pt x="5970746" y="0"/>
                </a:lnTo>
                <a:lnTo>
                  <a:pt x="5970746" y="4779998"/>
                </a:lnTo>
                <a:lnTo>
                  <a:pt x="0" y="477999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NZ" dirty="0"/>
          </a:p>
        </p:txBody>
      </p:sp>
      <p:grpSp>
        <p:nvGrpSpPr>
          <p:cNvPr id="127" name="Group 12">
            <a:extLst>
              <a:ext uri="{FF2B5EF4-FFF2-40B4-BE49-F238E27FC236}">
                <a16:creationId xmlns:a16="http://schemas.microsoft.com/office/drawing/2014/main" id="{2CDE3368-985B-5D7C-BD9D-190E9319AD6D}"/>
              </a:ext>
            </a:extLst>
          </p:cNvPr>
          <p:cNvGrpSpPr>
            <a:grpSpLocks noChangeAspect="1"/>
          </p:cNvGrpSpPr>
          <p:nvPr/>
        </p:nvGrpSpPr>
        <p:grpSpPr>
          <a:xfrm>
            <a:off x="9776508" y="2451885"/>
            <a:ext cx="444579" cy="381638"/>
            <a:chOff x="0" y="0"/>
            <a:chExt cx="444576" cy="381635"/>
          </a:xfrm>
        </p:grpSpPr>
        <p:sp>
          <p:nvSpPr>
            <p:cNvPr id="128" name="Freeform 13">
              <a:extLst>
                <a:ext uri="{FF2B5EF4-FFF2-40B4-BE49-F238E27FC236}">
                  <a16:creationId xmlns:a16="http://schemas.microsoft.com/office/drawing/2014/main" id="{FADCC70E-C99E-FD08-89F2-06C6A7067B8A}"/>
                </a:ext>
              </a:extLst>
            </p:cNvPr>
            <p:cNvSpPr/>
            <p:nvPr/>
          </p:nvSpPr>
          <p:spPr>
            <a:xfrm>
              <a:off x="0" y="0"/>
              <a:ext cx="444500" cy="381508"/>
            </a:xfrm>
            <a:custGeom>
              <a:avLst/>
              <a:gdLst/>
              <a:ahLst/>
              <a:cxnLst/>
              <a:rect l="l" t="t" r="r" b="b"/>
              <a:pathLst>
                <a:path w="444500" h="381508">
                  <a:moveTo>
                    <a:pt x="135128" y="183388"/>
                  </a:moveTo>
                  <a:cubicBezTo>
                    <a:pt x="135128" y="135763"/>
                    <a:pt x="174244" y="96393"/>
                    <a:pt x="221742" y="96393"/>
                  </a:cubicBezTo>
                  <a:lnTo>
                    <a:pt x="221742" y="104267"/>
                  </a:lnTo>
                  <a:lnTo>
                    <a:pt x="221742" y="96393"/>
                  </a:lnTo>
                  <a:cubicBezTo>
                    <a:pt x="270510" y="96393"/>
                    <a:pt x="308356" y="135890"/>
                    <a:pt x="308356" y="183388"/>
                  </a:cubicBezTo>
                  <a:lnTo>
                    <a:pt x="300482" y="183388"/>
                  </a:lnTo>
                  <a:lnTo>
                    <a:pt x="308356" y="183388"/>
                  </a:lnTo>
                  <a:cubicBezTo>
                    <a:pt x="308356" y="230886"/>
                    <a:pt x="270510" y="270383"/>
                    <a:pt x="221742" y="270383"/>
                  </a:cubicBezTo>
                  <a:cubicBezTo>
                    <a:pt x="174371" y="270383"/>
                    <a:pt x="135128" y="231013"/>
                    <a:pt x="135128" y="183388"/>
                  </a:cubicBezTo>
                  <a:lnTo>
                    <a:pt x="143002" y="183388"/>
                  </a:lnTo>
                  <a:lnTo>
                    <a:pt x="135128" y="183388"/>
                  </a:lnTo>
                  <a:moveTo>
                    <a:pt x="151003" y="183388"/>
                  </a:moveTo>
                  <a:cubicBezTo>
                    <a:pt x="151003" y="222250"/>
                    <a:pt x="183134" y="254508"/>
                    <a:pt x="221742" y="254508"/>
                  </a:cubicBezTo>
                  <a:cubicBezTo>
                    <a:pt x="261493" y="254508"/>
                    <a:pt x="292481" y="222377"/>
                    <a:pt x="292481" y="183388"/>
                  </a:cubicBezTo>
                  <a:cubicBezTo>
                    <a:pt x="292481" y="144399"/>
                    <a:pt x="261493" y="112268"/>
                    <a:pt x="221742" y="112268"/>
                  </a:cubicBezTo>
                  <a:cubicBezTo>
                    <a:pt x="183134" y="112268"/>
                    <a:pt x="151003" y="144526"/>
                    <a:pt x="151003" y="183388"/>
                  </a:cubicBezTo>
                  <a:close/>
                  <a:moveTo>
                    <a:pt x="324231" y="373634"/>
                  </a:moveTo>
                  <a:cubicBezTo>
                    <a:pt x="324231" y="317500"/>
                    <a:pt x="278638" y="271653"/>
                    <a:pt x="221615" y="271653"/>
                  </a:cubicBezTo>
                  <a:cubicBezTo>
                    <a:pt x="165862" y="271653"/>
                    <a:pt x="120269" y="317500"/>
                    <a:pt x="120269" y="373634"/>
                  </a:cubicBezTo>
                  <a:lnTo>
                    <a:pt x="120269" y="381508"/>
                  </a:lnTo>
                  <a:lnTo>
                    <a:pt x="104394" y="381508"/>
                  </a:lnTo>
                  <a:lnTo>
                    <a:pt x="104394" y="373634"/>
                  </a:lnTo>
                  <a:cubicBezTo>
                    <a:pt x="104394" y="308737"/>
                    <a:pt x="157099" y="255778"/>
                    <a:pt x="221615" y="255778"/>
                  </a:cubicBezTo>
                  <a:cubicBezTo>
                    <a:pt x="287401" y="255778"/>
                    <a:pt x="340106" y="308737"/>
                    <a:pt x="340106" y="373634"/>
                  </a:cubicBezTo>
                  <a:lnTo>
                    <a:pt x="340106" y="381508"/>
                  </a:lnTo>
                  <a:lnTo>
                    <a:pt x="324231" y="381508"/>
                  </a:lnTo>
                  <a:close/>
                  <a:moveTo>
                    <a:pt x="76708" y="98806"/>
                  </a:moveTo>
                  <a:cubicBezTo>
                    <a:pt x="99314" y="98806"/>
                    <a:pt x="117856" y="80137"/>
                    <a:pt x="117856" y="57277"/>
                  </a:cubicBezTo>
                  <a:lnTo>
                    <a:pt x="125730" y="57277"/>
                  </a:lnTo>
                  <a:lnTo>
                    <a:pt x="117856" y="57277"/>
                  </a:lnTo>
                  <a:cubicBezTo>
                    <a:pt x="117856" y="34417"/>
                    <a:pt x="99314" y="15748"/>
                    <a:pt x="76708" y="15748"/>
                  </a:cubicBezTo>
                  <a:cubicBezTo>
                    <a:pt x="54102" y="15748"/>
                    <a:pt x="35560" y="34544"/>
                    <a:pt x="35560" y="57404"/>
                  </a:cubicBezTo>
                  <a:lnTo>
                    <a:pt x="27559" y="57404"/>
                  </a:lnTo>
                  <a:lnTo>
                    <a:pt x="35560" y="57404"/>
                  </a:lnTo>
                  <a:cubicBezTo>
                    <a:pt x="35560" y="80264"/>
                    <a:pt x="54102" y="98933"/>
                    <a:pt x="76708" y="98933"/>
                  </a:cubicBezTo>
                  <a:lnTo>
                    <a:pt x="76708" y="106807"/>
                  </a:lnTo>
                  <a:lnTo>
                    <a:pt x="76708" y="98933"/>
                  </a:lnTo>
                  <a:moveTo>
                    <a:pt x="76708" y="114808"/>
                  </a:moveTo>
                  <a:cubicBezTo>
                    <a:pt x="45212" y="114681"/>
                    <a:pt x="19685" y="88900"/>
                    <a:pt x="19685" y="57404"/>
                  </a:cubicBezTo>
                  <a:cubicBezTo>
                    <a:pt x="19685" y="25908"/>
                    <a:pt x="45212" y="0"/>
                    <a:pt x="76708" y="0"/>
                  </a:cubicBezTo>
                  <a:cubicBezTo>
                    <a:pt x="108204" y="0"/>
                    <a:pt x="133731" y="25781"/>
                    <a:pt x="133731" y="57404"/>
                  </a:cubicBezTo>
                  <a:cubicBezTo>
                    <a:pt x="133731" y="89027"/>
                    <a:pt x="108204" y="114681"/>
                    <a:pt x="76708" y="114681"/>
                  </a:cubicBezTo>
                  <a:close/>
                  <a:moveTo>
                    <a:pt x="136271" y="176022"/>
                  </a:moveTo>
                  <a:cubicBezTo>
                    <a:pt x="136271" y="143256"/>
                    <a:pt x="109093" y="115951"/>
                    <a:pt x="76708" y="115951"/>
                  </a:cubicBezTo>
                  <a:cubicBezTo>
                    <a:pt x="42926" y="115951"/>
                    <a:pt x="15875" y="143383"/>
                    <a:pt x="15875" y="176022"/>
                  </a:cubicBezTo>
                  <a:lnTo>
                    <a:pt x="15875" y="183896"/>
                  </a:lnTo>
                  <a:lnTo>
                    <a:pt x="0" y="183896"/>
                  </a:lnTo>
                  <a:lnTo>
                    <a:pt x="0" y="176022"/>
                  </a:lnTo>
                  <a:cubicBezTo>
                    <a:pt x="0" y="134493"/>
                    <a:pt x="34290" y="100076"/>
                    <a:pt x="76708" y="100076"/>
                  </a:cubicBezTo>
                  <a:cubicBezTo>
                    <a:pt x="117983" y="100076"/>
                    <a:pt x="152146" y="134620"/>
                    <a:pt x="152146" y="176022"/>
                  </a:cubicBezTo>
                  <a:lnTo>
                    <a:pt x="152146" y="183896"/>
                  </a:lnTo>
                  <a:lnTo>
                    <a:pt x="136398" y="183896"/>
                  </a:lnTo>
                  <a:close/>
                  <a:moveTo>
                    <a:pt x="367792" y="98806"/>
                  </a:moveTo>
                  <a:cubicBezTo>
                    <a:pt x="390398" y="98806"/>
                    <a:pt x="408940" y="80137"/>
                    <a:pt x="408940" y="57277"/>
                  </a:cubicBezTo>
                  <a:lnTo>
                    <a:pt x="416814" y="57277"/>
                  </a:lnTo>
                  <a:lnTo>
                    <a:pt x="408940" y="57277"/>
                  </a:lnTo>
                  <a:cubicBezTo>
                    <a:pt x="408940" y="34417"/>
                    <a:pt x="390398" y="15748"/>
                    <a:pt x="367792" y="15748"/>
                  </a:cubicBezTo>
                  <a:cubicBezTo>
                    <a:pt x="345186" y="15748"/>
                    <a:pt x="326644" y="34417"/>
                    <a:pt x="326644" y="57277"/>
                  </a:cubicBezTo>
                  <a:lnTo>
                    <a:pt x="318770" y="57277"/>
                  </a:lnTo>
                  <a:lnTo>
                    <a:pt x="326644" y="57277"/>
                  </a:lnTo>
                  <a:cubicBezTo>
                    <a:pt x="326644" y="80137"/>
                    <a:pt x="345186" y="98806"/>
                    <a:pt x="367792" y="98806"/>
                  </a:cubicBezTo>
                  <a:lnTo>
                    <a:pt x="367792" y="106680"/>
                  </a:lnTo>
                  <a:lnTo>
                    <a:pt x="367792" y="98806"/>
                  </a:lnTo>
                  <a:moveTo>
                    <a:pt x="367792" y="114681"/>
                  </a:moveTo>
                  <a:cubicBezTo>
                    <a:pt x="336296" y="114681"/>
                    <a:pt x="310769" y="88900"/>
                    <a:pt x="310769" y="57277"/>
                  </a:cubicBezTo>
                  <a:cubicBezTo>
                    <a:pt x="310769" y="25654"/>
                    <a:pt x="336423" y="0"/>
                    <a:pt x="367792" y="0"/>
                  </a:cubicBezTo>
                  <a:cubicBezTo>
                    <a:pt x="399161" y="0"/>
                    <a:pt x="424815" y="25781"/>
                    <a:pt x="424815" y="57404"/>
                  </a:cubicBezTo>
                  <a:cubicBezTo>
                    <a:pt x="424815" y="89027"/>
                    <a:pt x="399161" y="114808"/>
                    <a:pt x="367792" y="114808"/>
                  </a:cubicBezTo>
                  <a:close/>
                  <a:moveTo>
                    <a:pt x="428625" y="175895"/>
                  </a:moveTo>
                  <a:cubicBezTo>
                    <a:pt x="428625" y="143256"/>
                    <a:pt x="401574" y="115824"/>
                    <a:pt x="367792" y="115824"/>
                  </a:cubicBezTo>
                  <a:cubicBezTo>
                    <a:pt x="334010" y="115824"/>
                    <a:pt x="306959" y="143256"/>
                    <a:pt x="306959" y="175895"/>
                  </a:cubicBezTo>
                  <a:lnTo>
                    <a:pt x="306959" y="183769"/>
                  </a:lnTo>
                  <a:lnTo>
                    <a:pt x="291084" y="183769"/>
                  </a:lnTo>
                  <a:lnTo>
                    <a:pt x="291084" y="175895"/>
                  </a:lnTo>
                  <a:cubicBezTo>
                    <a:pt x="291084" y="134366"/>
                    <a:pt x="325374" y="99949"/>
                    <a:pt x="367792" y="99949"/>
                  </a:cubicBezTo>
                  <a:cubicBezTo>
                    <a:pt x="410210" y="99949"/>
                    <a:pt x="444500" y="134366"/>
                    <a:pt x="444500" y="175895"/>
                  </a:cubicBezTo>
                  <a:lnTo>
                    <a:pt x="444500" y="183769"/>
                  </a:lnTo>
                  <a:lnTo>
                    <a:pt x="428752" y="183769"/>
                  </a:lnTo>
                  <a:close/>
                </a:path>
              </a:pathLst>
            </a:custGeom>
            <a:solidFill>
              <a:srgbClr val="000000"/>
            </a:solidFill>
          </p:spPr>
          <p:txBody>
            <a:bodyPr/>
            <a:lstStyle/>
            <a:p>
              <a:endParaRPr lang="en-NZ"/>
            </a:p>
          </p:txBody>
        </p:sp>
      </p:grpSp>
      <p:grpSp>
        <p:nvGrpSpPr>
          <p:cNvPr id="129" name="Group 14">
            <a:extLst>
              <a:ext uri="{FF2B5EF4-FFF2-40B4-BE49-F238E27FC236}">
                <a16:creationId xmlns:a16="http://schemas.microsoft.com/office/drawing/2014/main" id="{CCCAA749-CBF2-2729-12C4-3B760F62F72D}"/>
              </a:ext>
            </a:extLst>
          </p:cNvPr>
          <p:cNvGrpSpPr>
            <a:grpSpLocks noChangeAspect="1"/>
          </p:cNvGrpSpPr>
          <p:nvPr/>
        </p:nvGrpSpPr>
        <p:grpSpPr>
          <a:xfrm>
            <a:off x="10654751" y="2291417"/>
            <a:ext cx="9525" cy="1005840"/>
            <a:chOff x="0" y="0"/>
            <a:chExt cx="9525" cy="1005840"/>
          </a:xfrm>
        </p:grpSpPr>
        <p:sp>
          <p:nvSpPr>
            <p:cNvPr id="130" name="Freeform 15">
              <a:extLst>
                <a:ext uri="{FF2B5EF4-FFF2-40B4-BE49-F238E27FC236}">
                  <a16:creationId xmlns:a16="http://schemas.microsoft.com/office/drawing/2014/main" id="{F9DAFFC1-A3A1-38E2-E4E1-767BE5B8B73E}"/>
                </a:ext>
              </a:extLst>
            </p:cNvPr>
            <p:cNvSpPr/>
            <p:nvPr/>
          </p:nvSpPr>
          <p:spPr>
            <a:xfrm>
              <a:off x="0" y="0"/>
              <a:ext cx="9525" cy="1005840"/>
            </a:xfrm>
            <a:custGeom>
              <a:avLst/>
              <a:gdLst/>
              <a:ahLst/>
              <a:cxnLst/>
              <a:rect l="l" t="t" r="r" b="b"/>
              <a:pathLst>
                <a:path w="9525" h="1005840">
                  <a:moveTo>
                    <a:pt x="9525" y="0"/>
                  </a:moveTo>
                  <a:lnTo>
                    <a:pt x="9525" y="1005840"/>
                  </a:lnTo>
                  <a:lnTo>
                    <a:pt x="0" y="1005840"/>
                  </a:lnTo>
                  <a:lnTo>
                    <a:pt x="0" y="0"/>
                  </a:lnTo>
                  <a:close/>
                </a:path>
              </a:pathLst>
            </a:custGeom>
            <a:solidFill>
              <a:srgbClr val="BFBFBF"/>
            </a:solidFill>
          </p:spPr>
          <p:txBody>
            <a:bodyPr/>
            <a:lstStyle/>
            <a:p>
              <a:endParaRPr lang="en-NZ"/>
            </a:p>
          </p:txBody>
        </p:sp>
      </p:grpSp>
      <p:sp>
        <p:nvSpPr>
          <p:cNvPr id="131" name="Freeform 16">
            <a:extLst>
              <a:ext uri="{FF2B5EF4-FFF2-40B4-BE49-F238E27FC236}">
                <a16:creationId xmlns:a16="http://schemas.microsoft.com/office/drawing/2014/main" id="{B165E3D3-E45A-2FC0-D775-019B2E8FAB2E}"/>
              </a:ext>
            </a:extLst>
          </p:cNvPr>
          <p:cNvSpPr/>
          <p:nvPr/>
        </p:nvSpPr>
        <p:spPr>
          <a:xfrm>
            <a:off x="8977789" y="3250032"/>
            <a:ext cx="347472" cy="347472"/>
          </a:xfrm>
          <a:custGeom>
            <a:avLst/>
            <a:gdLst/>
            <a:ahLst/>
            <a:cxnLst/>
            <a:rect l="l" t="t" r="r" b="b"/>
            <a:pathLst>
              <a:path w="347472" h="347472">
                <a:moveTo>
                  <a:pt x="0" y="0"/>
                </a:moveTo>
                <a:lnTo>
                  <a:pt x="347472" y="0"/>
                </a:lnTo>
                <a:lnTo>
                  <a:pt x="347472" y="347472"/>
                </a:lnTo>
                <a:lnTo>
                  <a:pt x="0" y="347472"/>
                </a:lnTo>
                <a:lnTo>
                  <a:pt x="0" y="0"/>
                </a:lnTo>
                <a:close/>
              </a:path>
            </a:pathLst>
          </a:custGeom>
          <a:blipFill>
            <a:blip r:embed="rId13"/>
            <a:stretch>
              <a:fillRect/>
            </a:stretch>
          </a:blipFill>
        </p:spPr>
        <p:txBody>
          <a:bodyPr/>
          <a:lstStyle/>
          <a:p>
            <a:endParaRPr lang="en-NZ"/>
          </a:p>
        </p:txBody>
      </p:sp>
      <p:sp>
        <p:nvSpPr>
          <p:cNvPr id="132" name="Freeform 17">
            <a:extLst>
              <a:ext uri="{FF2B5EF4-FFF2-40B4-BE49-F238E27FC236}">
                <a16:creationId xmlns:a16="http://schemas.microsoft.com/office/drawing/2014/main" id="{A40B7C49-90C5-9ED6-6A97-3444B8BC1E84}"/>
              </a:ext>
            </a:extLst>
          </p:cNvPr>
          <p:cNvSpPr/>
          <p:nvPr/>
        </p:nvSpPr>
        <p:spPr>
          <a:xfrm>
            <a:off x="3070413" y="3629470"/>
            <a:ext cx="350520" cy="350520"/>
          </a:xfrm>
          <a:custGeom>
            <a:avLst/>
            <a:gdLst/>
            <a:ahLst/>
            <a:cxnLst/>
            <a:rect l="l" t="t" r="r" b="b"/>
            <a:pathLst>
              <a:path w="350520" h="350520">
                <a:moveTo>
                  <a:pt x="0" y="0"/>
                </a:moveTo>
                <a:lnTo>
                  <a:pt x="350520" y="0"/>
                </a:lnTo>
                <a:lnTo>
                  <a:pt x="350520" y="350520"/>
                </a:lnTo>
                <a:lnTo>
                  <a:pt x="0" y="350520"/>
                </a:lnTo>
                <a:lnTo>
                  <a:pt x="0" y="0"/>
                </a:lnTo>
                <a:close/>
              </a:path>
            </a:pathLst>
          </a:custGeom>
          <a:blipFill>
            <a:blip r:embed="rId14"/>
            <a:stretch>
              <a:fillRect/>
            </a:stretch>
          </a:blipFill>
        </p:spPr>
        <p:txBody>
          <a:bodyPr/>
          <a:lstStyle/>
          <a:p>
            <a:endParaRPr lang="en-NZ"/>
          </a:p>
        </p:txBody>
      </p:sp>
      <p:sp>
        <p:nvSpPr>
          <p:cNvPr id="133" name="Freeform 18">
            <a:extLst>
              <a:ext uri="{FF2B5EF4-FFF2-40B4-BE49-F238E27FC236}">
                <a16:creationId xmlns:a16="http://schemas.microsoft.com/office/drawing/2014/main" id="{F984975D-6778-9ACC-4239-BEF76162B1AA}"/>
              </a:ext>
            </a:extLst>
          </p:cNvPr>
          <p:cNvSpPr/>
          <p:nvPr/>
        </p:nvSpPr>
        <p:spPr>
          <a:xfrm>
            <a:off x="3521517" y="3632518"/>
            <a:ext cx="350520" cy="350520"/>
          </a:xfrm>
          <a:custGeom>
            <a:avLst/>
            <a:gdLst/>
            <a:ahLst/>
            <a:cxnLst/>
            <a:rect l="l" t="t" r="r" b="b"/>
            <a:pathLst>
              <a:path w="350520" h="350520">
                <a:moveTo>
                  <a:pt x="0" y="0"/>
                </a:moveTo>
                <a:lnTo>
                  <a:pt x="350520" y="0"/>
                </a:lnTo>
                <a:lnTo>
                  <a:pt x="350520" y="350520"/>
                </a:lnTo>
                <a:lnTo>
                  <a:pt x="0" y="350520"/>
                </a:lnTo>
                <a:lnTo>
                  <a:pt x="0" y="0"/>
                </a:lnTo>
                <a:close/>
              </a:path>
            </a:pathLst>
          </a:custGeom>
          <a:blipFill>
            <a:blip r:embed="rId15"/>
            <a:stretch>
              <a:fillRect/>
            </a:stretch>
          </a:blipFill>
        </p:spPr>
        <p:txBody>
          <a:bodyPr/>
          <a:lstStyle/>
          <a:p>
            <a:endParaRPr lang="en-NZ"/>
          </a:p>
        </p:txBody>
      </p:sp>
      <p:sp>
        <p:nvSpPr>
          <p:cNvPr id="134" name="Freeform 19">
            <a:extLst>
              <a:ext uri="{FF2B5EF4-FFF2-40B4-BE49-F238E27FC236}">
                <a16:creationId xmlns:a16="http://schemas.microsoft.com/office/drawing/2014/main" id="{F11DA3D9-CC0F-8CC6-0D31-B0A7ABA88BB6}"/>
              </a:ext>
            </a:extLst>
          </p:cNvPr>
          <p:cNvSpPr/>
          <p:nvPr/>
        </p:nvSpPr>
        <p:spPr>
          <a:xfrm>
            <a:off x="2056277" y="3635728"/>
            <a:ext cx="347472" cy="347472"/>
          </a:xfrm>
          <a:custGeom>
            <a:avLst/>
            <a:gdLst/>
            <a:ahLst/>
            <a:cxnLst/>
            <a:rect l="l" t="t" r="r" b="b"/>
            <a:pathLst>
              <a:path w="347472" h="347472">
                <a:moveTo>
                  <a:pt x="0" y="0"/>
                </a:moveTo>
                <a:lnTo>
                  <a:pt x="347472" y="0"/>
                </a:lnTo>
                <a:lnTo>
                  <a:pt x="347472" y="347472"/>
                </a:lnTo>
                <a:lnTo>
                  <a:pt x="0" y="347472"/>
                </a:lnTo>
                <a:lnTo>
                  <a:pt x="0" y="0"/>
                </a:lnTo>
                <a:close/>
              </a:path>
            </a:pathLst>
          </a:custGeom>
          <a:blipFill>
            <a:blip r:embed="rId13"/>
            <a:stretch>
              <a:fillRect/>
            </a:stretch>
          </a:blipFill>
        </p:spPr>
        <p:txBody>
          <a:bodyPr/>
          <a:lstStyle/>
          <a:p>
            <a:endParaRPr lang="en-NZ"/>
          </a:p>
        </p:txBody>
      </p:sp>
      <p:sp>
        <p:nvSpPr>
          <p:cNvPr id="135" name="Freeform 20">
            <a:extLst>
              <a:ext uri="{FF2B5EF4-FFF2-40B4-BE49-F238E27FC236}">
                <a16:creationId xmlns:a16="http://schemas.microsoft.com/office/drawing/2014/main" id="{AC6C58FC-0FB5-6019-1947-4C919742A81C}"/>
              </a:ext>
            </a:extLst>
          </p:cNvPr>
          <p:cNvSpPr/>
          <p:nvPr/>
        </p:nvSpPr>
        <p:spPr>
          <a:xfrm>
            <a:off x="2503485" y="3629470"/>
            <a:ext cx="350520" cy="350520"/>
          </a:xfrm>
          <a:custGeom>
            <a:avLst/>
            <a:gdLst/>
            <a:ahLst/>
            <a:cxnLst/>
            <a:rect l="l" t="t" r="r" b="b"/>
            <a:pathLst>
              <a:path w="350520" h="350520">
                <a:moveTo>
                  <a:pt x="0" y="0"/>
                </a:moveTo>
                <a:lnTo>
                  <a:pt x="350520" y="0"/>
                </a:lnTo>
                <a:lnTo>
                  <a:pt x="350520" y="350520"/>
                </a:lnTo>
                <a:lnTo>
                  <a:pt x="0" y="350520"/>
                </a:lnTo>
                <a:lnTo>
                  <a:pt x="0" y="0"/>
                </a:lnTo>
                <a:close/>
              </a:path>
            </a:pathLst>
          </a:custGeom>
          <a:blipFill>
            <a:blip r:embed="rId16"/>
            <a:stretch>
              <a:fillRect/>
            </a:stretch>
          </a:blipFill>
        </p:spPr>
        <p:txBody>
          <a:bodyPr/>
          <a:lstStyle/>
          <a:p>
            <a:endParaRPr lang="en-NZ"/>
          </a:p>
        </p:txBody>
      </p:sp>
      <p:sp>
        <p:nvSpPr>
          <p:cNvPr id="136" name="Freeform 21">
            <a:extLst>
              <a:ext uri="{FF2B5EF4-FFF2-40B4-BE49-F238E27FC236}">
                <a16:creationId xmlns:a16="http://schemas.microsoft.com/office/drawing/2014/main" id="{D00BF8B8-C6C8-7EE0-DA74-A1B6FEDA4CCA}"/>
              </a:ext>
            </a:extLst>
          </p:cNvPr>
          <p:cNvSpPr/>
          <p:nvPr/>
        </p:nvSpPr>
        <p:spPr>
          <a:xfrm>
            <a:off x="5048565" y="6159310"/>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17"/>
            <a:stretch>
              <a:fillRect/>
            </a:stretch>
          </a:blipFill>
        </p:spPr>
        <p:txBody>
          <a:bodyPr/>
          <a:lstStyle/>
          <a:p>
            <a:endParaRPr lang="en-NZ"/>
          </a:p>
        </p:txBody>
      </p:sp>
      <p:sp>
        <p:nvSpPr>
          <p:cNvPr id="137" name="Freeform 22">
            <a:extLst>
              <a:ext uri="{FF2B5EF4-FFF2-40B4-BE49-F238E27FC236}">
                <a16:creationId xmlns:a16="http://schemas.microsoft.com/office/drawing/2014/main" id="{514A54B2-27D2-B69F-CDE5-0F53B3015C85}"/>
              </a:ext>
            </a:extLst>
          </p:cNvPr>
          <p:cNvSpPr/>
          <p:nvPr/>
        </p:nvSpPr>
        <p:spPr>
          <a:xfrm>
            <a:off x="5557581" y="6159310"/>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18"/>
            <a:stretch>
              <a:fillRect/>
            </a:stretch>
          </a:blipFill>
        </p:spPr>
        <p:txBody>
          <a:bodyPr/>
          <a:lstStyle/>
          <a:p>
            <a:endParaRPr lang="en-NZ"/>
          </a:p>
        </p:txBody>
      </p:sp>
      <p:sp>
        <p:nvSpPr>
          <p:cNvPr id="138" name="Freeform 23">
            <a:extLst>
              <a:ext uri="{FF2B5EF4-FFF2-40B4-BE49-F238E27FC236}">
                <a16:creationId xmlns:a16="http://schemas.microsoft.com/office/drawing/2014/main" id="{F220B456-DF98-C689-3783-1967C80067B2}"/>
              </a:ext>
            </a:extLst>
          </p:cNvPr>
          <p:cNvSpPr/>
          <p:nvPr/>
        </p:nvSpPr>
        <p:spPr>
          <a:xfrm>
            <a:off x="6066597" y="6165406"/>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19"/>
            <a:stretch>
              <a:fillRect/>
            </a:stretch>
          </a:blipFill>
        </p:spPr>
        <p:txBody>
          <a:bodyPr/>
          <a:lstStyle/>
          <a:p>
            <a:endParaRPr lang="en-NZ"/>
          </a:p>
        </p:txBody>
      </p:sp>
      <p:sp>
        <p:nvSpPr>
          <p:cNvPr id="139" name="Freeform 24">
            <a:extLst>
              <a:ext uri="{FF2B5EF4-FFF2-40B4-BE49-F238E27FC236}">
                <a16:creationId xmlns:a16="http://schemas.microsoft.com/office/drawing/2014/main" id="{4585DFB3-9D74-57A5-2A33-161C21FD9C7B}"/>
              </a:ext>
            </a:extLst>
          </p:cNvPr>
          <p:cNvSpPr/>
          <p:nvPr/>
        </p:nvSpPr>
        <p:spPr>
          <a:xfrm>
            <a:off x="4539549" y="6159310"/>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20"/>
            <a:stretch>
              <a:fillRect/>
            </a:stretch>
          </a:blipFill>
        </p:spPr>
        <p:txBody>
          <a:bodyPr/>
          <a:lstStyle/>
          <a:p>
            <a:endParaRPr lang="en-NZ"/>
          </a:p>
        </p:txBody>
      </p:sp>
      <p:sp>
        <p:nvSpPr>
          <p:cNvPr id="140" name="Freeform 25">
            <a:extLst>
              <a:ext uri="{FF2B5EF4-FFF2-40B4-BE49-F238E27FC236}">
                <a16:creationId xmlns:a16="http://schemas.microsoft.com/office/drawing/2014/main" id="{546A8F0D-DE06-7DAA-183A-78254A2F7416}"/>
              </a:ext>
            </a:extLst>
          </p:cNvPr>
          <p:cNvSpPr/>
          <p:nvPr/>
        </p:nvSpPr>
        <p:spPr>
          <a:xfrm>
            <a:off x="4030533" y="6159310"/>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21"/>
            <a:stretch>
              <a:fillRect/>
            </a:stretch>
          </a:blipFill>
        </p:spPr>
        <p:txBody>
          <a:bodyPr/>
          <a:lstStyle/>
          <a:p>
            <a:endParaRPr lang="en-NZ"/>
          </a:p>
        </p:txBody>
      </p:sp>
      <p:sp>
        <p:nvSpPr>
          <p:cNvPr id="141" name="Freeform 26">
            <a:extLst>
              <a:ext uri="{FF2B5EF4-FFF2-40B4-BE49-F238E27FC236}">
                <a16:creationId xmlns:a16="http://schemas.microsoft.com/office/drawing/2014/main" id="{EB7185E1-F7DB-89DC-71D9-6F0F2CCB768B}"/>
              </a:ext>
            </a:extLst>
          </p:cNvPr>
          <p:cNvSpPr/>
          <p:nvPr/>
        </p:nvSpPr>
        <p:spPr>
          <a:xfrm>
            <a:off x="6572565" y="6137974"/>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22"/>
            <a:stretch>
              <a:fillRect/>
            </a:stretch>
          </a:blipFill>
        </p:spPr>
        <p:txBody>
          <a:bodyPr/>
          <a:lstStyle/>
          <a:p>
            <a:endParaRPr lang="en-NZ"/>
          </a:p>
        </p:txBody>
      </p:sp>
      <p:sp>
        <p:nvSpPr>
          <p:cNvPr id="142" name="Freeform 27">
            <a:extLst>
              <a:ext uri="{FF2B5EF4-FFF2-40B4-BE49-F238E27FC236}">
                <a16:creationId xmlns:a16="http://schemas.microsoft.com/office/drawing/2014/main" id="{E6F335BA-5E90-CFCB-0015-60F503363EDF}"/>
              </a:ext>
            </a:extLst>
          </p:cNvPr>
          <p:cNvSpPr/>
          <p:nvPr/>
        </p:nvSpPr>
        <p:spPr>
          <a:xfrm>
            <a:off x="7081581" y="6122734"/>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23"/>
            <a:stretch>
              <a:fillRect/>
            </a:stretch>
          </a:blipFill>
        </p:spPr>
        <p:txBody>
          <a:bodyPr/>
          <a:lstStyle/>
          <a:p>
            <a:endParaRPr lang="en-NZ"/>
          </a:p>
        </p:txBody>
      </p:sp>
      <p:sp>
        <p:nvSpPr>
          <p:cNvPr id="143" name="Freeform 28">
            <a:extLst>
              <a:ext uri="{FF2B5EF4-FFF2-40B4-BE49-F238E27FC236}">
                <a16:creationId xmlns:a16="http://schemas.microsoft.com/office/drawing/2014/main" id="{3B28E667-D062-415B-B16B-CB4A37D52DD8}"/>
              </a:ext>
            </a:extLst>
          </p:cNvPr>
          <p:cNvSpPr/>
          <p:nvPr/>
        </p:nvSpPr>
        <p:spPr>
          <a:xfrm>
            <a:off x="7590597" y="6134926"/>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24"/>
            <a:stretch>
              <a:fillRect/>
            </a:stretch>
          </a:blipFill>
        </p:spPr>
        <p:txBody>
          <a:bodyPr/>
          <a:lstStyle/>
          <a:p>
            <a:endParaRPr lang="en-NZ"/>
          </a:p>
        </p:txBody>
      </p:sp>
      <p:sp>
        <p:nvSpPr>
          <p:cNvPr id="144" name="Freeform 29">
            <a:extLst>
              <a:ext uri="{FF2B5EF4-FFF2-40B4-BE49-F238E27FC236}">
                <a16:creationId xmlns:a16="http://schemas.microsoft.com/office/drawing/2014/main" id="{788E497F-80A6-F71F-752C-A1EC69120CDC}"/>
              </a:ext>
            </a:extLst>
          </p:cNvPr>
          <p:cNvSpPr/>
          <p:nvPr/>
        </p:nvSpPr>
        <p:spPr>
          <a:xfrm>
            <a:off x="8099613" y="6134926"/>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25"/>
            <a:stretch>
              <a:fillRect/>
            </a:stretch>
          </a:blipFill>
        </p:spPr>
        <p:txBody>
          <a:bodyPr/>
          <a:lstStyle/>
          <a:p>
            <a:endParaRPr lang="en-NZ"/>
          </a:p>
        </p:txBody>
      </p:sp>
      <p:sp>
        <p:nvSpPr>
          <p:cNvPr id="145" name="Freeform 30">
            <a:extLst>
              <a:ext uri="{FF2B5EF4-FFF2-40B4-BE49-F238E27FC236}">
                <a16:creationId xmlns:a16="http://schemas.microsoft.com/office/drawing/2014/main" id="{CB04DF6B-675F-CF0C-E127-A038DCAABBCD}"/>
              </a:ext>
            </a:extLst>
          </p:cNvPr>
          <p:cNvSpPr/>
          <p:nvPr/>
        </p:nvSpPr>
        <p:spPr>
          <a:xfrm>
            <a:off x="8977437" y="2864422"/>
            <a:ext cx="377952" cy="377952"/>
          </a:xfrm>
          <a:custGeom>
            <a:avLst/>
            <a:gdLst/>
            <a:ahLst/>
            <a:cxnLst/>
            <a:rect l="l" t="t" r="r" b="b"/>
            <a:pathLst>
              <a:path w="377952" h="377952">
                <a:moveTo>
                  <a:pt x="0" y="0"/>
                </a:moveTo>
                <a:lnTo>
                  <a:pt x="377952" y="0"/>
                </a:lnTo>
                <a:lnTo>
                  <a:pt x="377952" y="377952"/>
                </a:lnTo>
                <a:lnTo>
                  <a:pt x="0" y="377952"/>
                </a:lnTo>
                <a:lnTo>
                  <a:pt x="0" y="0"/>
                </a:lnTo>
                <a:close/>
              </a:path>
            </a:pathLst>
          </a:custGeom>
          <a:blipFill>
            <a:blip r:embed="rId26"/>
            <a:stretch>
              <a:fillRect/>
            </a:stretch>
          </a:blipFill>
        </p:spPr>
        <p:txBody>
          <a:bodyPr/>
          <a:lstStyle/>
          <a:p>
            <a:endParaRPr lang="en-NZ"/>
          </a:p>
        </p:txBody>
      </p:sp>
      <p:sp>
        <p:nvSpPr>
          <p:cNvPr id="146" name="Freeform 31">
            <a:extLst>
              <a:ext uri="{FF2B5EF4-FFF2-40B4-BE49-F238E27FC236}">
                <a16:creationId xmlns:a16="http://schemas.microsoft.com/office/drawing/2014/main" id="{5E8C1ED3-A277-EBED-02D3-6C2BAB803A1D}"/>
              </a:ext>
            </a:extLst>
          </p:cNvPr>
          <p:cNvSpPr/>
          <p:nvPr/>
        </p:nvSpPr>
        <p:spPr>
          <a:xfrm>
            <a:off x="8980485" y="2062798"/>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27"/>
            <a:stretch>
              <a:fillRect/>
            </a:stretch>
          </a:blipFill>
        </p:spPr>
        <p:txBody>
          <a:bodyPr/>
          <a:lstStyle/>
          <a:p>
            <a:endParaRPr lang="en-NZ"/>
          </a:p>
        </p:txBody>
      </p:sp>
      <p:sp>
        <p:nvSpPr>
          <p:cNvPr id="147" name="Freeform 32">
            <a:extLst>
              <a:ext uri="{FF2B5EF4-FFF2-40B4-BE49-F238E27FC236}">
                <a16:creationId xmlns:a16="http://schemas.microsoft.com/office/drawing/2014/main" id="{2254B7C1-B6F6-C6EF-0239-5E0A59E3C18A}"/>
              </a:ext>
            </a:extLst>
          </p:cNvPr>
          <p:cNvSpPr/>
          <p:nvPr/>
        </p:nvSpPr>
        <p:spPr>
          <a:xfrm>
            <a:off x="9001821" y="2477326"/>
            <a:ext cx="359664" cy="359664"/>
          </a:xfrm>
          <a:custGeom>
            <a:avLst/>
            <a:gdLst/>
            <a:ahLst/>
            <a:cxnLst/>
            <a:rect l="l" t="t" r="r" b="b"/>
            <a:pathLst>
              <a:path w="359664" h="359664">
                <a:moveTo>
                  <a:pt x="0" y="0"/>
                </a:moveTo>
                <a:lnTo>
                  <a:pt x="359664" y="0"/>
                </a:lnTo>
                <a:lnTo>
                  <a:pt x="359664" y="359664"/>
                </a:lnTo>
                <a:lnTo>
                  <a:pt x="0" y="359664"/>
                </a:lnTo>
                <a:lnTo>
                  <a:pt x="0" y="0"/>
                </a:lnTo>
                <a:close/>
              </a:path>
            </a:pathLst>
          </a:custGeom>
          <a:blipFill>
            <a:blip r:embed="rId28"/>
            <a:stretch>
              <a:fillRect/>
            </a:stretch>
          </a:blipFill>
        </p:spPr>
        <p:txBody>
          <a:bodyPr/>
          <a:lstStyle/>
          <a:p>
            <a:endParaRPr lang="en-NZ"/>
          </a:p>
        </p:txBody>
      </p:sp>
      <p:sp>
        <p:nvSpPr>
          <p:cNvPr id="148" name="Freeform 33">
            <a:extLst>
              <a:ext uri="{FF2B5EF4-FFF2-40B4-BE49-F238E27FC236}">
                <a16:creationId xmlns:a16="http://schemas.microsoft.com/office/drawing/2014/main" id="{05E44658-8276-DE7C-8CAB-47EA658453E4}"/>
              </a:ext>
            </a:extLst>
          </p:cNvPr>
          <p:cNvSpPr/>
          <p:nvPr/>
        </p:nvSpPr>
        <p:spPr>
          <a:xfrm>
            <a:off x="8946957" y="4617022"/>
            <a:ext cx="460248" cy="460248"/>
          </a:xfrm>
          <a:custGeom>
            <a:avLst/>
            <a:gdLst/>
            <a:ahLst/>
            <a:cxnLst/>
            <a:rect l="l" t="t" r="r" b="b"/>
            <a:pathLst>
              <a:path w="460248" h="460248">
                <a:moveTo>
                  <a:pt x="0" y="0"/>
                </a:moveTo>
                <a:lnTo>
                  <a:pt x="460248" y="0"/>
                </a:lnTo>
                <a:lnTo>
                  <a:pt x="460248" y="460248"/>
                </a:lnTo>
                <a:lnTo>
                  <a:pt x="0" y="460248"/>
                </a:lnTo>
                <a:lnTo>
                  <a:pt x="0" y="0"/>
                </a:lnTo>
                <a:close/>
              </a:path>
            </a:pathLst>
          </a:custGeom>
          <a:blipFill>
            <a:blip r:embed="rId29"/>
            <a:stretch>
              <a:fillRect/>
            </a:stretch>
          </a:blipFill>
        </p:spPr>
        <p:txBody>
          <a:bodyPr/>
          <a:lstStyle/>
          <a:p>
            <a:endParaRPr lang="en-NZ"/>
          </a:p>
        </p:txBody>
      </p:sp>
      <p:sp>
        <p:nvSpPr>
          <p:cNvPr id="149" name="Freeform 34">
            <a:extLst>
              <a:ext uri="{FF2B5EF4-FFF2-40B4-BE49-F238E27FC236}">
                <a16:creationId xmlns:a16="http://schemas.microsoft.com/office/drawing/2014/main" id="{084A4230-918D-D00F-E59B-9A2B5A76CD8A}"/>
              </a:ext>
            </a:extLst>
          </p:cNvPr>
          <p:cNvSpPr/>
          <p:nvPr/>
        </p:nvSpPr>
        <p:spPr>
          <a:xfrm>
            <a:off x="9855261" y="3748342"/>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30"/>
            <a:stretch>
              <a:fillRect/>
            </a:stretch>
          </a:blipFill>
        </p:spPr>
        <p:txBody>
          <a:bodyPr/>
          <a:lstStyle/>
          <a:p>
            <a:endParaRPr lang="en-NZ"/>
          </a:p>
        </p:txBody>
      </p:sp>
      <p:sp>
        <p:nvSpPr>
          <p:cNvPr id="150" name="Freeform 35">
            <a:extLst>
              <a:ext uri="{FF2B5EF4-FFF2-40B4-BE49-F238E27FC236}">
                <a16:creationId xmlns:a16="http://schemas.microsoft.com/office/drawing/2014/main" id="{CA7C4FD0-706A-08C0-CCCA-1E88B3017E2B}"/>
              </a:ext>
            </a:extLst>
          </p:cNvPr>
          <p:cNvSpPr/>
          <p:nvPr/>
        </p:nvSpPr>
        <p:spPr>
          <a:xfrm>
            <a:off x="9855261" y="4208590"/>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31"/>
            <a:stretch>
              <a:fillRect/>
            </a:stretch>
          </a:blipFill>
        </p:spPr>
        <p:txBody>
          <a:bodyPr/>
          <a:lstStyle/>
          <a:p>
            <a:endParaRPr lang="en-NZ"/>
          </a:p>
        </p:txBody>
      </p:sp>
      <p:sp>
        <p:nvSpPr>
          <p:cNvPr id="151" name="Freeform 36">
            <a:extLst>
              <a:ext uri="{FF2B5EF4-FFF2-40B4-BE49-F238E27FC236}">
                <a16:creationId xmlns:a16="http://schemas.microsoft.com/office/drawing/2014/main" id="{766EDF62-81FC-4FBE-E3A6-4E9A043F876E}"/>
              </a:ext>
            </a:extLst>
          </p:cNvPr>
          <p:cNvSpPr/>
          <p:nvPr/>
        </p:nvSpPr>
        <p:spPr>
          <a:xfrm>
            <a:off x="9855261" y="4665790"/>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32"/>
            <a:stretch>
              <a:fillRect/>
            </a:stretch>
          </a:blipFill>
        </p:spPr>
        <p:txBody>
          <a:bodyPr/>
          <a:lstStyle/>
          <a:p>
            <a:endParaRPr lang="en-NZ"/>
          </a:p>
        </p:txBody>
      </p:sp>
      <p:sp>
        <p:nvSpPr>
          <p:cNvPr id="152" name="Freeform 37">
            <a:extLst>
              <a:ext uri="{FF2B5EF4-FFF2-40B4-BE49-F238E27FC236}">
                <a16:creationId xmlns:a16="http://schemas.microsoft.com/office/drawing/2014/main" id="{09DB4BCB-B3BB-8BC7-609B-297CC656E5EA}"/>
              </a:ext>
            </a:extLst>
          </p:cNvPr>
          <p:cNvSpPr/>
          <p:nvPr/>
        </p:nvSpPr>
        <p:spPr>
          <a:xfrm>
            <a:off x="9855261" y="5122990"/>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33"/>
            <a:stretch>
              <a:fillRect/>
            </a:stretch>
          </a:blipFill>
        </p:spPr>
        <p:txBody>
          <a:bodyPr/>
          <a:lstStyle/>
          <a:p>
            <a:endParaRPr lang="en-NZ"/>
          </a:p>
        </p:txBody>
      </p:sp>
      <p:sp>
        <p:nvSpPr>
          <p:cNvPr id="153" name="Freeform 38">
            <a:extLst>
              <a:ext uri="{FF2B5EF4-FFF2-40B4-BE49-F238E27FC236}">
                <a16:creationId xmlns:a16="http://schemas.microsoft.com/office/drawing/2014/main" id="{5FF82EB1-CC04-381A-5044-3B207D6F2DF0}"/>
              </a:ext>
            </a:extLst>
          </p:cNvPr>
          <p:cNvSpPr/>
          <p:nvPr/>
        </p:nvSpPr>
        <p:spPr>
          <a:xfrm>
            <a:off x="9855261" y="5580190"/>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34"/>
            <a:stretch>
              <a:fillRect/>
            </a:stretch>
          </a:blipFill>
        </p:spPr>
        <p:txBody>
          <a:bodyPr/>
          <a:lstStyle/>
          <a:p>
            <a:endParaRPr lang="en-NZ"/>
          </a:p>
        </p:txBody>
      </p:sp>
      <p:sp>
        <p:nvSpPr>
          <p:cNvPr id="154" name="Freeform 39">
            <a:extLst>
              <a:ext uri="{FF2B5EF4-FFF2-40B4-BE49-F238E27FC236}">
                <a16:creationId xmlns:a16="http://schemas.microsoft.com/office/drawing/2014/main" id="{AA23F4B7-D36F-61D1-5BF9-24E5572BA7F4}"/>
              </a:ext>
            </a:extLst>
          </p:cNvPr>
          <p:cNvSpPr/>
          <p:nvPr/>
        </p:nvSpPr>
        <p:spPr>
          <a:xfrm>
            <a:off x="8197372" y="1346653"/>
            <a:ext cx="368808" cy="368808"/>
          </a:xfrm>
          <a:custGeom>
            <a:avLst/>
            <a:gdLst/>
            <a:ahLst/>
            <a:cxnLst/>
            <a:rect l="l" t="t" r="r" b="b"/>
            <a:pathLst>
              <a:path w="368808" h="368808">
                <a:moveTo>
                  <a:pt x="0" y="0"/>
                </a:moveTo>
                <a:lnTo>
                  <a:pt x="368808" y="0"/>
                </a:lnTo>
                <a:lnTo>
                  <a:pt x="368808" y="368808"/>
                </a:lnTo>
                <a:lnTo>
                  <a:pt x="0" y="368808"/>
                </a:lnTo>
                <a:lnTo>
                  <a:pt x="0" y="0"/>
                </a:lnTo>
                <a:close/>
              </a:path>
            </a:pathLst>
          </a:custGeom>
          <a:blipFill>
            <a:blip r:embed="rId35"/>
            <a:stretch>
              <a:fillRect/>
            </a:stretch>
          </a:blipFill>
        </p:spPr>
        <p:txBody>
          <a:bodyPr/>
          <a:lstStyle/>
          <a:p>
            <a:endParaRPr lang="en-NZ"/>
          </a:p>
        </p:txBody>
      </p:sp>
      <p:sp>
        <p:nvSpPr>
          <p:cNvPr id="155" name="TextBox 41">
            <a:extLst>
              <a:ext uri="{FF2B5EF4-FFF2-40B4-BE49-F238E27FC236}">
                <a16:creationId xmlns:a16="http://schemas.microsoft.com/office/drawing/2014/main" id="{C0EC8745-A1F7-09A8-8612-F61AE18E6C00}"/>
              </a:ext>
            </a:extLst>
          </p:cNvPr>
          <p:cNvSpPr txBox="1"/>
          <p:nvPr/>
        </p:nvSpPr>
        <p:spPr>
          <a:xfrm>
            <a:off x="4912245" y="3292189"/>
            <a:ext cx="608219" cy="372410"/>
          </a:xfrm>
          <a:prstGeom prst="rect">
            <a:avLst/>
          </a:prstGeom>
        </p:spPr>
        <p:txBody>
          <a:bodyPr lIns="0" tIns="0" rIns="0" bIns="0" rtlCol="0" anchor="t">
            <a:spAutoFit/>
          </a:bodyPr>
          <a:lstStyle/>
          <a:p>
            <a:pPr algn="ctr">
              <a:lnSpc>
                <a:spcPts val="1539"/>
              </a:lnSpc>
            </a:pPr>
            <a:r>
              <a:rPr lang="en-US" sz="1099" spc="8" dirty="0">
                <a:solidFill>
                  <a:schemeClr val="bg1"/>
                </a:solidFill>
                <a:latin typeface="IBM Plex Sans Condensed"/>
                <a:ea typeface="IBM Plex Sans Condensed"/>
                <a:cs typeface="IBM Plex Sans Condensed"/>
                <a:sym typeface="IBM Plex Sans Condensed"/>
              </a:rPr>
              <a:t>User plane</a:t>
            </a:r>
          </a:p>
        </p:txBody>
      </p:sp>
      <p:sp>
        <p:nvSpPr>
          <p:cNvPr id="156" name="TextBox 42">
            <a:extLst>
              <a:ext uri="{FF2B5EF4-FFF2-40B4-BE49-F238E27FC236}">
                <a16:creationId xmlns:a16="http://schemas.microsoft.com/office/drawing/2014/main" id="{F411CF27-60B6-EE33-7819-5EEE11AB67CA}"/>
              </a:ext>
            </a:extLst>
          </p:cNvPr>
          <p:cNvSpPr txBox="1"/>
          <p:nvPr/>
        </p:nvSpPr>
        <p:spPr>
          <a:xfrm>
            <a:off x="4696673" y="2149952"/>
            <a:ext cx="1043054" cy="176395"/>
          </a:xfrm>
          <a:prstGeom prst="rect">
            <a:avLst/>
          </a:prstGeom>
        </p:spPr>
        <p:txBody>
          <a:bodyPr lIns="0" tIns="0" rIns="0" bIns="0" rtlCol="0" anchor="t">
            <a:spAutoFit/>
          </a:bodyPr>
          <a:lstStyle/>
          <a:p>
            <a:pPr algn="l">
              <a:lnSpc>
                <a:spcPts val="1539"/>
              </a:lnSpc>
            </a:pPr>
            <a:r>
              <a:rPr lang="en-US" sz="1099" spc="-15" dirty="0">
                <a:solidFill>
                  <a:schemeClr val="bg1"/>
                </a:solidFill>
                <a:latin typeface="IBM Plex Sans Bold"/>
                <a:ea typeface="IBM Plex Sans Bold"/>
                <a:cs typeface="IBM Plex Sans Bold"/>
                <a:sym typeface="IBM Plex Sans Bold"/>
              </a:rPr>
              <a:t>Developer portal</a:t>
            </a:r>
          </a:p>
        </p:txBody>
      </p:sp>
      <p:sp>
        <p:nvSpPr>
          <p:cNvPr id="157" name="TextBox 43">
            <a:extLst>
              <a:ext uri="{FF2B5EF4-FFF2-40B4-BE49-F238E27FC236}">
                <a16:creationId xmlns:a16="http://schemas.microsoft.com/office/drawing/2014/main" id="{B40C8A0A-2915-FF7B-DA77-DF0CC1C70410}"/>
              </a:ext>
            </a:extLst>
          </p:cNvPr>
          <p:cNvSpPr txBox="1"/>
          <p:nvPr/>
        </p:nvSpPr>
        <p:spPr>
          <a:xfrm>
            <a:off x="7067951" y="2070704"/>
            <a:ext cx="382438" cy="176395"/>
          </a:xfrm>
          <a:prstGeom prst="rect">
            <a:avLst/>
          </a:prstGeom>
        </p:spPr>
        <p:txBody>
          <a:bodyPr wrap="square" lIns="0" tIns="0" rIns="0" bIns="0" rtlCol="0" anchor="t">
            <a:spAutoFit/>
          </a:bodyPr>
          <a:lstStyle/>
          <a:p>
            <a:pPr algn="l">
              <a:lnSpc>
                <a:spcPts val="1539"/>
              </a:lnSpc>
            </a:pPr>
            <a:r>
              <a:rPr lang="en-US" sz="1099" spc="-15" dirty="0">
                <a:solidFill>
                  <a:schemeClr val="bg1"/>
                </a:solidFill>
                <a:latin typeface="IBM Plex Sans Bold"/>
                <a:ea typeface="IBM Plex Sans Bold"/>
                <a:cs typeface="IBM Plex Sans Bold"/>
                <a:sym typeface="IBM Plex Sans Bold"/>
              </a:rPr>
              <a:t>API</a:t>
            </a:r>
          </a:p>
        </p:txBody>
      </p:sp>
      <p:sp>
        <p:nvSpPr>
          <p:cNvPr id="158" name="TextBox 44">
            <a:extLst>
              <a:ext uri="{FF2B5EF4-FFF2-40B4-BE49-F238E27FC236}">
                <a16:creationId xmlns:a16="http://schemas.microsoft.com/office/drawing/2014/main" id="{D48C6676-B72F-19EA-F388-1C575FBB5C88}"/>
              </a:ext>
            </a:extLst>
          </p:cNvPr>
          <p:cNvSpPr txBox="1"/>
          <p:nvPr/>
        </p:nvSpPr>
        <p:spPr>
          <a:xfrm>
            <a:off x="6909197" y="4112864"/>
            <a:ext cx="681399" cy="176395"/>
          </a:xfrm>
          <a:prstGeom prst="rect">
            <a:avLst/>
          </a:prstGeom>
        </p:spPr>
        <p:txBody>
          <a:bodyPr wrap="square" lIns="0" tIns="0" rIns="0" bIns="0" rtlCol="0" anchor="t">
            <a:spAutoFit/>
          </a:bodyPr>
          <a:lstStyle/>
          <a:p>
            <a:pPr algn="l">
              <a:lnSpc>
                <a:spcPts val="1539"/>
              </a:lnSpc>
            </a:pPr>
            <a:r>
              <a:rPr lang="en-US" sz="1099" spc="-15" dirty="0">
                <a:solidFill>
                  <a:schemeClr val="bg1"/>
                </a:solidFill>
                <a:latin typeface="IBM Plex Sans Bold"/>
                <a:ea typeface="IBM Plex Sans Bold"/>
                <a:cs typeface="IBM Plex Sans Bold"/>
                <a:sym typeface="IBM Plex Sans Bold"/>
              </a:rPr>
              <a:t>Gateway</a:t>
            </a:r>
          </a:p>
        </p:txBody>
      </p:sp>
      <p:sp>
        <p:nvSpPr>
          <p:cNvPr id="159" name="TextBox 45">
            <a:extLst>
              <a:ext uri="{FF2B5EF4-FFF2-40B4-BE49-F238E27FC236}">
                <a16:creationId xmlns:a16="http://schemas.microsoft.com/office/drawing/2014/main" id="{5EDA8393-8E9E-8C97-DC07-5146819A5CAE}"/>
              </a:ext>
            </a:extLst>
          </p:cNvPr>
          <p:cNvSpPr txBox="1"/>
          <p:nvPr/>
        </p:nvSpPr>
        <p:spPr>
          <a:xfrm>
            <a:off x="6881299" y="5309451"/>
            <a:ext cx="622744" cy="180049"/>
          </a:xfrm>
          <a:prstGeom prst="rect">
            <a:avLst/>
          </a:prstGeom>
        </p:spPr>
        <p:txBody>
          <a:bodyPr lIns="0" tIns="0" rIns="0" bIns="0" rtlCol="0" anchor="t">
            <a:spAutoFit/>
          </a:bodyPr>
          <a:lstStyle/>
          <a:p>
            <a:pPr algn="l">
              <a:lnSpc>
                <a:spcPts val="1539"/>
              </a:lnSpc>
            </a:pPr>
            <a:r>
              <a:rPr lang="en-US" sz="1099" spc="8" dirty="0">
                <a:solidFill>
                  <a:schemeClr val="bg1"/>
                </a:solidFill>
                <a:latin typeface="IBM Plex Sans Condensed"/>
                <a:ea typeface="IBM Plex Sans Condensed"/>
                <a:cs typeface="IBM Plex Sans Condensed"/>
                <a:sym typeface="IBM Plex Sans Condensed"/>
              </a:rPr>
              <a:t>Data plane</a:t>
            </a:r>
          </a:p>
        </p:txBody>
      </p:sp>
      <p:sp>
        <p:nvSpPr>
          <p:cNvPr id="160" name="TextBox 46">
            <a:extLst>
              <a:ext uri="{FF2B5EF4-FFF2-40B4-BE49-F238E27FC236}">
                <a16:creationId xmlns:a16="http://schemas.microsoft.com/office/drawing/2014/main" id="{4F05F332-369C-BB62-AAB3-D0565B510520}"/>
              </a:ext>
            </a:extLst>
          </p:cNvPr>
          <p:cNvSpPr txBox="1"/>
          <p:nvPr/>
        </p:nvSpPr>
        <p:spPr>
          <a:xfrm>
            <a:off x="6798069" y="3003639"/>
            <a:ext cx="798824" cy="141577"/>
          </a:xfrm>
          <a:prstGeom prst="rect">
            <a:avLst/>
          </a:prstGeom>
        </p:spPr>
        <p:txBody>
          <a:bodyPr lIns="0" tIns="0" rIns="0" bIns="0" rtlCol="0" anchor="t">
            <a:spAutoFit/>
          </a:bodyPr>
          <a:lstStyle/>
          <a:p>
            <a:pPr algn="l">
              <a:lnSpc>
                <a:spcPts val="1104"/>
              </a:lnSpc>
            </a:pPr>
            <a:r>
              <a:rPr lang="en-US" sz="1099" spc="8" dirty="0">
                <a:solidFill>
                  <a:schemeClr val="bg1"/>
                </a:solidFill>
                <a:latin typeface="IBM Plex Sans Condensed"/>
                <a:ea typeface="IBM Plex Sans Condensed"/>
                <a:cs typeface="IBM Plex Sans Condensed"/>
                <a:sym typeface="IBM Plex Sans Condensed"/>
              </a:rPr>
              <a:t>Management </a:t>
            </a:r>
          </a:p>
        </p:txBody>
      </p:sp>
      <p:sp>
        <p:nvSpPr>
          <p:cNvPr id="161" name="TextBox 47">
            <a:extLst>
              <a:ext uri="{FF2B5EF4-FFF2-40B4-BE49-F238E27FC236}">
                <a16:creationId xmlns:a16="http://schemas.microsoft.com/office/drawing/2014/main" id="{07295123-9C5A-1930-660A-A6A20643B0E7}"/>
              </a:ext>
            </a:extLst>
          </p:cNvPr>
          <p:cNvSpPr txBox="1"/>
          <p:nvPr/>
        </p:nvSpPr>
        <p:spPr>
          <a:xfrm>
            <a:off x="7017143" y="3143847"/>
            <a:ext cx="486899" cy="141577"/>
          </a:xfrm>
          <a:prstGeom prst="rect">
            <a:avLst/>
          </a:prstGeom>
        </p:spPr>
        <p:txBody>
          <a:bodyPr wrap="square" lIns="0" tIns="0" rIns="0" bIns="0" rtlCol="0" anchor="t">
            <a:spAutoFit/>
          </a:bodyPr>
          <a:lstStyle/>
          <a:p>
            <a:pPr algn="l">
              <a:lnSpc>
                <a:spcPts val="1104"/>
              </a:lnSpc>
            </a:pPr>
            <a:r>
              <a:rPr lang="en-US" sz="1099" spc="8" dirty="0">
                <a:solidFill>
                  <a:schemeClr val="bg1"/>
                </a:solidFill>
                <a:latin typeface="IBM Plex Sans Condensed"/>
                <a:ea typeface="IBM Plex Sans Condensed"/>
                <a:cs typeface="IBM Plex Sans Condensed"/>
                <a:sym typeface="IBM Plex Sans Condensed"/>
              </a:rPr>
              <a:t>plane</a:t>
            </a:r>
          </a:p>
        </p:txBody>
      </p:sp>
      <p:sp>
        <p:nvSpPr>
          <p:cNvPr id="162" name="TextBox 48">
            <a:extLst>
              <a:ext uri="{FF2B5EF4-FFF2-40B4-BE49-F238E27FC236}">
                <a16:creationId xmlns:a16="http://schemas.microsoft.com/office/drawing/2014/main" id="{D1F8E55C-A293-7BA0-BAAA-D4EE084DE5EB}"/>
              </a:ext>
            </a:extLst>
          </p:cNvPr>
          <p:cNvSpPr txBox="1"/>
          <p:nvPr/>
        </p:nvSpPr>
        <p:spPr>
          <a:xfrm>
            <a:off x="1543937" y="5130343"/>
            <a:ext cx="655187" cy="500137"/>
          </a:xfrm>
          <a:prstGeom prst="rect">
            <a:avLst/>
          </a:prstGeom>
        </p:spPr>
        <p:txBody>
          <a:bodyPr lIns="0" tIns="0" rIns="0" bIns="0" rtlCol="0" anchor="t">
            <a:spAutoFit/>
          </a:bodyPr>
          <a:lstStyle/>
          <a:p>
            <a:pPr algn="ctr">
              <a:lnSpc>
                <a:spcPts val="1295"/>
              </a:lnSpc>
            </a:pPr>
            <a:r>
              <a:rPr lang="en-US" sz="1099" spc="17">
                <a:latin typeface="IBM Plex Sans Condensed"/>
                <a:ea typeface="IBM Plex Sans Condensed"/>
                <a:cs typeface="IBM Plex Sans Condensed"/>
                <a:sym typeface="IBM Plex Sans Condensed"/>
              </a:rPr>
              <a:t>Employees Partners Customers</a:t>
            </a:r>
          </a:p>
        </p:txBody>
      </p:sp>
      <p:sp>
        <p:nvSpPr>
          <p:cNvPr id="163" name="TextBox 49">
            <a:extLst>
              <a:ext uri="{FF2B5EF4-FFF2-40B4-BE49-F238E27FC236}">
                <a16:creationId xmlns:a16="http://schemas.microsoft.com/office/drawing/2014/main" id="{F684C6BC-5CEE-378F-569C-5078E6224D4E}"/>
              </a:ext>
            </a:extLst>
          </p:cNvPr>
          <p:cNvSpPr txBox="1"/>
          <p:nvPr/>
        </p:nvSpPr>
        <p:spPr>
          <a:xfrm>
            <a:off x="2735038" y="5563159"/>
            <a:ext cx="647176" cy="333425"/>
          </a:xfrm>
          <a:prstGeom prst="rect">
            <a:avLst/>
          </a:prstGeom>
        </p:spPr>
        <p:txBody>
          <a:bodyPr lIns="0" tIns="0" rIns="0" bIns="0" rtlCol="0" anchor="t">
            <a:spAutoFit/>
          </a:bodyPr>
          <a:lstStyle/>
          <a:p>
            <a:pPr algn="ctr">
              <a:lnSpc>
                <a:spcPts val="1295"/>
              </a:lnSpc>
            </a:pPr>
            <a:r>
              <a:rPr lang="en-US" sz="1099" spc="17">
                <a:latin typeface="IBM Plex Sans Condensed"/>
                <a:ea typeface="IBM Plex Sans Condensed"/>
                <a:cs typeface="IBM Plex Sans Condensed"/>
                <a:sym typeface="IBM Plex Sans Condensed"/>
              </a:rPr>
              <a:t>Apps on devices</a:t>
            </a:r>
          </a:p>
        </p:txBody>
      </p:sp>
      <p:sp>
        <p:nvSpPr>
          <p:cNvPr id="164" name="TextBox 50">
            <a:extLst>
              <a:ext uri="{FF2B5EF4-FFF2-40B4-BE49-F238E27FC236}">
                <a16:creationId xmlns:a16="http://schemas.microsoft.com/office/drawing/2014/main" id="{DC9BBFC8-73F9-51F9-DF25-316E0C298920}"/>
              </a:ext>
            </a:extLst>
          </p:cNvPr>
          <p:cNvSpPr txBox="1"/>
          <p:nvPr/>
        </p:nvSpPr>
        <p:spPr>
          <a:xfrm>
            <a:off x="2794350" y="2996743"/>
            <a:ext cx="668369" cy="333425"/>
          </a:xfrm>
          <a:prstGeom prst="rect">
            <a:avLst/>
          </a:prstGeom>
        </p:spPr>
        <p:txBody>
          <a:bodyPr lIns="0" tIns="0" rIns="0" bIns="0" rtlCol="0" anchor="t">
            <a:spAutoFit/>
          </a:bodyPr>
          <a:lstStyle/>
          <a:p>
            <a:pPr algn="ctr">
              <a:lnSpc>
                <a:spcPts val="1295"/>
              </a:lnSpc>
            </a:pPr>
            <a:r>
              <a:rPr lang="en-US" sz="1099" spc="17">
                <a:latin typeface="IBM Plex Sans Condensed"/>
                <a:ea typeface="IBM Plex Sans Condensed"/>
                <a:cs typeface="IBM Plex Sans Condensed"/>
                <a:sym typeface="IBM Plex Sans Condensed"/>
              </a:rPr>
              <a:t>App developers</a:t>
            </a:r>
          </a:p>
        </p:txBody>
      </p:sp>
      <p:sp>
        <p:nvSpPr>
          <p:cNvPr id="165" name="TextBox 51">
            <a:extLst>
              <a:ext uri="{FF2B5EF4-FFF2-40B4-BE49-F238E27FC236}">
                <a16:creationId xmlns:a16="http://schemas.microsoft.com/office/drawing/2014/main" id="{E461DC3D-886C-E1B2-DBF2-AEE79A0D8390}"/>
              </a:ext>
            </a:extLst>
          </p:cNvPr>
          <p:cNvSpPr txBox="1"/>
          <p:nvPr/>
        </p:nvSpPr>
        <p:spPr>
          <a:xfrm>
            <a:off x="8756886" y="5844538"/>
            <a:ext cx="1035346" cy="180049"/>
          </a:xfrm>
          <a:prstGeom prst="rect">
            <a:avLst/>
          </a:prstGeom>
        </p:spPr>
        <p:txBody>
          <a:bodyPr wrap="square" lIns="0" tIns="0" rIns="0" bIns="0" rtlCol="0" anchor="t">
            <a:spAutoFit/>
          </a:bodyPr>
          <a:lstStyle/>
          <a:p>
            <a:pPr algn="l">
              <a:lnSpc>
                <a:spcPts val="1539"/>
              </a:lnSpc>
            </a:pPr>
            <a:r>
              <a:rPr lang="en-US" sz="1099" spc="18" dirty="0">
                <a:latin typeface="IBM Plex Sans Condensed"/>
                <a:ea typeface="IBM Plex Sans Condensed"/>
                <a:cs typeface="IBM Plex Sans Condensed"/>
                <a:sym typeface="IBM Plex Sans Condensed"/>
              </a:rPr>
              <a:t>(micro)services</a:t>
            </a:r>
          </a:p>
        </p:txBody>
      </p:sp>
      <p:sp>
        <p:nvSpPr>
          <p:cNvPr id="166" name="TextBox 52">
            <a:extLst>
              <a:ext uri="{FF2B5EF4-FFF2-40B4-BE49-F238E27FC236}">
                <a16:creationId xmlns:a16="http://schemas.microsoft.com/office/drawing/2014/main" id="{AC1B5039-1E0E-0B7E-F29B-1CA20171B091}"/>
              </a:ext>
            </a:extLst>
          </p:cNvPr>
          <p:cNvSpPr txBox="1"/>
          <p:nvPr/>
        </p:nvSpPr>
        <p:spPr>
          <a:xfrm>
            <a:off x="9734608" y="3008554"/>
            <a:ext cx="571205" cy="339823"/>
          </a:xfrm>
          <a:prstGeom prst="rect">
            <a:avLst/>
          </a:prstGeom>
        </p:spPr>
        <p:txBody>
          <a:bodyPr lIns="0" tIns="0" rIns="0" bIns="0" rtlCol="0" anchor="t">
            <a:spAutoFit/>
          </a:bodyPr>
          <a:lstStyle/>
          <a:p>
            <a:pPr algn="ctr">
              <a:lnSpc>
                <a:spcPts val="1319"/>
              </a:lnSpc>
            </a:pPr>
            <a:r>
              <a:rPr lang="en-US" sz="1099" spc="19">
                <a:latin typeface="IBM Plex Sans Condensed"/>
                <a:ea typeface="IBM Plex Sans Condensed"/>
                <a:cs typeface="IBM Plex Sans Condensed"/>
                <a:sym typeface="IBM Plex Sans Condensed"/>
              </a:rPr>
              <a:t>API providers</a:t>
            </a:r>
          </a:p>
        </p:txBody>
      </p:sp>
      <p:sp>
        <p:nvSpPr>
          <p:cNvPr id="167" name="TextBox 53">
            <a:extLst>
              <a:ext uri="{FF2B5EF4-FFF2-40B4-BE49-F238E27FC236}">
                <a16:creationId xmlns:a16="http://schemas.microsoft.com/office/drawing/2014/main" id="{D0E6E55B-EB5D-FD0F-D90B-2AAA605C8851}"/>
              </a:ext>
            </a:extLst>
          </p:cNvPr>
          <p:cNvSpPr txBox="1"/>
          <p:nvPr/>
        </p:nvSpPr>
        <p:spPr>
          <a:xfrm>
            <a:off x="1723368" y="2318020"/>
            <a:ext cx="588483" cy="913257"/>
          </a:xfrm>
          <a:prstGeom prst="rect">
            <a:avLst/>
          </a:prstGeom>
        </p:spPr>
        <p:txBody>
          <a:bodyPr lIns="0" tIns="0" rIns="0" bIns="0" rtlCol="0" anchor="t">
            <a:spAutoFit/>
          </a:bodyPr>
          <a:lstStyle/>
          <a:p>
            <a:pPr algn="r">
              <a:lnSpc>
                <a:spcPts val="1400"/>
              </a:lnSpc>
            </a:pPr>
            <a:r>
              <a:rPr lang="en-US" sz="1200" spc="10">
                <a:latin typeface="IBM Plex Sans Condensed"/>
                <a:ea typeface="IBM Plex Sans Condensed"/>
                <a:cs typeface="IBM Plex Sans Condensed"/>
                <a:sym typeface="IBM Plex Sans Condensed"/>
              </a:rPr>
              <a:t>Discover Learn Try</a:t>
            </a:r>
          </a:p>
          <a:p>
            <a:pPr algn="r">
              <a:lnSpc>
                <a:spcPts val="1655"/>
              </a:lnSpc>
            </a:pPr>
            <a:r>
              <a:rPr lang="en-US" sz="1200" spc="9">
                <a:latin typeface="IBM Plex Sans Condensed"/>
                <a:ea typeface="IBM Plex Sans Condensed"/>
                <a:cs typeface="IBM Plex Sans Condensed"/>
                <a:sym typeface="IBM Plex Sans Condensed"/>
              </a:rPr>
              <a:t>Onboard</a:t>
            </a:r>
          </a:p>
          <a:p>
            <a:pPr algn="r">
              <a:lnSpc>
                <a:spcPts val="1128"/>
              </a:lnSpc>
            </a:pPr>
            <a:r>
              <a:rPr lang="en-US" sz="1200" spc="9">
                <a:latin typeface="IBM Plex Sans Condensed"/>
                <a:ea typeface="IBM Plex Sans Condensed"/>
                <a:cs typeface="IBM Plex Sans Condensed"/>
                <a:sym typeface="IBM Plex Sans Condensed"/>
              </a:rPr>
              <a:t>Get help</a:t>
            </a:r>
          </a:p>
        </p:txBody>
      </p:sp>
      <p:sp>
        <p:nvSpPr>
          <p:cNvPr id="168" name="TextBox 54">
            <a:extLst>
              <a:ext uri="{FF2B5EF4-FFF2-40B4-BE49-F238E27FC236}">
                <a16:creationId xmlns:a16="http://schemas.microsoft.com/office/drawing/2014/main" id="{B347C448-E69B-8FD8-E5F1-DF6FDF8714B5}"/>
              </a:ext>
            </a:extLst>
          </p:cNvPr>
          <p:cNvSpPr txBox="1"/>
          <p:nvPr/>
        </p:nvSpPr>
        <p:spPr>
          <a:xfrm>
            <a:off x="10883132" y="2348500"/>
            <a:ext cx="608124" cy="913257"/>
          </a:xfrm>
          <a:prstGeom prst="rect">
            <a:avLst/>
          </a:prstGeom>
        </p:spPr>
        <p:txBody>
          <a:bodyPr lIns="0" tIns="0" rIns="0" bIns="0" rtlCol="0" anchor="t">
            <a:spAutoFit/>
          </a:bodyPr>
          <a:lstStyle/>
          <a:p>
            <a:pPr algn="l">
              <a:lnSpc>
                <a:spcPts val="1411"/>
              </a:lnSpc>
            </a:pPr>
            <a:r>
              <a:rPr lang="en-US" sz="1200" spc="10" dirty="0">
                <a:latin typeface="IBM Plex Sans Condensed"/>
                <a:ea typeface="IBM Plex Sans Condensed"/>
                <a:cs typeface="IBM Plex Sans Condensed"/>
                <a:sym typeface="IBM Plex Sans Condensed"/>
              </a:rPr>
              <a:t>Abstract Secure Evolve Observe Monetize</a:t>
            </a:r>
          </a:p>
        </p:txBody>
      </p:sp>
    </p:spTree>
    <p:extLst>
      <p:ext uri="{BB962C8B-B14F-4D97-AF65-F5344CB8AC3E}">
        <p14:creationId xmlns:p14="http://schemas.microsoft.com/office/powerpoint/2010/main" val="3253626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3816320" y="239756"/>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Internal configuration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9" name="Freeform 2">
            <a:extLst>
              <a:ext uri="{FF2B5EF4-FFF2-40B4-BE49-F238E27FC236}">
                <a16:creationId xmlns:a16="http://schemas.microsoft.com/office/drawing/2014/main" id="{30637893-C721-5936-E77B-BC28895BC999}"/>
              </a:ext>
            </a:extLst>
          </p:cNvPr>
          <p:cNvSpPr/>
          <p:nvPr/>
        </p:nvSpPr>
        <p:spPr>
          <a:xfrm>
            <a:off x="1346154" y="1302105"/>
            <a:ext cx="9499692" cy="4972165"/>
          </a:xfrm>
          <a:custGeom>
            <a:avLst/>
            <a:gdLst/>
            <a:ahLst/>
            <a:cxnLst/>
            <a:rect l="l" t="t" r="r" b="b"/>
            <a:pathLst>
              <a:path w="10765212" h="6023391">
                <a:moveTo>
                  <a:pt x="0" y="0"/>
                </a:moveTo>
                <a:lnTo>
                  <a:pt x="10765212" y="0"/>
                </a:lnTo>
                <a:lnTo>
                  <a:pt x="10765212" y="6023391"/>
                </a:lnTo>
                <a:lnTo>
                  <a:pt x="0" y="6023391"/>
                </a:lnTo>
                <a:lnTo>
                  <a:pt x="0" y="0"/>
                </a:lnTo>
                <a:close/>
              </a:path>
            </a:pathLst>
          </a:custGeom>
          <a:blipFill>
            <a:blip r:embed="rId4"/>
            <a:stretch>
              <a:fillRect/>
            </a:stretch>
          </a:blipFill>
        </p:spPr>
        <p:txBody>
          <a:bodyPr/>
          <a:lstStyle/>
          <a:p>
            <a:endParaRPr lang="en-NZ"/>
          </a:p>
        </p:txBody>
      </p:sp>
      <p:sp>
        <p:nvSpPr>
          <p:cNvPr id="11" name="Freeform 4">
            <a:extLst>
              <a:ext uri="{FF2B5EF4-FFF2-40B4-BE49-F238E27FC236}">
                <a16:creationId xmlns:a16="http://schemas.microsoft.com/office/drawing/2014/main" id="{B6749038-67F9-99A5-D68B-ACB61D70ACA3}"/>
              </a:ext>
            </a:extLst>
          </p:cNvPr>
          <p:cNvSpPr/>
          <p:nvPr/>
        </p:nvSpPr>
        <p:spPr>
          <a:xfrm>
            <a:off x="5407385" y="5813123"/>
            <a:ext cx="5438461" cy="461147"/>
          </a:xfrm>
          <a:custGeom>
            <a:avLst/>
            <a:gdLst/>
            <a:ahLst/>
            <a:cxnLst/>
            <a:rect l="l" t="t" r="r" b="b"/>
            <a:pathLst>
              <a:path w="6572298" h="530857">
                <a:moveTo>
                  <a:pt x="0" y="0"/>
                </a:moveTo>
                <a:lnTo>
                  <a:pt x="6572298" y="0"/>
                </a:lnTo>
                <a:lnTo>
                  <a:pt x="6572298" y="530856"/>
                </a:lnTo>
                <a:lnTo>
                  <a:pt x="0" y="530856"/>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12" name="Freeform 33">
            <a:extLst>
              <a:ext uri="{FF2B5EF4-FFF2-40B4-BE49-F238E27FC236}">
                <a16:creationId xmlns:a16="http://schemas.microsoft.com/office/drawing/2014/main" id="{5F713AD9-F3B4-C9C1-E9E6-E9E4364CD534}"/>
              </a:ext>
            </a:extLst>
          </p:cNvPr>
          <p:cNvSpPr/>
          <p:nvPr/>
        </p:nvSpPr>
        <p:spPr>
          <a:xfrm>
            <a:off x="3924983" y="5583448"/>
            <a:ext cx="460248" cy="460248"/>
          </a:xfrm>
          <a:custGeom>
            <a:avLst/>
            <a:gdLst/>
            <a:ahLst/>
            <a:cxnLst/>
            <a:rect l="l" t="t" r="r" b="b"/>
            <a:pathLst>
              <a:path w="460248" h="460248">
                <a:moveTo>
                  <a:pt x="0" y="0"/>
                </a:moveTo>
                <a:lnTo>
                  <a:pt x="460248" y="0"/>
                </a:lnTo>
                <a:lnTo>
                  <a:pt x="460248" y="460248"/>
                </a:lnTo>
                <a:lnTo>
                  <a:pt x="0" y="460248"/>
                </a:lnTo>
                <a:lnTo>
                  <a:pt x="0" y="0"/>
                </a:lnTo>
                <a:close/>
              </a:path>
            </a:pathLst>
          </a:custGeom>
          <a:blipFill>
            <a:blip r:embed="rId7"/>
            <a:stretch>
              <a:fillRect/>
            </a:stretch>
          </a:blipFill>
        </p:spPr>
        <p:txBody>
          <a:bodyPr/>
          <a:lstStyle/>
          <a:p>
            <a:endParaRPr lang="en-NZ"/>
          </a:p>
        </p:txBody>
      </p:sp>
    </p:spTree>
    <p:extLst>
      <p:ext uri="{BB962C8B-B14F-4D97-AF65-F5344CB8AC3E}">
        <p14:creationId xmlns:p14="http://schemas.microsoft.com/office/powerpoint/2010/main" val="36857075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2762931" y="218423"/>
            <a:ext cx="172128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1657A3FE-8844-7796-0549-042E196BCF00}"/>
              </a:ext>
            </a:extLst>
          </p:cNvPr>
          <p:cNvSpPr txBox="1"/>
          <p:nvPr/>
        </p:nvSpPr>
        <p:spPr>
          <a:xfrm>
            <a:off x="8357840" y="190291"/>
            <a:ext cx="107123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Internal configuration with WAF</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7" name="Freeform 2">
            <a:extLst>
              <a:ext uri="{FF2B5EF4-FFF2-40B4-BE49-F238E27FC236}">
                <a16:creationId xmlns:a16="http://schemas.microsoft.com/office/drawing/2014/main" id="{C33A5C8A-EAB9-5D05-E699-D7DF851D3256}"/>
              </a:ext>
            </a:extLst>
          </p:cNvPr>
          <p:cNvSpPr/>
          <p:nvPr/>
        </p:nvSpPr>
        <p:spPr>
          <a:xfrm>
            <a:off x="870509" y="1382382"/>
            <a:ext cx="10450982" cy="4802429"/>
          </a:xfrm>
          <a:custGeom>
            <a:avLst/>
            <a:gdLst/>
            <a:ahLst/>
            <a:cxnLst/>
            <a:rect l="l" t="t" r="r" b="b"/>
            <a:pathLst>
              <a:path w="12192000" h="5585536">
                <a:moveTo>
                  <a:pt x="0" y="0"/>
                </a:moveTo>
                <a:lnTo>
                  <a:pt x="12192000" y="0"/>
                </a:lnTo>
                <a:lnTo>
                  <a:pt x="12192000" y="5585536"/>
                </a:lnTo>
                <a:lnTo>
                  <a:pt x="0" y="5585536"/>
                </a:lnTo>
                <a:lnTo>
                  <a:pt x="0" y="0"/>
                </a:lnTo>
                <a:close/>
              </a:path>
            </a:pathLst>
          </a:custGeom>
          <a:blipFill>
            <a:blip r:embed="rId4"/>
            <a:stretch>
              <a:fillRect b="-4656"/>
            </a:stretch>
          </a:blipFill>
        </p:spPr>
        <p:txBody>
          <a:bodyPr/>
          <a:lstStyle/>
          <a:p>
            <a:endParaRPr lang="en-NZ"/>
          </a:p>
        </p:txBody>
      </p:sp>
      <p:sp>
        <p:nvSpPr>
          <p:cNvPr id="10" name="Freeform 3">
            <a:extLst>
              <a:ext uri="{FF2B5EF4-FFF2-40B4-BE49-F238E27FC236}">
                <a16:creationId xmlns:a16="http://schemas.microsoft.com/office/drawing/2014/main" id="{367E149C-329B-F1AC-6455-9497268C5954}"/>
              </a:ext>
            </a:extLst>
          </p:cNvPr>
          <p:cNvSpPr/>
          <p:nvPr/>
        </p:nvSpPr>
        <p:spPr>
          <a:xfrm>
            <a:off x="7194595" y="5669279"/>
            <a:ext cx="4126896" cy="451847"/>
          </a:xfrm>
          <a:custGeom>
            <a:avLst/>
            <a:gdLst/>
            <a:ahLst/>
            <a:cxnLst/>
            <a:rect l="l" t="t" r="r" b="b"/>
            <a:pathLst>
              <a:path w="6612836" h="616248">
                <a:moveTo>
                  <a:pt x="0" y="0"/>
                </a:moveTo>
                <a:lnTo>
                  <a:pt x="6612836" y="0"/>
                </a:lnTo>
                <a:lnTo>
                  <a:pt x="6612836" y="616249"/>
                </a:lnTo>
                <a:lnTo>
                  <a:pt x="0" y="6162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NZ"/>
          </a:p>
        </p:txBody>
      </p:sp>
      <p:sp>
        <p:nvSpPr>
          <p:cNvPr id="12" name="Freeform 33">
            <a:extLst>
              <a:ext uri="{FF2B5EF4-FFF2-40B4-BE49-F238E27FC236}">
                <a16:creationId xmlns:a16="http://schemas.microsoft.com/office/drawing/2014/main" id="{1B955A15-B586-D018-C0B7-4D42E92C712F}"/>
              </a:ext>
            </a:extLst>
          </p:cNvPr>
          <p:cNvSpPr/>
          <p:nvPr/>
        </p:nvSpPr>
        <p:spPr>
          <a:xfrm>
            <a:off x="5288137" y="5572037"/>
            <a:ext cx="460248" cy="460248"/>
          </a:xfrm>
          <a:custGeom>
            <a:avLst/>
            <a:gdLst/>
            <a:ahLst/>
            <a:cxnLst/>
            <a:rect l="l" t="t" r="r" b="b"/>
            <a:pathLst>
              <a:path w="460248" h="460248">
                <a:moveTo>
                  <a:pt x="0" y="0"/>
                </a:moveTo>
                <a:lnTo>
                  <a:pt x="460248" y="0"/>
                </a:lnTo>
                <a:lnTo>
                  <a:pt x="460248" y="460248"/>
                </a:lnTo>
                <a:lnTo>
                  <a:pt x="0" y="460248"/>
                </a:lnTo>
                <a:lnTo>
                  <a:pt x="0" y="0"/>
                </a:lnTo>
                <a:close/>
              </a:path>
            </a:pathLst>
          </a:custGeom>
          <a:blipFill>
            <a:blip r:embed="rId7"/>
            <a:stretch>
              <a:fillRect/>
            </a:stretch>
          </a:blipFill>
        </p:spPr>
        <p:txBody>
          <a:bodyPr/>
          <a:lstStyle/>
          <a:p>
            <a:endParaRPr lang="en-NZ"/>
          </a:p>
        </p:txBody>
      </p:sp>
    </p:spTree>
    <p:extLst>
      <p:ext uri="{BB962C8B-B14F-4D97-AF65-F5344CB8AC3E}">
        <p14:creationId xmlns:p14="http://schemas.microsoft.com/office/powerpoint/2010/main" val="4284529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811186" y="239757"/>
            <a:ext cx="2569851"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Compliance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6740"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74" name="Freeform 2">
            <a:extLst>
              <a:ext uri="{FF2B5EF4-FFF2-40B4-BE49-F238E27FC236}">
                <a16:creationId xmlns:a16="http://schemas.microsoft.com/office/drawing/2014/main" id="{40DD35AE-AFB9-A742-DA88-F8F9D3157049}"/>
              </a:ext>
            </a:extLst>
          </p:cNvPr>
          <p:cNvSpPr/>
          <p:nvPr/>
        </p:nvSpPr>
        <p:spPr>
          <a:xfrm>
            <a:off x="6305350" y="5925560"/>
            <a:ext cx="3771900" cy="12697"/>
          </a:xfrm>
          <a:custGeom>
            <a:avLst/>
            <a:gdLst/>
            <a:ahLst/>
            <a:cxnLst/>
            <a:rect l="l" t="t" r="r" b="b"/>
            <a:pathLst>
              <a:path w="3771900" h="12697">
                <a:moveTo>
                  <a:pt x="0" y="0"/>
                </a:moveTo>
                <a:lnTo>
                  <a:pt x="3771900" y="0"/>
                </a:lnTo>
                <a:lnTo>
                  <a:pt x="3771900" y="12697"/>
                </a:lnTo>
                <a:lnTo>
                  <a:pt x="0" y="1269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pPr defTabSz="914400"/>
            <a:endParaRPr lang="en-NZ" sz="1800">
              <a:latin typeface="Calibri"/>
            </a:endParaRPr>
          </a:p>
        </p:txBody>
      </p:sp>
      <p:sp>
        <p:nvSpPr>
          <p:cNvPr id="75" name="TextBox 3">
            <a:extLst>
              <a:ext uri="{FF2B5EF4-FFF2-40B4-BE49-F238E27FC236}">
                <a16:creationId xmlns:a16="http://schemas.microsoft.com/office/drawing/2014/main" id="{EF63999D-5866-486D-6462-9976DB4888F9}"/>
              </a:ext>
            </a:extLst>
          </p:cNvPr>
          <p:cNvSpPr txBox="1"/>
          <p:nvPr/>
        </p:nvSpPr>
        <p:spPr>
          <a:xfrm>
            <a:off x="857050" y="1091213"/>
            <a:ext cx="10813637" cy="1046312"/>
          </a:xfrm>
          <a:prstGeom prst="rect">
            <a:avLst/>
          </a:prstGeom>
        </p:spPr>
        <p:txBody>
          <a:bodyPr lIns="0" tIns="0" rIns="0" bIns="0" rtlCol="0" anchor="t">
            <a:spAutoFit/>
          </a:bodyPr>
          <a:lstStyle/>
          <a:p>
            <a:pPr defTabSz="914400">
              <a:lnSpc>
                <a:spcPts val="5040"/>
              </a:lnSpc>
            </a:pPr>
            <a:r>
              <a:rPr lang="en-US" sz="3600" spc="-50">
                <a:latin typeface="IBM Plex Sans Bold"/>
                <a:ea typeface="IBM Plex Sans Bold"/>
                <a:cs typeface="IBM Plex Sans Bold"/>
                <a:sym typeface="IBM Plex Sans Bold"/>
              </a:rPr>
              <a:t>Compliance</a:t>
            </a:r>
          </a:p>
          <a:p>
            <a:pPr defTabSz="914400">
              <a:lnSpc>
                <a:spcPts val="3359"/>
              </a:lnSpc>
            </a:pPr>
            <a:r>
              <a:rPr lang="en-US" sz="2400" spc="-31">
                <a:latin typeface="IBM Plex Sans"/>
                <a:ea typeface="IBM Plex Sans"/>
                <a:cs typeface="IBM Plex Sans"/>
                <a:sym typeface="IBM Plex Sans"/>
              </a:rPr>
              <a:t>Meets a multitude of global, regional, country and industry specific regulations</a:t>
            </a:r>
          </a:p>
        </p:txBody>
      </p:sp>
      <p:sp>
        <p:nvSpPr>
          <p:cNvPr id="76" name="TextBox 4">
            <a:extLst>
              <a:ext uri="{FF2B5EF4-FFF2-40B4-BE49-F238E27FC236}">
                <a16:creationId xmlns:a16="http://schemas.microsoft.com/office/drawing/2014/main" id="{0B4F67D2-D1F2-D4BE-CFD2-1EEFA66B99C6}"/>
              </a:ext>
            </a:extLst>
          </p:cNvPr>
          <p:cNvSpPr txBox="1"/>
          <p:nvPr/>
        </p:nvSpPr>
        <p:spPr>
          <a:xfrm>
            <a:off x="857050" y="5588499"/>
            <a:ext cx="9398718" cy="405111"/>
          </a:xfrm>
          <a:prstGeom prst="rect">
            <a:avLst/>
          </a:prstGeom>
        </p:spPr>
        <p:txBody>
          <a:bodyPr lIns="0" tIns="0" rIns="0" bIns="0" rtlCol="0" anchor="t">
            <a:spAutoFit/>
          </a:bodyPr>
          <a:lstStyle/>
          <a:p>
            <a:pPr defTabSz="914400">
              <a:lnSpc>
                <a:spcPts val="3359"/>
              </a:lnSpc>
            </a:pPr>
            <a:r>
              <a:rPr lang="en-US" sz="2400" spc="-33" dirty="0">
                <a:latin typeface="IBM Plex Sans"/>
                <a:ea typeface="IBM Plex Sans"/>
                <a:cs typeface="IBM Plex Sans"/>
                <a:sym typeface="IBM Plex Sans"/>
              </a:rPr>
              <a:t>Full list and documentation available on </a:t>
            </a:r>
            <a:r>
              <a:rPr lang="en-US" sz="2400" spc="-33" dirty="0">
                <a:latin typeface="IBM Plex Sans"/>
                <a:ea typeface="IBM Plex Sans"/>
                <a:cs typeface="IBM Plex Sans"/>
                <a:sym typeface="IBM Plex Sans"/>
                <a:hlinkClick r:id="rId6" tooltip="https://aka.ms/apim/trusted">
                  <a:extLst>
                    <a:ext uri="{A12FA001-AC4F-418D-AE19-62706E023703}">
                      <ahyp:hlinkClr xmlns:ahyp="http://schemas.microsoft.com/office/drawing/2018/hyperlinkcolor" val="tx"/>
                    </a:ext>
                  </a:extLst>
                </a:hlinkClick>
              </a:rPr>
              <a:t>https://aka.ms/apim/trusted</a:t>
            </a:r>
            <a:endParaRPr lang="en-US" sz="2400" spc="-33" dirty="0">
              <a:latin typeface="IBM Plex Sans"/>
              <a:ea typeface="IBM Plex Sans"/>
              <a:cs typeface="IBM Plex Sans"/>
              <a:sym typeface="IBM Plex Sans"/>
              <a:hlinkClick r:id="rId7" tooltip="https://aka.ms/apim/trusted">
                <a:extLst>
                  <a:ext uri="{A12FA001-AC4F-418D-AE19-62706E023703}">
                    <ahyp:hlinkClr xmlns:ahyp="http://schemas.microsoft.com/office/drawing/2018/hyperlinkcolor" val="tx"/>
                  </a:ext>
                </a:extLst>
              </a:hlinkClick>
            </a:endParaRPr>
          </a:p>
        </p:txBody>
      </p:sp>
      <p:sp>
        <p:nvSpPr>
          <p:cNvPr id="77" name="TextBox 5">
            <a:extLst>
              <a:ext uri="{FF2B5EF4-FFF2-40B4-BE49-F238E27FC236}">
                <a16:creationId xmlns:a16="http://schemas.microsoft.com/office/drawing/2014/main" id="{3EC3C9A7-E49E-27F9-C5FA-4BAEE5752E51}"/>
              </a:ext>
            </a:extLst>
          </p:cNvPr>
          <p:cNvSpPr txBox="1"/>
          <p:nvPr/>
        </p:nvSpPr>
        <p:spPr>
          <a:xfrm>
            <a:off x="1085650" y="2947807"/>
            <a:ext cx="1733893" cy="1459695"/>
          </a:xfrm>
          <a:prstGeom prst="rect">
            <a:avLst/>
          </a:prstGeom>
        </p:spPr>
        <p:txBody>
          <a:bodyPr lIns="0" tIns="0" rIns="0" bIns="0" rtlCol="0" anchor="t">
            <a:spAutoFit/>
          </a:bodyPr>
          <a:lstStyle/>
          <a:p>
            <a:pPr defTabSz="914400">
              <a:lnSpc>
                <a:spcPts val="2871"/>
              </a:lnSpc>
            </a:pPr>
            <a:r>
              <a:rPr lang="en-US" sz="1999" spc="-27">
                <a:latin typeface="IBM Plex Sans"/>
                <a:ea typeface="IBM Plex Sans"/>
                <a:cs typeface="IBM Plex Sans"/>
                <a:sym typeface="IBM Plex Sans"/>
              </a:rPr>
              <a:t>ISO 27001 PCI DSS HIPAA FedRAMP High GDPR …</a:t>
            </a:r>
          </a:p>
        </p:txBody>
      </p:sp>
    </p:spTree>
    <p:extLst>
      <p:ext uri="{BB962C8B-B14F-4D97-AF65-F5344CB8AC3E}">
        <p14:creationId xmlns:p14="http://schemas.microsoft.com/office/powerpoint/2010/main" val="2771387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236295" y="203895"/>
            <a:ext cx="253982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Full API lifecycle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aphicFrame>
        <p:nvGraphicFramePr>
          <p:cNvPr id="168" name="Diagram 167">
            <a:extLst>
              <a:ext uri="{FF2B5EF4-FFF2-40B4-BE49-F238E27FC236}">
                <a16:creationId xmlns:a16="http://schemas.microsoft.com/office/drawing/2014/main" id="{5E24E20C-B250-A9AC-F206-F00C532F02D3}"/>
              </a:ext>
            </a:extLst>
          </p:cNvPr>
          <p:cNvGraphicFramePr/>
          <p:nvPr>
            <p:extLst>
              <p:ext uri="{D42A27DB-BD31-4B8C-83A1-F6EECF244321}">
                <p14:modId xmlns:p14="http://schemas.microsoft.com/office/powerpoint/2010/main" val="2785676587"/>
              </p:ext>
            </p:extLst>
          </p:nvPr>
        </p:nvGraphicFramePr>
        <p:xfrm>
          <a:off x="1382530" y="1040471"/>
          <a:ext cx="9426940" cy="5486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720896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271483" y="203943"/>
            <a:ext cx="2275621"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Developer Portal</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637947" y="885282"/>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2">
            <a:extLst>
              <a:ext uri="{FF2B5EF4-FFF2-40B4-BE49-F238E27FC236}">
                <a16:creationId xmlns:a16="http://schemas.microsoft.com/office/drawing/2014/main" id="{684B96CC-7F29-1557-D389-9960D550A21C}"/>
              </a:ext>
            </a:extLst>
          </p:cNvPr>
          <p:cNvSpPr txBox="1"/>
          <p:nvPr/>
        </p:nvSpPr>
        <p:spPr>
          <a:xfrm>
            <a:off x="800405" y="1032796"/>
            <a:ext cx="10589361" cy="1016775"/>
          </a:xfrm>
          <a:prstGeom prst="rect">
            <a:avLst/>
          </a:prstGeom>
        </p:spPr>
        <p:txBody>
          <a:bodyPr wrap="square" lIns="0" tIns="0" rIns="0" bIns="0" rtlCol="0" anchor="t">
            <a:spAutoFit/>
          </a:bodyPr>
          <a:lstStyle/>
          <a:p>
            <a:pPr defTabSz="914400">
              <a:lnSpc>
                <a:spcPts val="3913"/>
              </a:lnSpc>
            </a:pPr>
            <a:r>
              <a:rPr lang="en-US" sz="3199" spc="-44" dirty="0">
                <a:latin typeface="IBM Plex Sans Bold"/>
                <a:ea typeface="IBM Plex Sans Bold"/>
                <a:cs typeface="IBM Plex Sans Bold"/>
                <a:sym typeface="IBM Plex Sans Bold"/>
              </a:rPr>
              <a:t>Developer portal is a discovery and self-onboarding point for application developers</a:t>
            </a:r>
          </a:p>
        </p:txBody>
      </p:sp>
      <p:sp>
        <p:nvSpPr>
          <p:cNvPr id="5" name="TextBox 3">
            <a:extLst>
              <a:ext uri="{FF2B5EF4-FFF2-40B4-BE49-F238E27FC236}">
                <a16:creationId xmlns:a16="http://schemas.microsoft.com/office/drawing/2014/main" id="{66ECF12C-99D3-84E0-AB5F-6D16747180FD}"/>
              </a:ext>
            </a:extLst>
          </p:cNvPr>
          <p:cNvSpPr txBox="1"/>
          <p:nvPr/>
        </p:nvSpPr>
        <p:spPr>
          <a:xfrm>
            <a:off x="891845" y="2862767"/>
            <a:ext cx="4490542" cy="299056"/>
          </a:xfrm>
          <a:prstGeom prst="rect">
            <a:avLst/>
          </a:prstGeom>
        </p:spPr>
        <p:txBody>
          <a:bodyPr lIns="0" tIns="0" rIns="0" bIns="0" rtlCol="0" anchor="t">
            <a:spAutoFit/>
          </a:bodyPr>
          <a:lstStyle/>
          <a:p>
            <a:pPr defTabSz="914400">
              <a:lnSpc>
                <a:spcPts val="2520"/>
              </a:lnSpc>
            </a:pPr>
            <a:r>
              <a:rPr lang="en-US" sz="1800" spc="-25" dirty="0">
                <a:latin typeface="IBM Plex Sans"/>
                <a:ea typeface="IBM Plex Sans"/>
                <a:cs typeface="IBM Plex Sans"/>
                <a:sym typeface="IBM Plex Sans"/>
              </a:rPr>
              <a:t>Built-in developer portal lets API consumers</a:t>
            </a:r>
          </a:p>
        </p:txBody>
      </p:sp>
      <p:sp>
        <p:nvSpPr>
          <p:cNvPr id="7" name="TextBox 4">
            <a:extLst>
              <a:ext uri="{FF2B5EF4-FFF2-40B4-BE49-F238E27FC236}">
                <a16:creationId xmlns:a16="http://schemas.microsoft.com/office/drawing/2014/main" id="{460B8AA8-9D35-2D0C-FAF2-48AA67EEBCD8}"/>
              </a:ext>
            </a:extLst>
          </p:cNvPr>
          <p:cNvSpPr txBox="1"/>
          <p:nvPr/>
        </p:nvSpPr>
        <p:spPr>
          <a:xfrm>
            <a:off x="5724667" y="2672267"/>
            <a:ext cx="2347341" cy="491417"/>
          </a:xfrm>
          <a:prstGeom prst="rect">
            <a:avLst/>
          </a:prstGeom>
        </p:spPr>
        <p:txBody>
          <a:bodyPr wrap="square" lIns="0" tIns="0" rIns="0" bIns="0" rtlCol="0" anchor="t">
            <a:spAutoFit/>
          </a:bodyPr>
          <a:lstStyle/>
          <a:p>
            <a:pPr defTabSz="914400">
              <a:lnSpc>
                <a:spcPts val="4500"/>
              </a:lnSpc>
            </a:pPr>
            <a:r>
              <a:rPr lang="en-US" sz="1800" spc="-25" dirty="0">
                <a:solidFill>
                  <a:schemeClr val="accent1"/>
                </a:solidFill>
                <a:latin typeface="IBM Plex Sans"/>
                <a:ea typeface="IBM Plex Sans"/>
                <a:cs typeface="IBM Plex Sans"/>
                <a:sym typeface="IBM Plex Sans"/>
              </a:rPr>
              <a:t>Discover APIs</a:t>
            </a:r>
          </a:p>
        </p:txBody>
      </p:sp>
      <p:sp>
        <p:nvSpPr>
          <p:cNvPr id="9" name="TextBox 5">
            <a:extLst>
              <a:ext uri="{FF2B5EF4-FFF2-40B4-BE49-F238E27FC236}">
                <a16:creationId xmlns:a16="http://schemas.microsoft.com/office/drawing/2014/main" id="{C8E65A29-7252-B79D-7590-E2BE409F29CA}"/>
              </a:ext>
            </a:extLst>
          </p:cNvPr>
          <p:cNvSpPr txBox="1"/>
          <p:nvPr/>
        </p:nvSpPr>
        <p:spPr>
          <a:xfrm>
            <a:off x="5724668" y="3318443"/>
            <a:ext cx="2347341" cy="491417"/>
          </a:xfrm>
          <a:prstGeom prst="rect">
            <a:avLst/>
          </a:prstGeom>
        </p:spPr>
        <p:txBody>
          <a:bodyPr lIns="0" tIns="0" rIns="0" bIns="0" rtlCol="0" anchor="t">
            <a:spAutoFit/>
          </a:bodyPr>
          <a:lstStyle/>
          <a:p>
            <a:pPr defTabSz="914400">
              <a:lnSpc>
                <a:spcPts val="4500"/>
              </a:lnSpc>
            </a:pPr>
            <a:r>
              <a:rPr lang="en-US" sz="1800" spc="-25" dirty="0">
                <a:solidFill>
                  <a:schemeClr val="accent1"/>
                </a:solidFill>
                <a:latin typeface="IBM Plex Sans"/>
                <a:ea typeface="IBM Plex Sans"/>
                <a:cs typeface="IBM Plex Sans"/>
                <a:sym typeface="IBM Plex Sans"/>
              </a:rPr>
              <a:t>Learn how to use them</a:t>
            </a:r>
          </a:p>
        </p:txBody>
      </p:sp>
      <p:sp>
        <p:nvSpPr>
          <p:cNvPr id="10" name="TextBox 6">
            <a:extLst>
              <a:ext uri="{FF2B5EF4-FFF2-40B4-BE49-F238E27FC236}">
                <a16:creationId xmlns:a16="http://schemas.microsoft.com/office/drawing/2014/main" id="{34A0E850-E1BD-3FB7-5FD9-8923EA3834F1}"/>
              </a:ext>
            </a:extLst>
          </p:cNvPr>
          <p:cNvSpPr txBox="1"/>
          <p:nvPr/>
        </p:nvSpPr>
        <p:spPr>
          <a:xfrm>
            <a:off x="5724668" y="3967667"/>
            <a:ext cx="3880123" cy="510350"/>
          </a:xfrm>
          <a:prstGeom prst="rect">
            <a:avLst/>
          </a:prstGeom>
        </p:spPr>
        <p:txBody>
          <a:bodyPr lIns="0" tIns="0" rIns="0" bIns="0" rtlCol="0" anchor="t">
            <a:spAutoFit/>
          </a:bodyPr>
          <a:lstStyle/>
          <a:p>
            <a:pPr defTabSz="914400">
              <a:lnSpc>
                <a:spcPts val="4500"/>
              </a:lnSpc>
            </a:pPr>
            <a:r>
              <a:rPr lang="en-US" sz="1800" spc="-25" dirty="0">
                <a:solidFill>
                  <a:schemeClr val="accent1"/>
                </a:solidFill>
                <a:latin typeface="IBM Plex Sans"/>
                <a:ea typeface="IBM Plex Sans"/>
                <a:cs typeface="IBM Plex Sans"/>
                <a:sym typeface="IBM Plex Sans"/>
              </a:rPr>
              <a:t>Test them out with interactive console</a:t>
            </a:r>
          </a:p>
        </p:txBody>
      </p:sp>
      <p:sp>
        <p:nvSpPr>
          <p:cNvPr id="11" name="TextBox 7">
            <a:extLst>
              <a:ext uri="{FF2B5EF4-FFF2-40B4-BE49-F238E27FC236}">
                <a16:creationId xmlns:a16="http://schemas.microsoft.com/office/drawing/2014/main" id="{BD512A47-20F2-1554-22FF-34D3887D0F2D}"/>
              </a:ext>
            </a:extLst>
          </p:cNvPr>
          <p:cNvSpPr txBox="1"/>
          <p:nvPr/>
        </p:nvSpPr>
        <p:spPr>
          <a:xfrm>
            <a:off x="5724668" y="4613843"/>
            <a:ext cx="2976096" cy="510350"/>
          </a:xfrm>
          <a:prstGeom prst="rect">
            <a:avLst/>
          </a:prstGeom>
        </p:spPr>
        <p:txBody>
          <a:bodyPr lIns="0" tIns="0" rIns="0" bIns="0" rtlCol="0" anchor="t">
            <a:spAutoFit/>
          </a:bodyPr>
          <a:lstStyle/>
          <a:p>
            <a:pPr defTabSz="914400">
              <a:lnSpc>
                <a:spcPts val="4500"/>
              </a:lnSpc>
            </a:pPr>
            <a:r>
              <a:rPr lang="en-US" sz="1800" spc="-25" dirty="0">
                <a:solidFill>
                  <a:schemeClr val="accent1"/>
                </a:solidFill>
                <a:latin typeface="IBM Plex Sans"/>
                <a:ea typeface="IBM Plex Sans"/>
                <a:cs typeface="IBM Plex Sans"/>
                <a:sym typeface="IBM Plex Sans"/>
              </a:rPr>
              <a:t>Create and manage accounts</a:t>
            </a:r>
          </a:p>
        </p:txBody>
      </p:sp>
      <p:sp>
        <p:nvSpPr>
          <p:cNvPr id="12" name="TextBox 8">
            <a:extLst>
              <a:ext uri="{FF2B5EF4-FFF2-40B4-BE49-F238E27FC236}">
                <a16:creationId xmlns:a16="http://schemas.microsoft.com/office/drawing/2014/main" id="{1C91B17B-4B63-8B43-F252-02B04868D470}"/>
              </a:ext>
            </a:extLst>
          </p:cNvPr>
          <p:cNvSpPr txBox="1"/>
          <p:nvPr/>
        </p:nvSpPr>
        <p:spPr>
          <a:xfrm>
            <a:off x="5724668" y="5260019"/>
            <a:ext cx="3286839" cy="510350"/>
          </a:xfrm>
          <a:prstGeom prst="rect">
            <a:avLst/>
          </a:prstGeom>
        </p:spPr>
        <p:txBody>
          <a:bodyPr lIns="0" tIns="0" rIns="0" bIns="0" rtlCol="0" anchor="t">
            <a:spAutoFit/>
          </a:bodyPr>
          <a:lstStyle/>
          <a:p>
            <a:pPr defTabSz="914400">
              <a:lnSpc>
                <a:spcPts val="4500"/>
              </a:lnSpc>
            </a:pPr>
            <a:r>
              <a:rPr lang="en-US" sz="1800" spc="-25" dirty="0">
                <a:solidFill>
                  <a:schemeClr val="accent1"/>
                </a:solidFill>
                <a:latin typeface="IBM Plex Sans"/>
                <a:ea typeface="IBM Plex Sans"/>
                <a:cs typeface="IBM Plex Sans"/>
                <a:sym typeface="IBM Plex Sans"/>
              </a:rPr>
              <a:t>Request and manage API access</a:t>
            </a:r>
          </a:p>
        </p:txBody>
      </p:sp>
      <p:sp>
        <p:nvSpPr>
          <p:cNvPr id="13" name="TextBox 9">
            <a:extLst>
              <a:ext uri="{FF2B5EF4-FFF2-40B4-BE49-F238E27FC236}">
                <a16:creationId xmlns:a16="http://schemas.microsoft.com/office/drawing/2014/main" id="{0DC6F65F-60D2-42A5-F64C-45A408770214}"/>
              </a:ext>
            </a:extLst>
          </p:cNvPr>
          <p:cNvSpPr txBox="1"/>
          <p:nvPr/>
        </p:nvSpPr>
        <p:spPr>
          <a:xfrm>
            <a:off x="5724668" y="5906195"/>
            <a:ext cx="1874187" cy="510350"/>
          </a:xfrm>
          <a:prstGeom prst="rect">
            <a:avLst/>
          </a:prstGeom>
        </p:spPr>
        <p:txBody>
          <a:bodyPr lIns="0" tIns="0" rIns="0" bIns="0" rtlCol="0" anchor="t">
            <a:spAutoFit/>
          </a:bodyPr>
          <a:lstStyle/>
          <a:p>
            <a:pPr defTabSz="914400">
              <a:lnSpc>
                <a:spcPts val="4500"/>
              </a:lnSpc>
            </a:pPr>
            <a:r>
              <a:rPr lang="en-US" sz="1800" spc="-25" dirty="0">
                <a:solidFill>
                  <a:schemeClr val="accent1"/>
                </a:solidFill>
                <a:latin typeface="IBM Plex Sans"/>
                <a:ea typeface="IBM Plex Sans"/>
                <a:cs typeface="IBM Plex Sans"/>
                <a:sym typeface="IBM Plex Sans"/>
              </a:rPr>
              <a:t>Analyze API usage</a:t>
            </a:r>
          </a:p>
        </p:txBody>
      </p:sp>
    </p:spTree>
    <p:extLst>
      <p:ext uri="{BB962C8B-B14F-4D97-AF65-F5344CB8AC3E}">
        <p14:creationId xmlns:p14="http://schemas.microsoft.com/office/powerpoint/2010/main" val="9699570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271483" y="203943"/>
            <a:ext cx="2275621"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Developer Portal</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637947" y="885282"/>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4" name="TextBox 2">
            <a:extLst>
              <a:ext uri="{FF2B5EF4-FFF2-40B4-BE49-F238E27FC236}">
                <a16:creationId xmlns:a16="http://schemas.microsoft.com/office/drawing/2014/main" id="{6AF72140-5CF6-A092-44D1-0BE997D19E18}"/>
              </a:ext>
            </a:extLst>
          </p:cNvPr>
          <p:cNvSpPr txBox="1"/>
          <p:nvPr/>
        </p:nvSpPr>
        <p:spPr>
          <a:xfrm>
            <a:off x="910132" y="1276674"/>
            <a:ext cx="7502149" cy="598112"/>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Developer portal is…</a:t>
            </a:r>
          </a:p>
        </p:txBody>
      </p:sp>
      <p:sp>
        <p:nvSpPr>
          <p:cNvPr id="15" name="TextBox 3">
            <a:extLst>
              <a:ext uri="{FF2B5EF4-FFF2-40B4-BE49-F238E27FC236}">
                <a16:creationId xmlns:a16="http://schemas.microsoft.com/office/drawing/2014/main" id="{FE39FBCF-2D70-7A79-C244-DFD5A493F919}"/>
              </a:ext>
            </a:extLst>
          </p:cNvPr>
          <p:cNvSpPr txBox="1"/>
          <p:nvPr/>
        </p:nvSpPr>
        <p:spPr>
          <a:xfrm>
            <a:off x="1001573" y="2367467"/>
            <a:ext cx="2778147" cy="510350"/>
          </a:xfrm>
          <a:prstGeom prst="rect">
            <a:avLst/>
          </a:prstGeom>
        </p:spPr>
        <p:txBody>
          <a:bodyPr lIns="0" tIns="0" rIns="0" bIns="0" rtlCol="0" anchor="t">
            <a:spAutoFit/>
          </a:bodyPr>
          <a:lstStyle/>
          <a:p>
            <a:pPr algn="l">
              <a:lnSpc>
                <a:spcPts val="4500"/>
              </a:lnSpc>
            </a:pPr>
            <a:r>
              <a:rPr lang="en-US" sz="1800" spc="-25">
                <a:solidFill>
                  <a:schemeClr val="accent1"/>
                </a:solidFill>
                <a:latin typeface="IBM Plex Sans"/>
                <a:ea typeface="IBM Plex Sans"/>
                <a:cs typeface="IBM Plex Sans"/>
                <a:sym typeface="IBM Plex Sans"/>
              </a:rPr>
              <a:t>Built-into API Management</a:t>
            </a:r>
          </a:p>
        </p:txBody>
      </p:sp>
      <p:sp>
        <p:nvSpPr>
          <p:cNvPr id="16" name="TextBox 4">
            <a:extLst>
              <a:ext uri="{FF2B5EF4-FFF2-40B4-BE49-F238E27FC236}">
                <a16:creationId xmlns:a16="http://schemas.microsoft.com/office/drawing/2014/main" id="{F7800065-BBAA-9A43-DDF9-13E468DAE163}"/>
              </a:ext>
            </a:extLst>
          </p:cNvPr>
          <p:cNvSpPr txBox="1"/>
          <p:nvPr/>
        </p:nvSpPr>
        <p:spPr>
          <a:xfrm>
            <a:off x="1001573" y="3013643"/>
            <a:ext cx="1851631" cy="510350"/>
          </a:xfrm>
          <a:prstGeom prst="rect">
            <a:avLst/>
          </a:prstGeom>
        </p:spPr>
        <p:txBody>
          <a:bodyPr lIns="0" tIns="0" rIns="0" bIns="0" rtlCol="0" anchor="t">
            <a:spAutoFit/>
          </a:bodyPr>
          <a:lstStyle/>
          <a:p>
            <a:pPr algn="l">
              <a:lnSpc>
                <a:spcPts val="4500"/>
              </a:lnSpc>
            </a:pPr>
            <a:r>
              <a:rPr lang="en-US" sz="1800" spc="-25">
                <a:solidFill>
                  <a:schemeClr val="accent1"/>
                </a:solidFill>
                <a:latin typeface="IBM Plex Sans"/>
                <a:ea typeface="IBM Plex Sans"/>
                <a:cs typeface="IBM Plex Sans"/>
                <a:sym typeface="IBM Plex Sans"/>
              </a:rPr>
              <a:t>Fast go-to-market</a:t>
            </a:r>
          </a:p>
        </p:txBody>
      </p:sp>
      <p:sp>
        <p:nvSpPr>
          <p:cNvPr id="17" name="TextBox 5">
            <a:extLst>
              <a:ext uri="{FF2B5EF4-FFF2-40B4-BE49-F238E27FC236}">
                <a16:creationId xmlns:a16="http://schemas.microsoft.com/office/drawing/2014/main" id="{82BA630F-9A68-745B-4AFB-08CA50E38153}"/>
              </a:ext>
            </a:extLst>
          </p:cNvPr>
          <p:cNvSpPr txBox="1"/>
          <p:nvPr/>
        </p:nvSpPr>
        <p:spPr>
          <a:xfrm>
            <a:off x="1001573" y="3662867"/>
            <a:ext cx="1973847" cy="510350"/>
          </a:xfrm>
          <a:prstGeom prst="rect">
            <a:avLst/>
          </a:prstGeom>
        </p:spPr>
        <p:txBody>
          <a:bodyPr lIns="0" tIns="0" rIns="0" bIns="0" rtlCol="0" anchor="t">
            <a:spAutoFit/>
          </a:bodyPr>
          <a:lstStyle/>
          <a:p>
            <a:pPr algn="l">
              <a:lnSpc>
                <a:spcPts val="4500"/>
              </a:lnSpc>
            </a:pPr>
            <a:r>
              <a:rPr lang="en-US" sz="1800" spc="-25">
                <a:solidFill>
                  <a:schemeClr val="accent1"/>
                </a:solidFill>
                <a:latin typeface="IBM Plex Sans"/>
                <a:ea typeface="IBM Plex Sans"/>
                <a:cs typeface="IBM Plex Sans"/>
                <a:sym typeface="IBM Plex Sans"/>
              </a:rPr>
              <a:t>Easily customizable</a:t>
            </a:r>
          </a:p>
        </p:txBody>
      </p:sp>
      <p:sp>
        <p:nvSpPr>
          <p:cNvPr id="18" name="TextBox 6">
            <a:extLst>
              <a:ext uri="{FF2B5EF4-FFF2-40B4-BE49-F238E27FC236}">
                <a16:creationId xmlns:a16="http://schemas.microsoft.com/office/drawing/2014/main" id="{57331E2E-67FE-6689-5B3A-365931EC012A}"/>
              </a:ext>
            </a:extLst>
          </p:cNvPr>
          <p:cNvSpPr txBox="1"/>
          <p:nvPr/>
        </p:nvSpPr>
        <p:spPr>
          <a:xfrm>
            <a:off x="1001573" y="4309043"/>
            <a:ext cx="1335224" cy="510350"/>
          </a:xfrm>
          <a:prstGeom prst="rect">
            <a:avLst/>
          </a:prstGeom>
        </p:spPr>
        <p:txBody>
          <a:bodyPr lIns="0" tIns="0" rIns="0" bIns="0" rtlCol="0" anchor="t">
            <a:spAutoFit/>
          </a:bodyPr>
          <a:lstStyle/>
          <a:p>
            <a:pPr algn="l">
              <a:lnSpc>
                <a:spcPts val="4500"/>
              </a:lnSpc>
            </a:pPr>
            <a:r>
              <a:rPr lang="en-US" sz="1800" spc="-25">
                <a:solidFill>
                  <a:schemeClr val="accent1"/>
                </a:solidFill>
                <a:latin typeface="IBM Plex Sans"/>
                <a:ea typeface="IBM Plex Sans"/>
                <a:cs typeface="IBM Plex Sans"/>
                <a:sym typeface="IBM Plex Sans"/>
              </a:rPr>
              <a:t>Open-source</a:t>
            </a:r>
          </a:p>
        </p:txBody>
      </p:sp>
      <p:sp>
        <p:nvSpPr>
          <p:cNvPr id="19" name="TextBox 7">
            <a:extLst>
              <a:ext uri="{FF2B5EF4-FFF2-40B4-BE49-F238E27FC236}">
                <a16:creationId xmlns:a16="http://schemas.microsoft.com/office/drawing/2014/main" id="{B57AB840-51D6-5E31-3878-021CD6A0DC68}"/>
              </a:ext>
            </a:extLst>
          </p:cNvPr>
          <p:cNvSpPr txBox="1"/>
          <p:nvPr/>
        </p:nvSpPr>
        <p:spPr>
          <a:xfrm>
            <a:off x="1001573" y="4955219"/>
            <a:ext cx="1026909" cy="1068498"/>
          </a:xfrm>
          <a:prstGeom prst="rect">
            <a:avLst/>
          </a:prstGeom>
        </p:spPr>
        <p:txBody>
          <a:bodyPr lIns="0" tIns="0" rIns="0" bIns="0" rtlCol="0" anchor="t">
            <a:spAutoFit/>
          </a:bodyPr>
          <a:lstStyle/>
          <a:p>
            <a:pPr algn="l">
              <a:lnSpc>
                <a:spcPts val="4500"/>
              </a:lnSpc>
            </a:pPr>
            <a:r>
              <a:rPr lang="en-US" sz="1800" spc="-25">
                <a:solidFill>
                  <a:schemeClr val="accent1"/>
                </a:solidFill>
                <a:latin typeface="IBM Plex Sans"/>
                <a:ea typeface="IBM Plex Sans"/>
                <a:cs typeface="IBM Plex Sans"/>
                <a:sym typeface="IBM Plex Sans"/>
              </a:rPr>
              <a:t>Extensible</a:t>
            </a:r>
          </a:p>
        </p:txBody>
      </p:sp>
      <p:sp>
        <p:nvSpPr>
          <p:cNvPr id="20" name="TextBox 8">
            <a:extLst>
              <a:ext uri="{FF2B5EF4-FFF2-40B4-BE49-F238E27FC236}">
                <a16:creationId xmlns:a16="http://schemas.microsoft.com/office/drawing/2014/main" id="{F4905C0A-6642-7424-184E-7C171E5F43BB}"/>
              </a:ext>
            </a:extLst>
          </p:cNvPr>
          <p:cNvSpPr txBox="1"/>
          <p:nvPr/>
        </p:nvSpPr>
        <p:spPr>
          <a:xfrm>
            <a:off x="1001573" y="5604443"/>
            <a:ext cx="1327918" cy="510350"/>
          </a:xfrm>
          <a:prstGeom prst="rect">
            <a:avLst/>
          </a:prstGeom>
        </p:spPr>
        <p:txBody>
          <a:bodyPr lIns="0" tIns="0" rIns="0" bIns="0" rtlCol="0" anchor="t">
            <a:spAutoFit/>
          </a:bodyPr>
          <a:lstStyle/>
          <a:p>
            <a:pPr algn="l">
              <a:lnSpc>
                <a:spcPts val="4500"/>
              </a:lnSpc>
            </a:pPr>
            <a:r>
              <a:rPr lang="en-US" sz="1800" spc="-25">
                <a:solidFill>
                  <a:schemeClr val="accent1"/>
                </a:solidFill>
                <a:latin typeface="IBM Plex Sans"/>
                <a:ea typeface="IBM Plex Sans"/>
                <a:cs typeface="IBM Plex Sans"/>
                <a:sym typeface="IBM Plex Sans"/>
              </a:rPr>
              <a:t>Automatable</a:t>
            </a:r>
          </a:p>
        </p:txBody>
      </p:sp>
      <p:sp>
        <p:nvSpPr>
          <p:cNvPr id="21" name="TextBox 9">
            <a:extLst>
              <a:ext uri="{FF2B5EF4-FFF2-40B4-BE49-F238E27FC236}">
                <a16:creationId xmlns:a16="http://schemas.microsoft.com/office/drawing/2014/main" id="{6A0E122C-2C0F-ADF1-DCA4-ED854336F95D}"/>
              </a:ext>
            </a:extLst>
          </p:cNvPr>
          <p:cNvSpPr txBox="1"/>
          <p:nvPr/>
        </p:nvSpPr>
        <p:spPr>
          <a:xfrm>
            <a:off x="4261409" y="2367467"/>
            <a:ext cx="5212813" cy="510350"/>
          </a:xfrm>
          <a:prstGeom prst="rect">
            <a:avLst/>
          </a:prstGeom>
        </p:spPr>
        <p:txBody>
          <a:bodyPr lIns="0" tIns="0" rIns="0" bIns="0" rtlCol="0" anchor="t">
            <a:spAutoFit/>
          </a:bodyPr>
          <a:lstStyle/>
          <a:p>
            <a:pPr algn="l">
              <a:lnSpc>
                <a:spcPts val="4500"/>
              </a:lnSpc>
            </a:pPr>
            <a:r>
              <a:rPr lang="en-US" sz="1800" spc="-25" dirty="0">
                <a:latin typeface="IBM Plex Sans"/>
                <a:ea typeface="IBM Plex Sans"/>
                <a:cs typeface="IBM Plex Sans"/>
                <a:sym typeface="IBM Plex Sans"/>
              </a:rPr>
              <a:t>Open the portal within seconds; updates are on us.</a:t>
            </a:r>
          </a:p>
        </p:txBody>
      </p:sp>
      <p:sp>
        <p:nvSpPr>
          <p:cNvPr id="22" name="TextBox 10">
            <a:extLst>
              <a:ext uri="{FF2B5EF4-FFF2-40B4-BE49-F238E27FC236}">
                <a16:creationId xmlns:a16="http://schemas.microsoft.com/office/drawing/2014/main" id="{15DA85D8-8E63-1E98-3A51-260C5B55BC50}"/>
              </a:ext>
            </a:extLst>
          </p:cNvPr>
          <p:cNvSpPr txBox="1"/>
          <p:nvPr/>
        </p:nvSpPr>
        <p:spPr>
          <a:xfrm>
            <a:off x="4261409" y="3013643"/>
            <a:ext cx="6488201" cy="510350"/>
          </a:xfrm>
          <a:prstGeom prst="rect">
            <a:avLst/>
          </a:prstGeom>
        </p:spPr>
        <p:txBody>
          <a:bodyPr lIns="0" tIns="0" rIns="0" bIns="0" rtlCol="0" anchor="t">
            <a:spAutoFit/>
          </a:bodyPr>
          <a:lstStyle/>
          <a:p>
            <a:pPr algn="l">
              <a:lnSpc>
                <a:spcPts val="4500"/>
              </a:lnSpc>
            </a:pPr>
            <a:r>
              <a:rPr lang="en-US" sz="1800" spc="-25" dirty="0">
                <a:latin typeface="IBM Plex Sans"/>
                <a:ea typeface="IBM Plex Sans"/>
                <a:cs typeface="IBM Plex Sans"/>
                <a:sym typeface="IBM Plex Sans"/>
              </a:rPr>
              <a:t>Rely on default styling and content to minimize customizations.</a:t>
            </a:r>
          </a:p>
        </p:txBody>
      </p:sp>
      <p:sp>
        <p:nvSpPr>
          <p:cNvPr id="23" name="TextBox 11">
            <a:extLst>
              <a:ext uri="{FF2B5EF4-FFF2-40B4-BE49-F238E27FC236}">
                <a16:creationId xmlns:a16="http://schemas.microsoft.com/office/drawing/2014/main" id="{7D8E955B-4BCD-8D11-814E-3A0242BE32D1}"/>
              </a:ext>
            </a:extLst>
          </p:cNvPr>
          <p:cNvSpPr txBox="1"/>
          <p:nvPr/>
        </p:nvSpPr>
        <p:spPr>
          <a:xfrm>
            <a:off x="4261409" y="3662867"/>
            <a:ext cx="7372788" cy="510350"/>
          </a:xfrm>
          <a:prstGeom prst="rect">
            <a:avLst/>
          </a:prstGeom>
        </p:spPr>
        <p:txBody>
          <a:bodyPr lIns="0" tIns="0" rIns="0" bIns="0" rtlCol="0" anchor="t">
            <a:spAutoFit/>
          </a:bodyPr>
          <a:lstStyle/>
          <a:p>
            <a:pPr algn="l">
              <a:lnSpc>
                <a:spcPts val="4500"/>
              </a:lnSpc>
            </a:pPr>
            <a:r>
              <a:rPr lang="en-US" sz="1800" spc="-25" dirty="0">
                <a:latin typeface="IBM Plex Sans"/>
                <a:ea typeface="IBM Plex Sans"/>
                <a:cs typeface="IBM Plex Sans"/>
                <a:sym typeface="IBM Plex Sans"/>
              </a:rPr>
              <a:t>Author content and brand the portal with a drag-and-drop visual editor.</a:t>
            </a:r>
          </a:p>
        </p:txBody>
      </p:sp>
      <p:sp>
        <p:nvSpPr>
          <p:cNvPr id="24" name="TextBox 12">
            <a:extLst>
              <a:ext uri="{FF2B5EF4-FFF2-40B4-BE49-F238E27FC236}">
                <a16:creationId xmlns:a16="http://schemas.microsoft.com/office/drawing/2014/main" id="{62FD011E-7212-04C8-06B4-4AEFCAB81950}"/>
              </a:ext>
            </a:extLst>
          </p:cNvPr>
          <p:cNvSpPr txBox="1"/>
          <p:nvPr/>
        </p:nvSpPr>
        <p:spPr>
          <a:xfrm>
            <a:off x="4261409" y="4309043"/>
            <a:ext cx="6740442" cy="510350"/>
          </a:xfrm>
          <a:prstGeom prst="rect">
            <a:avLst/>
          </a:prstGeom>
        </p:spPr>
        <p:txBody>
          <a:bodyPr lIns="0" tIns="0" rIns="0" bIns="0" rtlCol="0" anchor="t">
            <a:spAutoFit/>
          </a:bodyPr>
          <a:lstStyle/>
          <a:p>
            <a:pPr algn="l">
              <a:lnSpc>
                <a:spcPts val="4500"/>
              </a:lnSpc>
            </a:pPr>
            <a:r>
              <a:rPr lang="en-US" sz="1800" spc="-25" dirty="0">
                <a:latin typeface="IBM Plex Sans"/>
                <a:ea typeface="IBM Plex Sans"/>
                <a:cs typeface="IBM Plex Sans"/>
                <a:sym typeface="IBM Plex Sans"/>
              </a:rPr>
              <a:t>Browse the codebase and engage with the community on GitHub.</a:t>
            </a:r>
          </a:p>
        </p:txBody>
      </p:sp>
      <p:sp>
        <p:nvSpPr>
          <p:cNvPr id="25" name="TextBox 13">
            <a:extLst>
              <a:ext uri="{FF2B5EF4-FFF2-40B4-BE49-F238E27FC236}">
                <a16:creationId xmlns:a16="http://schemas.microsoft.com/office/drawing/2014/main" id="{45650808-DACA-CBA6-B883-C155AB1A8FA9}"/>
              </a:ext>
            </a:extLst>
          </p:cNvPr>
          <p:cNvSpPr txBox="1"/>
          <p:nvPr/>
        </p:nvSpPr>
        <p:spPr>
          <a:xfrm>
            <a:off x="4261409" y="4955219"/>
            <a:ext cx="7470324" cy="510350"/>
          </a:xfrm>
          <a:prstGeom prst="rect">
            <a:avLst/>
          </a:prstGeom>
        </p:spPr>
        <p:txBody>
          <a:bodyPr lIns="0" tIns="0" rIns="0" bIns="0" rtlCol="0" anchor="t">
            <a:spAutoFit/>
          </a:bodyPr>
          <a:lstStyle/>
          <a:p>
            <a:pPr algn="l">
              <a:lnSpc>
                <a:spcPts val="4500"/>
              </a:lnSpc>
            </a:pPr>
            <a:r>
              <a:rPr lang="en-US" sz="1800" spc="-25" dirty="0">
                <a:latin typeface="IBM Plex Sans"/>
                <a:ea typeface="IBM Plex Sans"/>
                <a:cs typeface="IBM Plex Sans"/>
                <a:sym typeface="IBM Plex Sans"/>
              </a:rPr>
              <a:t>Extend the codebase with custom logic and self-host the resulting portal.</a:t>
            </a:r>
          </a:p>
        </p:txBody>
      </p:sp>
      <p:sp>
        <p:nvSpPr>
          <p:cNvPr id="26" name="TextBox 14">
            <a:extLst>
              <a:ext uri="{FF2B5EF4-FFF2-40B4-BE49-F238E27FC236}">
                <a16:creationId xmlns:a16="http://schemas.microsoft.com/office/drawing/2014/main" id="{2C2BDCDB-AFF9-BF60-6106-2CCC4C42770F}"/>
              </a:ext>
            </a:extLst>
          </p:cNvPr>
          <p:cNvSpPr txBox="1"/>
          <p:nvPr/>
        </p:nvSpPr>
        <p:spPr>
          <a:xfrm>
            <a:off x="4261409" y="5604443"/>
            <a:ext cx="3315986" cy="510350"/>
          </a:xfrm>
          <a:prstGeom prst="rect">
            <a:avLst/>
          </a:prstGeom>
        </p:spPr>
        <p:txBody>
          <a:bodyPr lIns="0" tIns="0" rIns="0" bIns="0" rtlCol="0" anchor="t">
            <a:spAutoFit/>
          </a:bodyPr>
          <a:lstStyle/>
          <a:p>
            <a:pPr algn="l">
              <a:lnSpc>
                <a:spcPts val="4500"/>
              </a:lnSpc>
            </a:pPr>
            <a:r>
              <a:rPr lang="en-US" sz="1800" spc="-25" dirty="0">
                <a:latin typeface="IBM Plex Sans"/>
                <a:ea typeface="IBM Plex Sans"/>
                <a:cs typeface="IBM Plex Sans"/>
                <a:sym typeface="IBM Plex Sans"/>
              </a:rPr>
              <a:t>Automate deployments via APIs.</a:t>
            </a:r>
          </a:p>
        </p:txBody>
      </p:sp>
    </p:spTree>
    <p:extLst>
      <p:ext uri="{BB962C8B-B14F-4D97-AF65-F5344CB8AC3E}">
        <p14:creationId xmlns:p14="http://schemas.microsoft.com/office/powerpoint/2010/main" val="3595168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271483" y="203943"/>
            <a:ext cx="2275621"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Developer Portal</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637947" y="885282"/>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pic>
        <p:nvPicPr>
          <p:cNvPr id="5" name="Picture 4">
            <a:extLst>
              <a:ext uri="{FF2B5EF4-FFF2-40B4-BE49-F238E27FC236}">
                <a16:creationId xmlns:a16="http://schemas.microsoft.com/office/drawing/2014/main" id="{F16F1A68-1F17-43BD-FEE1-8F3F5504ACCD}"/>
              </a:ext>
            </a:extLst>
          </p:cNvPr>
          <p:cNvPicPr>
            <a:picLocks noChangeAspect="1"/>
          </p:cNvPicPr>
          <p:nvPr/>
        </p:nvPicPr>
        <p:blipFill>
          <a:blip r:embed="rId4"/>
          <a:stretch>
            <a:fillRect/>
          </a:stretch>
        </p:blipFill>
        <p:spPr>
          <a:xfrm>
            <a:off x="1288494" y="1178650"/>
            <a:ext cx="9615012" cy="5251678"/>
          </a:xfrm>
          <a:prstGeom prst="rect">
            <a:avLst/>
          </a:prstGeom>
        </p:spPr>
      </p:pic>
    </p:spTree>
    <p:extLst>
      <p:ext uri="{BB962C8B-B14F-4D97-AF65-F5344CB8AC3E}">
        <p14:creationId xmlns:p14="http://schemas.microsoft.com/office/powerpoint/2010/main" val="42839133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271483" y="203943"/>
            <a:ext cx="2275621"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Developer Portal</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637947" y="885282"/>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4">
            <a:extLst>
              <a:ext uri="{FF2B5EF4-FFF2-40B4-BE49-F238E27FC236}">
                <a16:creationId xmlns:a16="http://schemas.microsoft.com/office/drawing/2014/main" id="{4C638296-B107-E433-7B6B-1B83587F72F7}"/>
              </a:ext>
            </a:extLst>
          </p:cNvPr>
          <p:cNvSpPr txBox="1"/>
          <p:nvPr/>
        </p:nvSpPr>
        <p:spPr>
          <a:xfrm>
            <a:off x="910133" y="1048683"/>
            <a:ext cx="3908774" cy="2103140"/>
          </a:xfrm>
          <a:prstGeom prst="rect">
            <a:avLst/>
          </a:prstGeom>
        </p:spPr>
        <p:txBody>
          <a:bodyPr lIns="0" tIns="0" rIns="0" bIns="0" rtlCol="0" anchor="t">
            <a:spAutoFit/>
          </a:bodyPr>
          <a:lstStyle/>
          <a:p>
            <a:pPr algn="l">
              <a:lnSpc>
                <a:spcPts val="4294"/>
              </a:lnSpc>
            </a:pPr>
            <a:r>
              <a:rPr lang="en-US" sz="3600" spc="-50">
                <a:latin typeface="IBM Plex Sans Bold"/>
                <a:ea typeface="IBM Plex Sans Bold"/>
                <a:cs typeface="IBM Plex Sans Bold"/>
                <a:sym typeface="IBM Plex Sans Bold"/>
              </a:rPr>
              <a:t>Portal customizations</a:t>
            </a:r>
          </a:p>
          <a:p>
            <a:pPr algn="l">
              <a:lnSpc>
                <a:spcPts val="2631"/>
              </a:lnSpc>
            </a:pPr>
            <a:r>
              <a:rPr lang="en-US" sz="2199" spc="-30">
                <a:latin typeface="IBM Plex Sans"/>
                <a:ea typeface="IBM Plex Sans"/>
                <a:cs typeface="IBM Plex Sans"/>
                <a:sym typeface="IBM Plex Sans"/>
              </a:rPr>
              <a:t>Create content with the drag- and-drop visual editor without writing any code</a:t>
            </a:r>
          </a:p>
        </p:txBody>
      </p:sp>
      <p:sp>
        <p:nvSpPr>
          <p:cNvPr id="7" name="TextBox 5">
            <a:extLst>
              <a:ext uri="{FF2B5EF4-FFF2-40B4-BE49-F238E27FC236}">
                <a16:creationId xmlns:a16="http://schemas.microsoft.com/office/drawing/2014/main" id="{D7C89C6E-194E-0FBB-E7D0-9F140C82B5D4}"/>
              </a:ext>
            </a:extLst>
          </p:cNvPr>
          <p:cNvSpPr txBox="1"/>
          <p:nvPr/>
        </p:nvSpPr>
        <p:spPr>
          <a:xfrm>
            <a:off x="910133" y="3840241"/>
            <a:ext cx="4141556" cy="1613859"/>
          </a:xfrm>
          <a:prstGeom prst="rect">
            <a:avLst/>
          </a:prstGeom>
        </p:spPr>
        <p:txBody>
          <a:bodyPr lIns="0" tIns="0" rIns="0" bIns="0" rtlCol="0" anchor="t">
            <a:spAutoFit/>
          </a:bodyPr>
          <a:lstStyle/>
          <a:p>
            <a:pPr algn="l">
              <a:lnSpc>
                <a:spcPts val="5499"/>
              </a:lnSpc>
            </a:pPr>
            <a:r>
              <a:rPr lang="en-US" sz="2199" spc="-30">
                <a:latin typeface="IBM Plex Sans"/>
                <a:ea typeface="IBM Plex Sans"/>
                <a:cs typeface="IBM Plex Sans"/>
                <a:sym typeface="IBM Plex Sans"/>
              </a:rPr>
              <a:t>Use widgets to connect to the </a:t>
            </a:r>
          </a:p>
          <a:p>
            <a:pPr algn="l">
              <a:lnSpc>
                <a:spcPts val="1099"/>
              </a:lnSpc>
            </a:pPr>
            <a:r>
              <a:rPr lang="en-US" sz="2199" spc="-28">
                <a:latin typeface="IBM Plex Sans"/>
                <a:ea typeface="IBM Plex Sans"/>
                <a:cs typeface="IBM Plex Sans"/>
                <a:sym typeface="IBM Plex Sans"/>
              </a:rPr>
              <a:t>API Management service (i.e., to </a:t>
            </a:r>
          </a:p>
          <a:p>
            <a:pPr algn="l">
              <a:lnSpc>
                <a:spcPts val="4083"/>
              </a:lnSpc>
            </a:pPr>
            <a:r>
              <a:rPr lang="en-US" sz="2199" spc="-30">
                <a:latin typeface="IBM Plex Sans"/>
                <a:ea typeface="IBM Plex Sans"/>
                <a:cs typeface="IBM Plex Sans"/>
                <a:sym typeface="IBM Plex Sans"/>
              </a:rPr>
              <a:t>retrieve the list of APIs or sign in </a:t>
            </a:r>
          </a:p>
          <a:p>
            <a:pPr algn="l">
              <a:lnSpc>
                <a:spcPts val="1339"/>
              </a:lnSpc>
            </a:pPr>
            <a:r>
              <a:rPr lang="en-US" sz="2199" spc="-28">
                <a:latin typeface="IBM Plex Sans"/>
                <a:ea typeface="IBM Plex Sans"/>
                <a:cs typeface="IBM Plex Sans"/>
                <a:sym typeface="IBM Plex Sans"/>
              </a:rPr>
              <a:t>a user)</a:t>
            </a:r>
          </a:p>
        </p:txBody>
      </p:sp>
      <p:sp>
        <p:nvSpPr>
          <p:cNvPr id="9" name="TextBox 6">
            <a:extLst>
              <a:ext uri="{FF2B5EF4-FFF2-40B4-BE49-F238E27FC236}">
                <a16:creationId xmlns:a16="http://schemas.microsoft.com/office/drawing/2014/main" id="{93535096-7283-69D6-7FA8-822BDDD39B8E}"/>
              </a:ext>
            </a:extLst>
          </p:cNvPr>
          <p:cNvSpPr txBox="1"/>
          <p:nvPr/>
        </p:nvSpPr>
        <p:spPr>
          <a:xfrm>
            <a:off x="910133" y="5641609"/>
            <a:ext cx="3458442" cy="882678"/>
          </a:xfrm>
          <a:prstGeom prst="rect">
            <a:avLst/>
          </a:prstGeom>
        </p:spPr>
        <p:txBody>
          <a:bodyPr lIns="0" tIns="0" rIns="0" bIns="0" rtlCol="0" anchor="t">
            <a:spAutoFit/>
          </a:bodyPr>
          <a:lstStyle/>
          <a:p>
            <a:pPr algn="l">
              <a:lnSpc>
                <a:spcPts val="5499"/>
              </a:lnSpc>
            </a:pPr>
            <a:r>
              <a:rPr lang="en-US" sz="2199" spc="-26">
                <a:latin typeface="IBM Plex Sans"/>
                <a:ea typeface="IBM Plex Sans"/>
                <a:cs typeface="IBM Plex Sans"/>
                <a:sym typeface="IBM Plex Sans"/>
              </a:rPr>
              <a:t>Customize the portal in a </a:t>
            </a:r>
          </a:p>
          <a:p>
            <a:pPr algn="l">
              <a:lnSpc>
                <a:spcPts val="1099"/>
              </a:lnSpc>
            </a:pPr>
            <a:r>
              <a:rPr lang="en-US" sz="2199" spc="-30">
                <a:latin typeface="IBM Plex Sans"/>
                <a:ea typeface="IBM Plex Sans"/>
                <a:cs typeface="IBM Plex Sans"/>
                <a:sym typeface="IBM Plex Sans"/>
              </a:rPr>
              <a:t>dedicated style guide panel</a:t>
            </a:r>
          </a:p>
        </p:txBody>
      </p:sp>
      <p:sp>
        <p:nvSpPr>
          <p:cNvPr id="10" name="Freeform 3">
            <a:extLst>
              <a:ext uri="{FF2B5EF4-FFF2-40B4-BE49-F238E27FC236}">
                <a16:creationId xmlns:a16="http://schemas.microsoft.com/office/drawing/2014/main" id="{309F9BD3-8F98-3DDD-F60D-ED0EEE6A97FF}"/>
              </a:ext>
            </a:extLst>
          </p:cNvPr>
          <p:cNvSpPr/>
          <p:nvPr/>
        </p:nvSpPr>
        <p:spPr>
          <a:xfrm>
            <a:off x="6378855" y="853560"/>
            <a:ext cx="5813146" cy="5838414"/>
          </a:xfrm>
          <a:custGeom>
            <a:avLst/>
            <a:gdLst/>
            <a:ahLst/>
            <a:cxnLst/>
            <a:rect l="l" t="t" r="r" b="b"/>
            <a:pathLst>
              <a:path w="6858000" h="6857933">
                <a:moveTo>
                  <a:pt x="0" y="0"/>
                </a:moveTo>
                <a:lnTo>
                  <a:pt x="6858000" y="0"/>
                </a:lnTo>
                <a:lnTo>
                  <a:pt x="6858000" y="6857933"/>
                </a:lnTo>
                <a:lnTo>
                  <a:pt x="0" y="6857933"/>
                </a:lnTo>
                <a:lnTo>
                  <a:pt x="0" y="0"/>
                </a:lnTo>
                <a:close/>
              </a:path>
            </a:pathLst>
          </a:custGeom>
          <a:blipFill>
            <a:blip r:embed="rId4"/>
            <a:stretch>
              <a:fillRect l="-149" r="-21484"/>
            </a:stretch>
          </a:blipFill>
        </p:spPr>
        <p:txBody>
          <a:bodyPr/>
          <a:lstStyle/>
          <a:p>
            <a:endParaRPr lang="en-NZ"/>
          </a:p>
        </p:txBody>
      </p:sp>
    </p:spTree>
    <p:extLst>
      <p:ext uri="{BB962C8B-B14F-4D97-AF65-F5344CB8AC3E}">
        <p14:creationId xmlns:p14="http://schemas.microsoft.com/office/powerpoint/2010/main" val="135455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271483" y="203943"/>
            <a:ext cx="2275621"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Developer Portal</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637947" y="885282"/>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5" name="Freeform 2">
            <a:extLst>
              <a:ext uri="{FF2B5EF4-FFF2-40B4-BE49-F238E27FC236}">
                <a16:creationId xmlns:a16="http://schemas.microsoft.com/office/drawing/2014/main" id="{68FAC5FE-FF9D-8FD9-9EB4-B258A9B72E58}"/>
              </a:ext>
            </a:extLst>
          </p:cNvPr>
          <p:cNvSpPr/>
          <p:nvPr/>
        </p:nvSpPr>
        <p:spPr>
          <a:xfrm>
            <a:off x="1470355" y="1125297"/>
            <a:ext cx="9251290" cy="5358384"/>
          </a:xfrm>
          <a:custGeom>
            <a:avLst/>
            <a:gdLst/>
            <a:ahLst/>
            <a:cxnLst/>
            <a:rect l="l" t="t" r="r" b="b"/>
            <a:pathLst>
              <a:path w="12192000" h="6858000">
                <a:moveTo>
                  <a:pt x="0" y="0"/>
                </a:moveTo>
                <a:lnTo>
                  <a:pt x="12192000" y="0"/>
                </a:lnTo>
                <a:lnTo>
                  <a:pt x="12192000" y="6858000"/>
                </a:lnTo>
                <a:lnTo>
                  <a:pt x="0" y="6858000"/>
                </a:lnTo>
                <a:lnTo>
                  <a:pt x="0" y="0"/>
                </a:lnTo>
                <a:close/>
              </a:path>
            </a:pathLst>
          </a:custGeom>
          <a:blipFill>
            <a:blip r:embed="rId4"/>
            <a:stretch>
              <a:fillRect/>
            </a:stretch>
          </a:blipFill>
        </p:spPr>
        <p:txBody>
          <a:bodyPr/>
          <a:lstStyle/>
          <a:p>
            <a:endParaRPr lang="en-NZ"/>
          </a:p>
        </p:txBody>
      </p:sp>
    </p:spTree>
    <p:extLst>
      <p:ext uri="{BB962C8B-B14F-4D97-AF65-F5344CB8AC3E}">
        <p14:creationId xmlns:p14="http://schemas.microsoft.com/office/powerpoint/2010/main" val="1295207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271483" y="203943"/>
            <a:ext cx="2275621"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Developer Portal</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637947" y="885282"/>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3">
            <a:extLst>
              <a:ext uri="{FF2B5EF4-FFF2-40B4-BE49-F238E27FC236}">
                <a16:creationId xmlns:a16="http://schemas.microsoft.com/office/drawing/2014/main" id="{92C4F58C-495E-0FED-05D5-6AC945186B73}"/>
              </a:ext>
            </a:extLst>
          </p:cNvPr>
          <p:cNvSpPr txBox="1"/>
          <p:nvPr/>
        </p:nvSpPr>
        <p:spPr>
          <a:xfrm>
            <a:off x="946708" y="1118788"/>
            <a:ext cx="3964753" cy="1641475"/>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API usage reports</a:t>
            </a:r>
          </a:p>
          <a:p>
            <a:pPr algn="l">
              <a:lnSpc>
                <a:spcPts val="2631"/>
              </a:lnSpc>
            </a:pPr>
            <a:r>
              <a:rPr lang="en-US" sz="2199" spc="-30">
                <a:latin typeface="IBM Plex Sans"/>
                <a:ea typeface="IBM Plex Sans"/>
                <a:cs typeface="IBM Plex Sans"/>
                <a:sym typeface="IBM Plex Sans"/>
              </a:rPr>
              <a:t>Application developers explore their usage of APIs in the developer portal</a:t>
            </a:r>
          </a:p>
        </p:txBody>
      </p:sp>
      <p:sp>
        <p:nvSpPr>
          <p:cNvPr id="7" name="TextBox 4">
            <a:extLst>
              <a:ext uri="{FF2B5EF4-FFF2-40B4-BE49-F238E27FC236}">
                <a16:creationId xmlns:a16="http://schemas.microsoft.com/office/drawing/2014/main" id="{8861C440-5BFF-0AD3-D83E-55C6B81E8FCC}"/>
              </a:ext>
            </a:extLst>
          </p:cNvPr>
          <p:cNvSpPr txBox="1"/>
          <p:nvPr/>
        </p:nvSpPr>
        <p:spPr>
          <a:xfrm>
            <a:off x="946708" y="3437906"/>
            <a:ext cx="4076948" cy="882678"/>
          </a:xfrm>
          <a:prstGeom prst="rect">
            <a:avLst/>
          </a:prstGeom>
        </p:spPr>
        <p:txBody>
          <a:bodyPr lIns="0" tIns="0" rIns="0" bIns="0" rtlCol="0" anchor="t">
            <a:spAutoFit/>
          </a:bodyPr>
          <a:lstStyle/>
          <a:p>
            <a:pPr algn="l">
              <a:lnSpc>
                <a:spcPts val="5499"/>
              </a:lnSpc>
            </a:pPr>
            <a:r>
              <a:rPr lang="en-US" sz="2199" spc="-30">
                <a:latin typeface="IBM Plex Sans"/>
                <a:ea typeface="IBM Plex Sans"/>
                <a:cs typeface="IBM Plex Sans"/>
                <a:sym typeface="IBM Plex Sans"/>
              </a:rPr>
              <a:t>API providers analyze the usage </a:t>
            </a:r>
          </a:p>
          <a:p>
            <a:pPr algn="l">
              <a:lnSpc>
                <a:spcPts val="1099"/>
              </a:lnSpc>
            </a:pPr>
            <a:r>
              <a:rPr lang="en-US" sz="2199" spc="-28">
                <a:latin typeface="IBM Plex Sans"/>
                <a:ea typeface="IBM Plex Sans"/>
                <a:cs typeface="IBM Plex Sans"/>
                <a:sym typeface="IBM Plex Sans"/>
              </a:rPr>
              <a:t>in the Azure portal</a:t>
            </a:r>
          </a:p>
        </p:txBody>
      </p:sp>
      <p:sp>
        <p:nvSpPr>
          <p:cNvPr id="9" name="TextBox 5">
            <a:extLst>
              <a:ext uri="{FF2B5EF4-FFF2-40B4-BE49-F238E27FC236}">
                <a16:creationId xmlns:a16="http://schemas.microsoft.com/office/drawing/2014/main" id="{D8C5526C-1490-3710-5D2E-378B7CC611F4}"/>
              </a:ext>
            </a:extLst>
          </p:cNvPr>
          <p:cNvSpPr txBox="1"/>
          <p:nvPr/>
        </p:nvSpPr>
        <p:spPr>
          <a:xfrm>
            <a:off x="946708" y="4565666"/>
            <a:ext cx="4223747" cy="1629099"/>
          </a:xfrm>
          <a:prstGeom prst="rect">
            <a:avLst/>
          </a:prstGeom>
        </p:spPr>
        <p:txBody>
          <a:bodyPr lIns="0" tIns="0" rIns="0" bIns="0" rtlCol="0" anchor="t">
            <a:spAutoFit/>
          </a:bodyPr>
          <a:lstStyle/>
          <a:p>
            <a:pPr algn="l">
              <a:lnSpc>
                <a:spcPts val="5499"/>
              </a:lnSpc>
            </a:pPr>
            <a:r>
              <a:rPr lang="en-US" sz="2199" spc="-30">
                <a:latin typeface="IBM Plex Sans"/>
                <a:ea typeface="IBM Plex Sans"/>
                <a:cs typeface="IBM Plex Sans"/>
                <a:sym typeface="IBM Plex Sans"/>
              </a:rPr>
              <a:t>Reports are grouped by time, </a:t>
            </a:r>
          </a:p>
          <a:p>
            <a:pPr algn="l">
              <a:lnSpc>
                <a:spcPts val="1099"/>
              </a:lnSpc>
            </a:pPr>
            <a:r>
              <a:rPr lang="en-US" sz="2199" spc="-30">
                <a:latin typeface="IBM Plex Sans"/>
                <a:ea typeface="IBM Plex Sans"/>
                <a:cs typeface="IBM Plex Sans"/>
                <a:sym typeface="IBM Plex Sans"/>
              </a:rPr>
              <a:t>response type, bandwidth, </a:t>
            </a:r>
          </a:p>
          <a:p>
            <a:pPr algn="l">
              <a:lnSpc>
                <a:spcPts val="4083"/>
              </a:lnSpc>
            </a:pPr>
            <a:r>
              <a:rPr lang="en-US" sz="2199" spc="-30">
                <a:latin typeface="IBM Plex Sans"/>
                <a:ea typeface="IBM Plex Sans"/>
                <a:cs typeface="IBM Plex Sans"/>
                <a:sym typeface="IBM Plex Sans"/>
              </a:rPr>
              <a:t>products, subscription keys, APIs, </a:t>
            </a:r>
          </a:p>
          <a:p>
            <a:pPr algn="l">
              <a:lnSpc>
                <a:spcPts val="1339"/>
              </a:lnSpc>
            </a:pPr>
            <a:r>
              <a:rPr lang="en-US" sz="2199" spc="-28">
                <a:latin typeface="IBM Plex Sans"/>
                <a:ea typeface="IBM Plex Sans"/>
                <a:cs typeface="IBM Plex Sans"/>
                <a:sym typeface="IBM Plex Sans"/>
              </a:rPr>
              <a:t>and API operations</a:t>
            </a:r>
          </a:p>
        </p:txBody>
      </p:sp>
      <p:sp>
        <p:nvSpPr>
          <p:cNvPr id="10" name="Freeform 2">
            <a:extLst>
              <a:ext uri="{FF2B5EF4-FFF2-40B4-BE49-F238E27FC236}">
                <a16:creationId xmlns:a16="http://schemas.microsoft.com/office/drawing/2014/main" id="{762CBADD-DD89-C6C3-963B-C12CC11592B0}"/>
              </a:ext>
            </a:extLst>
          </p:cNvPr>
          <p:cNvSpPr/>
          <p:nvPr/>
        </p:nvSpPr>
        <p:spPr>
          <a:xfrm>
            <a:off x="7021547" y="864390"/>
            <a:ext cx="5187954" cy="5859306"/>
          </a:xfrm>
          <a:custGeom>
            <a:avLst/>
            <a:gdLst/>
            <a:ahLst/>
            <a:cxnLst/>
            <a:rect l="l" t="t" r="r" b="b"/>
            <a:pathLst>
              <a:path w="5941609" h="6858000">
                <a:moveTo>
                  <a:pt x="0" y="0"/>
                </a:moveTo>
                <a:lnTo>
                  <a:pt x="5941609" y="0"/>
                </a:lnTo>
                <a:lnTo>
                  <a:pt x="5941609" y="6858000"/>
                </a:lnTo>
                <a:lnTo>
                  <a:pt x="0" y="6858000"/>
                </a:lnTo>
                <a:lnTo>
                  <a:pt x="0" y="0"/>
                </a:lnTo>
                <a:close/>
              </a:path>
            </a:pathLst>
          </a:custGeom>
          <a:blipFill>
            <a:blip r:embed="rId4"/>
            <a:stretch>
              <a:fillRect r="-19"/>
            </a:stretch>
          </a:blipFill>
        </p:spPr>
        <p:txBody>
          <a:bodyPr/>
          <a:lstStyle/>
          <a:p>
            <a:endParaRPr lang="en-NZ"/>
          </a:p>
        </p:txBody>
      </p:sp>
    </p:spTree>
    <p:extLst>
      <p:ext uri="{BB962C8B-B14F-4D97-AF65-F5344CB8AC3E}">
        <p14:creationId xmlns:p14="http://schemas.microsoft.com/office/powerpoint/2010/main" val="1334125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649462" y="452244"/>
            <a:ext cx="613878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Fully-managed serverless and dedicated tiers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1386584"/>
            <a:ext cx="11021126" cy="5179533"/>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7" name="Freeform 2">
            <a:extLst>
              <a:ext uri="{FF2B5EF4-FFF2-40B4-BE49-F238E27FC236}">
                <a16:creationId xmlns:a16="http://schemas.microsoft.com/office/drawing/2014/main" id="{555D94EB-0AEF-38FD-52E3-8B5E8F1EE3F7}"/>
              </a:ext>
            </a:extLst>
          </p:cNvPr>
          <p:cNvSpPr/>
          <p:nvPr/>
        </p:nvSpPr>
        <p:spPr>
          <a:xfrm>
            <a:off x="2735462" y="6400859"/>
            <a:ext cx="723900" cy="12697"/>
          </a:xfrm>
          <a:custGeom>
            <a:avLst/>
            <a:gdLst/>
            <a:ahLst/>
            <a:cxnLst/>
            <a:rect l="l" t="t" r="r" b="b"/>
            <a:pathLst>
              <a:path w="723900" h="12697">
                <a:moveTo>
                  <a:pt x="0" y="0"/>
                </a:moveTo>
                <a:lnTo>
                  <a:pt x="723900" y="0"/>
                </a:lnTo>
                <a:lnTo>
                  <a:pt x="723900" y="12696"/>
                </a:lnTo>
                <a:lnTo>
                  <a:pt x="0" y="1269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NZ"/>
          </a:p>
        </p:txBody>
      </p:sp>
      <p:sp>
        <p:nvSpPr>
          <p:cNvPr id="9" name="Freeform 3">
            <a:extLst>
              <a:ext uri="{FF2B5EF4-FFF2-40B4-BE49-F238E27FC236}">
                <a16:creationId xmlns:a16="http://schemas.microsoft.com/office/drawing/2014/main" id="{5A07EA48-8BA8-F573-52E4-736B70BC4350}"/>
              </a:ext>
            </a:extLst>
          </p:cNvPr>
          <p:cNvSpPr/>
          <p:nvPr/>
        </p:nvSpPr>
        <p:spPr>
          <a:xfrm>
            <a:off x="4488062" y="6400859"/>
            <a:ext cx="482603" cy="12697"/>
          </a:xfrm>
          <a:custGeom>
            <a:avLst/>
            <a:gdLst/>
            <a:ahLst/>
            <a:cxnLst/>
            <a:rect l="l" t="t" r="r" b="b"/>
            <a:pathLst>
              <a:path w="482603" h="12697">
                <a:moveTo>
                  <a:pt x="0" y="0"/>
                </a:moveTo>
                <a:lnTo>
                  <a:pt x="482603" y="0"/>
                </a:lnTo>
                <a:lnTo>
                  <a:pt x="482603" y="12696"/>
                </a:lnTo>
                <a:lnTo>
                  <a:pt x="0" y="1269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NZ"/>
          </a:p>
        </p:txBody>
      </p:sp>
      <p:sp>
        <p:nvSpPr>
          <p:cNvPr id="10" name="TextBox 4">
            <a:extLst>
              <a:ext uri="{FF2B5EF4-FFF2-40B4-BE49-F238E27FC236}">
                <a16:creationId xmlns:a16="http://schemas.microsoft.com/office/drawing/2014/main" id="{A3668760-4382-DC01-2917-47444987FCEC}"/>
              </a:ext>
            </a:extLst>
          </p:cNvPr>
          <p:cNvSpPr txBox="1"/>
          <p:nvPr/>
        </p:nvSpPr>
        <p:spPr>
          <a:xfrm>
            <a:off x="1427355" y="1417617"/>
            <a:ext cx="3732409" cy="890559"/>
          </a:xfrm>
          <a:prstGeom prst="rect">
            <a:avLst/>
          </a:prstGeom>
        </p:spPr>
        <p:txBody>
          <a:bodyPr lIns="0" tIns="0" rIns="0" bIns="0" rtlCol="0" anchor="t">
            <a:spAutoFit/>
          </a:bodyPr>
          <a:lstStyle/>
          <a:p>
            <a:pPr algn="l">
              <a:lnSpc>
                <a:spcPts val="3359"/>
              </a:lnSpc>
            </a:pPr>
            <a:r>
              <a:rPr lang="en-US" sz="2400" dirty="0">
                <a:gradFill flip="none" rotWithShape="1">
                  <a:gsLst>
                    <a:gs pos="0">
                      <a:srgbClr val="D59ED7"/>
                    </a:gs>
                    <a:gs pos="68000">
                      <a:srgbClr val="8DC8E8"/>
                    </a:gs>
                  </a:gsLst>
                  <a:lin ang="10800000" scaled="1"/>
                  <a:tileRect/>
                </a:gradFill>
                <a:latin typeface="+mj-lt"/>
                <a:sym typeface="IBM Plex Sans"/>
              </a:rPr>
              <a:t>Consumption tier</a:t>
            </a:r>
          </a:p>
          <a:p>
            <a:pPr algn="l">
              <a:lnSpc>
                <a:spcPts val="3999"/>
              </a:lnSpc>
            </a:pPr>
            <a:r>
              <a:rPr lang="en-US" sz="1599" spc="-22" dirty="0">
                <a:latin typeface="IBM Plex Sans"/>
                <a:ea typeface="IBM Plex Sans"/>
                <a:cs typeface="IBM Plex Sans"/>
                <a:sym typeface="IBM Plex Sans"/>
              </a:rPr>
              <a:t>No infrastructure to provision or manage</a:t>
            </a:r>
          </a:p>
        </p:txBody>
      </p:sp>
      <p:sp>
        <p:nvSpPr>
          <p:cNvPr id="11" name="TextBox 5">
            <a:extLst>
              <a:ext uri="{FF2B5EF4-FFF2-40B4-BE49-F238E27FC236}">
                <a16:creationId xmlns:a16="http://schemas.microsoft.com/office/drawing/2014/main" id="{F69B4B0A-A16E-50A5-F55E-D3132083B4D7}"/>
              </a:ext>
            </a:extLst>
          </p:cNvPr>
          <p:cNvSpPr txBox="1"/>
          <p:nvPr/>
        </p:nvSpPr>
        <p:spPr>
          <a:xfrm>
            <a:off x="5581670" y="1417617"/>
            <a:ext cx="6027719" cy="872803"/>
          </a:xfrm>
          <a:prstGeom prst="rect">
            <a:avLst/>
          </a:prstGeom>
        </p:spPr>
        <p:txBody>
          <a:bodyPr wrap="square" lIns="0" tIns="0" rIns="0" bIns="0" rtlCol="0" anchor="t">
            <a:spAutoFit/>
          </a:bodyPr>
          <a:lstStyle/>
          <a:p>
            <a:pPr algn="l">
              <a:lnSpc>
                <a:spcPts val="3359"/>
              </a:lnSpc>
            </a:pPr>
            <a:r>
              <a:rPr lang="en-US" sz="2400" dirty="0">
                <a:gradFill flip="none" rotWithShape="1">
                  <a:gsLst>
                    <a:gs pos="0">
                      <a:srgbClr val="D59ED7"/>
                    </a:gs>
                    <a:gs pos="68000">
                      <a:srgbClr val="8DC8E8"/>
                    </a:gs>
                  </a:gsLst>
                  <a:lin ang="10800000" scaled="1"/>
                  <a:tileRect/>
                </a:gradFill>
                <a:latin typeface="+mj-lt"/>
                <a:sym typeface="IBM Plex Sans"/>
              </a:rPr>
              <a:t>Developer | Basic | Standard | Premium tier</a:t>
            </a:r>
          </a:p>
          <a:p>
            <a:pPr algn="l">
              <a:lnSpc>
                <a:spcPts val="3999"/>
              </a:lnSpc>
            </a:pPr>
            <a:r>
              <a:rPr lang="en-US" sz="1599" spc="-22" dirty="0">
                <a:latin typeface="IBM Plex Sans"/>
                <a:ea typeface="IBM Plex Sans"/>
                <a:cs typeface="IBM Plex Sans"/>
                <a:sym typeface="IBM Plex Sans"/>
              </a:rPr>
              <a:t>No infrastructure to provision or manage</a:t>
            </a:r>
          </a:p>
        </p:txBody>
      </p:sp>
      <p:sp>
        <p:nvSpPr>
          <p:cNvPr id="12" name="TextBox 6">
            <a:extLst>
              <a:ext uri="{FF2B5EF4-FFF2-40B4-BE49-F238E27FC236}">
                <a16:creationId xmlns:a16="http://schemas.microsoft.com/office/drawing/2014/main" id="{1D375AA7-5462-4AF9-EBE3-61089A5B6405}"/>
              </a:ext>
            </a:extLst>
          </p:cNvPr>
          <p:cNvSpPr txBox="1"/>
          <p:nvPr/>
        </p:nvSpPr>
        <p:spPr>
          <a:xfrm>
            <a:off x="1427355" y="2463500"/>
            <a:ext cx="3083738" cy="440950"/>
          </a:xfrm>
          <a:prstGeom prst="rect">
            <a:avLst/>
          </a:prstGeom>
        </p:spPr>
        <p:txBody>
          <a:bodyPr lIns="0" tIns="0" rIns="0" bIns="0" rtlCol="0" anchor="t">
            <a:spAutoFit/>
          </a:bodyPr>
          <a:lstStyle/>
          <a:p>
            <a:pPr algn="l">
              <a:lnSpc>
                <a:spcPts val="3999"/>
              </a:lnSpc>
            </a:pPr>
            <a:r>
              <a:rPr lang="en-US" sz="1599" spc="-22">
                <a:latin typeface="IBM Plex Sans"/>
                <a:ea typeface="IBM Plex Sans"/>
                <a:cs typeface="IBM Plex Sans"/>
                <a:sym typeface="IBM Plex Sans"/>
              </a:rPr>
              <a:t>Built-in auto-scaling down to zero</a:t>
            </a:r>
          </a:p>
        </p:txBody>
      </p:sp>
      <p:sp>
        <p:nvSpPr>
          <p:cNvPr id="13" name="TextBox 7">
            <a:extLst>
              <a:ext uri="{FF2B5EF4-FFF2-40B4-BE49-F238E27FC236}">
                <a16:creationId xmlns:a16="http://schemas.microsoft.com/office/drawing/2014/main" id="{88A5D94A-19BF-5262-91E4-8D4E33CCA313}"/>
              </a:ext>
            </a:extLst>
          </p:cNvPr>
          <p:cNvSpPr txBox="1"/>
          <p:nvPr/>
        </p:nvSpPr>
        <p:spPr>
          <a:xfrm>
            <a:off x="1427355" y="3057860"/>
            <a:ext cx="3040913" cy="440950"/>
          </a:xfrm>
          <a:prstGeom prst="rect">
            <a:avLst/>
          </a:prstGeom>
        </p:spPr>
        <p:txBody>
          <a:bodyPr lIns="0" tIns="0" rIns="0" bIns="0" rtlCol="0" anchor="t">
            <a:spAutoFit/>
          </a:bodyPr>
          <a:lstStyle/>
          <a:p>
            <a:pPr algn="l">
              <a:lnSpc>
                <a:spcPts val="3999"/>
              </a:lnSpc>
            </a:pPr>
            <a:r>
              <a:rPr lang="en-US" sz="1599" spc="-22">
                <a:latin typeface="IBM Plex Sans"/>
                <a:ea typeface="IBM Plex Sans"/>
                <a:cs typeface="IBM Plex Sans"/>
                <a:sym typeface="IBM Plex Sans"/>
              </a:rPr>
              <a:t>Consumption-based micro billing</a:t>
            </a:r>
          </a:p>
        </p:txBody>
      </p:sp>
      <p:sp>
        <p:nvSpPr>
          <p:cNvPr id="14" name="TextBox 8">
            <a:extLst>
              <a:ext uri="{FF2B5EF4-FFF2-40B4-BE49-F238E27FC236}">
                <a16:creationId xmlns:a16="http://schemas.microsoft.com/office/drawing/2014/main" id="{3B514A8B-FEA7-EF4C-BA85-F65B0B1C0BC7}"/>
              </a:ext>
            </a:extLst>
          </p:cNvPr>
          <p:cNvSpPr txBox="1"/>
          <p:nvPr/>
        </p:nvSpPr>
        <p:spPr>
          <a:xfrm>
            <a:off x="1427355" y="3649172"/>
            <a:ext cx="3234738" cy="440950"/>
          </a:xfrm>
          <a:prstGeom prst="rect">
            <a:avLst/>
          </a:prstGeom>
        </p:spPr>
        <p:txBody>
          <a:bodyPr lIns="0" tIns="0" rIns="0" bIns="0" rtlCol="0" anchor="t">
            <a:spAutoFit/>
          </a:bodyPr>
          <a:lstStyle/>
          <a:p>
            <a:pPr algn="l">
              <a:lnSpc>
                <a:spcPts val="3999"/>
              </a:lnSpc>
            </a:pPr>
            <a:r>
              <a:rPr lang="en-US" sz="1599" spc="-22">
                <a:latin typeface="IBM Plex Sans"/>
                <a:ea typeface="IBM Plex Sans"/>
                <a:cs typeface="IBM Plex Sans"/>
                <a:sym typeface="IBM Plex Sans"/>
              </a:rPr>
              <a:t>Variable, usage-based monthly cost</a:t>
            </a:r>
          </a:p>
        </p:txBody>
      </p:sp>
      <p:sp>
        <p:nvSpPr>
          <p:cNvPr id="15" name="TextBox 9">
            <a:extLst>
              <a:ext uri="{FF2B5EF4-FFF2-40B4-BE49-F238E27FC236}">
                <a16:creationId xmlns:a16="http://schemas.microsoft.com/office/drawing/2014/main" id="{D7DABDDE-9909-36B4-9D1E-60BE209E4F98}"/>
              </a:ext>
            </a:extLst>
          </p:cNvPr>
          <p:cNvSpPr txBox="1"/>
          <p:nvPr/>
        </p:nvSpPr>
        <p:spPr>
          <a:xfrm>
            <a:off x="1427355" y="4243532"/>
            <a:ext cx="1913668" cy="440950"/>
          </a:xfrm>
          <a:prstGeom prst="rect">
            <a:avLst/>
          </a:prstGeom>
        </p:spPr>
        <p:txBody>
          <a:bodyPr lIns="0" tIns="0" rIns="0" bIns="0" rtlCol="0" anchor="t">
            <a:spAutoFit/>
          </a:bodyPr>
          <a:lstStyle/>
          <a:p>
            <a:pPr algn="l">
              <a:lnSpc>
                <a:spcPts val="3999"/>
              </a:lnSpc>
            </a:pPr>
            <a:r>
              <a:rPr lang="en-US" sz="1599" spc="-22">
                <a:latin typeface="IBM Plex Sans"/>
                <a:ea typeface="IBM Plex Sans"/>
                <a:cs typeface="IBM Plex Sans"/>
                <a:sym typeface="IBM Plex Sans"/>
              </a:rPr>
              <a:t>No reserved capacity</a:t>
            </a:r>
          </a:p>
        </p:txBody>
      </p:sp>
      <p:sp>
        <p:nvSpPr>
          <p:cNvPr id="16" name="TextBox 10">
            <a:extLst>
              <a:ext uri="{FF2B5EF4-FFF2-40B4-BE49-F238E27FC236}">
                <a16:creationId xmlns:a16="http://schemas.microsoft.com/office/drawing/2014/main" id="{FFCF296E-F338-2B75-58C6-F8703B671106}"/>
              </a:ext>
            </a:extLst>
          </p:cNvPr>
          <p:cNvSpPr txBox="1"/>
          <p:nvPr/>
        </p:nvSpPr>
        <p:spPr>
          <a:xfrm>
            <a:off x="1427355" y="4834844"/>
            <a:ext cx="2455126" cy="440950"/>
          </a:xfrm>
          <a:prstGeom prst="rect">
            <a:avLst/>
          </a:prstGeom>
        </p:spPr>
        <p:txBody>
          <a:bodyPr lIns="0" tIns="0" rIns="0" bIns="0" rtlCol="0" anchor="t">
            <a:spAutoFit/>
          </a:bodyPr>
          <a:lstStyle/>
          <a:p>
            <a:pPr algn="l">
              <a:lnSpc>
                <a:spcPts val="3999"/>
              </a:lnSpc>
            </a:pPr>
            <a:r>
              <a:rPr lang="en-US" sz="1599" spc="-22">
                <a:latin typeface="IBM Plex Sans"/>
                <a:ea typeface="IBM Plex Sans"/>
                <a:cs typeface="IBM Plex Sans"/>
                <a:sym typeface="IBM Plex Sans"/>
              </a:rPr>
              <a:t>Shared management plane</a:t>
            </a:r>
          </a:p>
        </p:txBody>
      </p:sp>
      <p:sp>
        <p:nvSpPr>
          <p:cNvPr id="17" name="TextBox 11">
            <a:extLst>
              <a:ext uri="{FF2B5EF4-FFF2-40B4-BE49-F238E27FC236}">
                <a16:creationId xmlns:a16="http://schemas.microsoft.com/office/drawing/2014/main" id="{516C5B1B-AE09-CB33-6481-F99C87C09695}"/>
              </a:ext>
            </a:extLst>
          </p:cNvPr>
          <p:cNvSpPr txBox="1"/>
          <p:nvPr/>
        </p:nvSpPr>
        <p:spPr>
          <a:xfrm>
            <a:off x="1427355" y="5429204"/>
            <a:ext cx="2043865" cy="440950"/>
          </a:xfrm>
          <a:prstGeom prst="rect">
            <a:avLst/>
          </a:prstGeom>
        </p:spPr>
        <p:txBody>
          <a:bodyPr lIns="0" tIns="0" rIns="0" bIns="0" rtlCol="0" anchor="t">
            <a:spAutoFit/>
          </a:bodyPr>
          <a:lstStyle/>
          <a:p>
            <a:pPr algn="l">
              <a:lnSpc>
                <a:spcPts val="3999"/>
              </a:lnSpc>
            </a:pPr>
            <a:r>
              <a:rPr lang="en-US" sz="1599" spc="-22">
                <a:latin typeface="IBM Plex Sans"/>
                <a:ea typeface="IBM Plex Sans"/>
                <a:cs typeface="IBM Plex Sans"/>
                <a:sym typeface="IBM Plex Sans"/>
              </a:rPr>
              <a:t>On-demand activation</a:t>
            </a:r>
          </a:p>
        </p:txBody>
      </p:sp>
      <p:sp>
        <p:nvSpPr>
          <p:cNvPr id="18" name="TextBox 12">
            <a:extLst>
              <a:ext uri="{FF2B5EF4-FFF2-40B4-BE49-F238E27FC236}">
                <a16:creationId xmlns:a16="http://schemas.microsoft.com/office/drawing/2014/main" id="{36D17B33-46AB-B86B-214F-64B8078543EC}"/>
              </a:ext>
            </a:extLst>
          </p:cNvPr>
          <p:cNvSpPr txBox="1"/>
          <p:nvPr/>
        </p:nvSpPr>
        <p:spPr>
          <a:xfrm>
            <a:off x="1427355" y="6020516"/>
            <a:ext cx="3608156" cy="440950"/>
          </a:xfrm>
          <a:prstGeom prst="rect">
            <a:avLst/>
          </a:prstGeom>
        </p:spPr>
        <p:txBody>
          <a:bodyPr lIns="0" tIns="0" rIns="0" bIns="0" rtlCol="0" anchor="t">
            <a:spAutoFit/>
          </a:bodyPr>
          <a:lstStyle/>
          <a:p>
            <a:pPr algn="l">
              <a:lnSpc>
                <a:spcPts val="3999"/>
              </a:lnSpc>
            </a:pPr>
            <a:r>
              <a:rPr lang="en-US" sz="1599" spc="-22" dirty="0">
                <a:latin typeface="IBM Plex Sans"/>
                <a:ea typeface="IBM Plex Sans"/>
                <a:cs typeface="IBM Plex Sans"/>
                <a:sym typeface="IBM Plex Sans"/>
              </a:rPr>
              <a:t>Curated set of</a:t>
            </a:r>
            <a:r>
              <a:rPr lang="en-US" sz="1599" spc="-22" dirty="0">
                <a:latin typeface="IBM Plex Sans"/>
                <a:ea typeface="IBM Plex Sans"/>
                <a:cs typeface="IBM Plex Sans"/>
                <a:sym typeface="IBM Plex Sans"/>
                <a:hlinkClick r:id="rId8" tooltip="https://aka.ms/apimfeatures">
                  <a:extLst>
                    <a:ext uri="{A12FA001-AC4F-418D-AE19-62706E023703}">
                      <ahyp:hlinkClr xmlns:ahyp="http://schemas.microsoft.com/office/drawing/2018/hyperlinkcolor" val="tx"/>
                    </a:ext>
                  </a:extLst>
                </a:hlinkClick>
              </a:rPr>
              <a:t> features</a:t>
            </a:r>
            <a:r>
              <a:rPr lang="en-US" sz="1599" spc="-22" dirty="0">
                <a:latin typeface="IBM Plex Sans"/>
                <a:ea typeface="IBM Plex Sans"/>
                <a:cs typeface="IBM Plex Sans"/>
                <a:sym typeface="IBM Plex Sans"/>
              </a:rPr>
              <a:t> and usage</a:t>
            </a:r>
            <a:r>
              <a:rPr lang="en-US" sz="1599" spc="-22" dirty="0">
                <a:latin typeface="IBM Plex Sans"/>
                <a:ea typeface="IBM Plex Sans"/>
                <a:cs typeface="IBM Plex Sans"/>
                <a:sym typeface="IBM Plex Sans"/>
                <a:hlinkClick r:id="rId9" tooltip="https://aka.ms/apimlimits">
                  <a:extLst>
                    <a:ext uri="{A12FA001-AC4F-418D-AE19-62706E023703}">
                      <ahyp:hlinkClr xmlns:ahyp="http://schemas.microsoft.com/office/drawing/2018/hyperlinkcolor" val="tx"/>
                    </a:ext>
                  </a:extLst>
                </a:hlinkClick>
              </a:rPr>
              <a:t> limits</a:t>
            </a:r>
          </a:p>
        </p:txBody>
      </p:sp>
      <p:sp>
        <p:nvSpPr>
          <p:cNvPr id="19" name="TextBox 13">
            <a:extLst>
              <a:ext uri="{FF2B5EF4-FFF2-40B4-BE49-F238E27FC236}">
                <a16:creationId xmlns:a16="http://schemas.microsoft.com/office/drawing/2014/main" id="{968F8078-9648-750B-4152-37DAF779E530}"/>
              </a:ext>
            </a:extLst>
          </p:cNvPr>
          <p:cNvSpPr txBox="1"/>
          <p:nvPr/>
        </p:nvSpPr>
        <p:spPr>
          <a:xfrm>
            <a:off x="5581670" y="2482665"/>
            <a:ext cx="3573913" cy="440950"/>
          </a:xfrm>
          <a:prstGeom prst="rect">
            <a:avLst/>
          </a:prstGeom>
        </p:spPr>
        <p:txBody>
          <a:bodyPr lIns="0" tIns="0" rIns="0" bIns="0" rtlCol="0" anchor="t">
            <a:spAutoFit/>
          </a:bodyPr>
          <a:lstStyle/>
          <a:p>
            <a:pPr algn="l">
              <a:lnSpc>
                <a:spcPts val="3999"/>
              </a:lnSpc>
            </a:pPr>
            <a:r>
              <a:rPr lang="en-US" sz="1599" spc="-22" dirty="0">
                <a:latin typeface="IBM Plex Sans"/>
                <a:ea typeface="IBM Plex Sans"/>
                <a:cs typeface="IBM Plex Sans"/>
                <a:sym typeface="IBM Plex Sans"/>
              </a:rPr>
              <a:t>Manual scaling or external auto-scaling</a:t>
            </a:r>
          </a:p>
        </p:txBody>
      </p:sp>
      <p:sp>
        <p:nvSpPr>
          <p:cNvPr id="20" name="TextBox 14">
            <a:extLst>
              <a:ext uri="{FF2B5EF4-FFF2-40B4-BE49-F238E27FC236}">
                <a16:creationId xmlns:a16="http://schemas.microsoft.com/office/drawing/2014/main" id="{55F32D7A-E75F-5ECD-2D1F-DBE0E29C40F7}"/>
              </a:ext>
            </a:extLst>
          </p:cNvPr>
          <p:cNvSpPr txBox="1"/>
          <p:nvPr/>
        </p:nvSpPr>
        <p:spPr>
          <a:xfrm>
            <a:off x="5581670" y="3049310"/>
            <a:ext cx="3087176" cy="440950"/>
          </a:xfrm>
          <a:prstGeom prst="rect">
            <a:avLst/>
          </a:prstGeom>
        </p:spPr>
        <p:txBody>
          <a:bodyPr lIns="0" tIns="0" rIns="0" bIns="0" rtlCol="0" anchor="t">
            <a:spAutoFit/>
          </a:bodyPr>
          <a:lstStyle/>
          <a:p>
            <a:pPr algn="l">
              <a:lnSpc>
                <a:spcPts val="3999"/>
              </a:lnSpc>
            </a:pPr>
            <a:r>
              <a:rPr lang="en-US" sz="1599" spc="-22" dirty="0">
                <a:latin typeface="IBM Plex Sans"/>
                <a:ea typeface="IBM Plex Sans"/>
                <a:cs typeface="IBM Plex Sans"/>
                <a:sym typeface="IBM Plex Sans"/>
              </a:rPr>
              <a:t>Billing based on reserved capacity</a:t>
            </a:r>
          </a:p>
        </p:txBody>
      </p:sp>
      <p:sp>
        <p:nvSpPr>
          <p:cNvPr id="21" name="TextBox 15">
            <a:extLst>
              <a:ext uri="{FF2B5EF4-FFF2-40B4-BE49-F238E27FC236}">
                <a16:creationId xmlns:a16="http://schemas.microsoft.com/office/drawing/2014/main" id="{2B9402A9-EDC5-9D42-C42F-79A8A8060193}"/>
              </a:ext>
            </a:extLst>
          </p:cNvPr>
          <p:cNvSpPr txBox="1"/>
          <p:nvPr/>
        </p:nvSpPr>
        <p:spPr>
          <a:xfrm>
            <a:off x="5581670" y="3668337"/>
            <a:ext cx="3180178" cy="440950"/>
          </a:xfrm>
          <a:prstGeom prst="rect">
            <a:avLst/>
          </a:prstGeom>
        </p:spPr>
        <p:txBody>
          <a:bodyPr lIns="0" tIns="0" rIns="0" bIns="0" rtlCol="0" anchor="t">
            <a:spAutoFit/>
          </a:bodyPr>
          <a:lstStyle/>
          <a:p>
            <a:pPr algn="l">
              <a:lnSpc>
                <a:spcPts val="3999"/>
              </a:lnSpc>
            </a:pPr>
            <a:r>
              <a:rPr lang="en-US" sz="1599" spc="-22" dirty="0">
                <a:latin typeface="IBM Plex Sans"/>
                <a:ea typeface="IBM Plex Sans"/>
                <a:cs typeface="IBM Plex Sans"/>
                <a:sym typeface="IBM Plex Sans"/>
              </a:rPr>
              <a:t>Constant, predictable monthly cost</a:t>
            </a:r>
          </a:p>
        </p:txBody>
      </p:sp>
      <p:sp>
        <p:nvSpPr>
          <p:cNvPr id="22" name="TextBox 16">
            <a:extLst>
              <a:ext uri="{FF2B5EF4-FFF2-40B4-BE49-F238E27FC236}">
                <a16:creationId xmlns:a16="http://schemas.microsoft.com/office/drawing/2014/main" id="{32DCCB85-8BFA-1855-DA88-29E115DA46CB}"/>
              </a:ext>
            </a:extLst>
          </p:cNvPr>
          <p:cNvSpPr txBox="1"/>
          <p:nvPr/>
        </p:nvSpPr>
        <p:spPr>
          <a:xfrm>
            <a:off x="5581670" y="4234982"/>
            <a:ext cx="1629137" cy="440950"/>
          </a:xfrm>
          <a:prstGeom prst="rect">
            <a:avLst/>
          </a:prstGeom>
        </p:spPr>
        <p:txBody>
          <a:bodyPr lIns="0" tIns="0" rIns="0" bIns="0" rtlCol="0" anchor="t">
            <a:spAutoFit/>
          </a:bodyPr>
          <a:lstStyle/>
          <a:p>
            <a:pPr algn="l">
              <a:lnSpc>
                <a:spcPts val="3999"/>
              </a:lnSpc>
            </a:pPr>
            <a:r>
              <a:rPr lang="en-US" sz="1599" spc="-22" dirty="0">
                <a:latin typeface="IBM Plex Sans"/>
                <a:ea typeface="IBM Plex Sans"/>
                <a:cs typeface="IBM Plex Sans"/>
                <a:sym typeface="IBM Plex Sans"/>
              </a:rPr>
              <a:t>Reserved capacity</a:t>
            </a:r>
          </a:p>
        </p:txBody>
      </p:sp>
      <p:sp>
        <p:nvSpPr>
          <p:cNvPr id="23" name="TextBox 17">
            <a:extLst>
              <a:ext uri="{FF2B5EF4-FFF2-40B4-BE49-F238E27FC236}">
                <a16:creationId xmlns:a16="http://schemas.microsoft.com/office/drawing/2014/main" id="{D484386A-87E8-ED20-A91C-9EAF23EC0401}"/>
              </a:ext>
            </a:extLst>
          </p:cNvPr>
          <p:cNvSpPr txBox="1"/>
          <p:nvPr/>
        </p:nvSpPr>
        <p:spPr>
          <a:xfrm>
            <a:off x="5581670" y="4871579"/>
            <a:ext cx="4210193" cy="440950"/>
          </a:xfrm>
          <a:prstGeom prst="rect">
            <a:avLst/>
          </a:prstGeom>
        </p:spPr>
        <p:txBody>
          <a:bodyPr lIns="0" tIns="0" rIns="0" bIns="0" rtlCol="0" anchor="t">
            <a:spAutoFit/>
          </a:bodyPr>
          <a:lstStyle/>
          <a:p>
            <a:pPr algn="l">
              <a:lnSpc>
                <a:spcPts val="3999"/>
              </a:lnSpc>
            </a:pPr>
            <a:r>
              <a:rPr lang="en-US" sz="1599" spc="-22" dirty="0">
                <a:latin typeface="IBM Plex Sans"/>
                <a:ea typeface="IBM Plex Sans"/>
                <a:cs typeface="IBM Plex Sans"/>
                <a:sym typeface="IBM Plex Sans"/>
              </a:rPr>
              <a:t>Dedicated management, user, and data planes</a:t>
            </a:r>
          </a:p>
        </p:txBody>
      </p:sp>
      <p:sp>
        <p:nvSpPr>
          <p:cNvPr id="24" name="TextBox 18">
            <a:extLst>
              <a:ext uri="{FF2B5EF4-FFF2-40B4-BE49-F238E27FC236}">
                <a16:creationId xmlns:a16="http://schemas.microsoft.com/office/drawing/2014/main" id="{7FE67BE3-B0EE-C40C-E4D4-FC6C5DF92B44}"/>
              </a:ext>
            </a:extLst>
          </p:cNvPr>
          <p:cNvSpPr txBox="1"/>
          <p:nvPr/>
        </p:nvSpPr>
        <p:spPr>
          <a:xfrm>
            <a:off x="5581670" y="5429204"/>
            <a:ext cx="923401" cy="440950"/>
          </a:xfrm>
          <a:prstGeom prst="rect">
            <a:avLst/>
          </a:prstGeom>
        </p:spPr>
        <p:txBody>
          <a:bodyPr lIns="0" tIns="0" rIns="0" bIns="0" rtlCol="0" anchor="t">
            <a:spAutoFit/>
          </a:bodyPr>
          <a:lstStyle/>
          <a:p>
            <a:pPr algn="l">
              <a:lnSpc>
                <a:spcPts val="3999"/>
              </a:lnSpc>
            </a:pPr>
            <a:r>
              <a:rPr lang="en-US" sz="1599" spc="-22" dirty="0">
                <a:latin typeface="IBM Plex Sans"/>
                <a:ea typeface="IBM Plex Sans"/>
                <a:cs typeface="IBM Plex Sans"/>
                <a:sym typeface="IBM Plex Sans"/>
              </a:rPr>
              <a:t>Always on</a:t>
            </a:r>
          </a:p>
        </p:txBody>
      </p:sp>
      <p:sp>
        <p:nvSpPr>
          <p:cNvPr id="25" name="TextBox 19">
            <a:extLst>
              <a:ext uri="{FF2B5EF4-FFF2-40B4-BE49-F238E27FC236}">
                <a16:creationId xmlns:a16="http://schemas.microsoft.com/office/drawing/2014/main" id="{3A99F539-5768-ADC2-5D87-274D6A8B751C}"/>
              </a:ext>
            </a:extLst>
          </p:cNvPr>
          <p:cNvSpPr txBox="1"/>
          <p:nvPr/>
        </p:nvSpPr>
        <p:spPr>
          <a:xfrm>
            <a:off x="5613741" y="5959909"/>
            <a:ext cx="3085500" cy="440950"/>
          </a:xfrm>
          <a:prstGeom prst="rect">
            <a:avLst/>
          </a:prstGeom>
        </p:spPr>
        <p:txBody>
          <a:bodyPr lIns="0" tIns="0" rIns="0" bIns="0" rtlCol="0" anchor="t">
            <a:spAutoFit/>
          </a:bodyPr>
          <a:lstStyle/>
          <a:p>
            <a:pPr algn="l">
              <a:lnSpc>
                <a:spcPts val="3999"/>
              </a:lnSpc>
            </a:pPr>
            <a:r>
              <a:rPr lang="en-US" sz="1599" spc="-22" dirty="0">
                <a:latin typeface="IBM Plex Sans"/>
                <a:ea typeface="IBM Plex Sans"/>
                <a:cs typeface="IBM Plex Sans"/>
                <a:sym typeface="IBM Plex Sans"/>
              </a:rPr>
              <a:t>Full set of features. Not governed.</a:t>
            </a:r>
          </a:p>
        </p:txBody>
      </p:sp>
    </p:spTree>
    <p:extLst>
      <p:ext uri="{BB962C8B-B14F-4D97-AF65-F5344CB8AC3E}">
        <p14:creationId xmlns:p14="http://schemas.microsoft.com/office/powerpoint/2010/main" val="3384953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271483" y="203943"/>
            <a:ext cx="2275621"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Developer Portal</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637947" y="885282"/>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5" name="TextBox 2">
            <a:extLst>
              <a:ext uri="{FF2B5EF4-FFF2-40B4-BE49-F238E27FC236}">
                <a16:creationId xmlns:a16="http://schemas.microsoft.com/office/drawing/2014/main" id="{2349E085-04CE-4288-4BCC-075247728EF8}"/>
              </a:ext>
            </a:extLst>
          </p:cNvPr>
          <p:cNvSpPr txBox="1"/>
          <p:nvPr/>
        </p:nvSpPr>
        <p:spPr>
          <a:xfrm>
            <a:off x="1237441" y="1594476"/>
            <a:ext cx="9101699" cy="1107483"/>
          </a:xfrm>
          <a:prstGeom prst="rect">
            <a:avLst/>
          </a:prstGeom>
        </p:spPr>
        <p:txBody>
          <a:bodyPr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Extensibility of the developer portal</a:t>
            </a:r>
          </a:p>
          <a:p>
            <a:pPr algn="l">
              <a:lnSpc>
                <a:spcPts val="3920"/>
              </a:lnSpc>
            </a:pPr>
            <a:r>
              <a:rPr lang="en-US" sz="2800" spc="-39">
                <a:latin typeface="IBM Plex Sans"/>
                <a:ea typeface="IBM Plex Sans"/>
                <a:cs typeface="IBM Plex Sans"/>
                <a:sym typeface="IBM Plex Sans"/>
              </a:rPr>
              <a:t>If the out-of-the-box capabilities are insufficient, you can:</a:t>
            </a:r>
          </a:p>
        </p:txBody>
      </p:sp>
      <p:sp>
        <p:nvSpPr>
          <p:cNvPr id="11" name="TextBox 3">
            <a:extLst>
              <a:ext uri="{FF2B5EF4-FFF2-40B4-BE49-F238E27FC236}">
                <a16:creationId xmlns:a16="http://schemas.microsoft.com/office/drawing/2014/main" id="{8C2F280D-A979-55DA-5FEC-68DCBE0EF394}"/>
              </a:ext>
            </a:extLst>
          </p:cNvPr>
          <p:cNvSpPr txBox="1"/>
          <p:nvPr/>
        </p:nvSpPr>
        <p:spPr>
          <a:xfrm>
            <a:off x="1237441" y="4690815"/>
            <a:ext cx="7144017" cy="466281"/>
          </a:xfrm>
          <a:prstGeom prst="rect">
            <a:avLst/>
          </a:prstGeom>
        </p:spPr>
        <p:txBody>
          <a:bodyPr lIns="0" tIns="0" rIns="0" bIns="0" rtlCol="0" anchor="t">
            <a:spAutoFit/>
          </a:bodyPr>
          <a:lstStyle/>
          <a:p>
            <a:pPr algn="l">
              <a:lnSpc>
                <a:spcPts val="3920"/>
              </a:lnSpc>
            </a:pPr>
            <a:r>
              <a:rPr lang="en-US" sz="2800" spc="-39">
                <a:latin typeface="IBM Plex Sans"/>
                <a:ea typeface="IBM Plex Sans"/>
                <a:cs typeface="IBM Plex Sans"/>
                <a:sym typeface="IBM Plex Sans"/>
              </a:rPr>
              <a:t>Self-hosting the portal is simple and efficient</a:t>
            </a:r>
          </a:p>
        </p:txBody>
      </p:sp>
      <p:sp>
        <p:nvSpPr>
          <p:cNvPr id="12" name="TextBox 4">
            <a:extLst>
              <a:ext uri="{FF2B5EF4-FFF2-40B4-BE49-F238E27FC236}">
                <a16:creationId xmlns:a16="http://schemas.microsoft.com/office/drawing/2014/main" id="{DCB4DA11-28FE-3D23-B853-E2518408E3B3}"/>
              </a:ext>
            </a:extLst>
          </p:cNvPr>
          <p:cNvSpPr txBox="1"/>
          <p:nvPr/>
        </p:nvSpPr>
        <p:spPr>
          <a:xfrm>
            <a:off x="1466041" y="3074356"/>
            <a:ext cx="81610" cy="1061685"/>
          </a:xfrm>
          <a:prstGeom prst="rect">
            <a:avLst/>
          </a:prstGeom>
        </p:spPr>
        <p:txBody>
          <a:bodyPr lIns="0" tIns="0" rIns="0" bIns="0" rtlCol="0" anchor="t">
            <a:spAutoFit/>
          </a:bodyPr>
          <a:lstStyle/>
          <a:p>
            <a:pPr algn="just">
              <a:lnSpc>
                <a:spcPts val="2840"/>
              </a:lnSpc>
            </a:pPr>
            <a:r>
              <a:rPr lang="en-US" sz="1800" spc="-14">
                <a:latin typeface="IBM Plex Sans Condensed"/>
                <a:ea typeface="IBM Plex Sans Condensed"/>
                <a:cs typeface="IBM Plex Sans Condensed"/>
                <a:sym typeface="IBM Plex Sans Condensed"/>
              </a:rPr>
              <a:t>• • •</a:t>
            </a:r>
          </a:p>
        </p:txBody>
      </p:sp>
      <p:sp>
        <p:nvSpPr>
          <p:cNvPr id="13" name="TextBox 5">
            <a:extLst>
              <a:ext uri="{FF2B5EF4-FFF2-40B4-BE49-F238E27FC236}">
                <a16:creationId xmlns:a16="http://schemas.microsoft.com/office/drawing/2014/main" id="{6029544D-6CD5-D509-1F83-5EC23E13C78F}"/>
              </a:ext>
            </a:extLst>
          </p:cNvPr>
          <p:cNvSpPr txBox="1"/>
          <p:nvPr/>
        </p:nvSpPr>
        <p:spPr>
          <a:xfrm>
            <a:off x="1466041" y="5181953"/>
            <a:ext cx="7592082" cy="729491"/>
          </a:xfrm>
          <a:prstGeom prst="rect">
            <a:avLst/>
          </a:prstGeom>
        </p:spPr>
        <p:txBody>
          <a:bodyPr lIns="0" tIns="0" rIns="0" bIns="0" rtlCol="0" anchor="t">
            <a:spAutoFit/>
          </a:bodyPr>
          <a:lstStyle/>
          <a:p>
            <a:pPr algn="l">
              <a:lnSpc>
                <a:spcPts val="2903"/>
              </a:lnSpc>
            </a:pPr>
            <a:r>
              <a:rPr lang="en-US" sz="1999" spc="-25">
                <a:latin typeface="IBM Plex Sans"/>
                <a:ea typeface="IBM Plex Sans"/>
                <a:cs typeface="IBM Plex Sans"/>
                <a:sym typeface="IBM Plex Sans"/>
              </a:rPr>
              <a:t>Portal generates static files for hosting in the cloud or on premises Recommended hosting with Azure Storage Account</a:t>
            </a:r>
          </a:p>
        </p:txBody>
      </p:sp>
      <p:sp>
        <p:nvSpPr>
          <p:cNvPr id="14" name="TextBox 6">
            <a:extLst>
              <a:ext uri="{FF2B5EF4-FFF2-40B4-BE49-F238E27FC236}">
                <a16:creationId xmlns:a16="http://schemas.microsoft.com/office/drawing/2014/main" id="{7CCF6BBA-67C6-F0C3-1958-D11F6064F8BA}"/>
              </a:ext>
            </a:extLst>
          </p:cNvPr>
          <p:cNvSpPr txBox="1"/>
          <p:nvPr/>
        </p:nvSpPr>
        <p:spPr>
          <a:xfrm>
            <a:off x="1923241" y="3070070"/>
            <a:ext cx="8054540" cy="693460"/>
          </a:xfrm>
          <a:prstGeom prst="rect">
            <a:avLst/>
          </a:prstGeom>
        </p:spPr>
        <p:txBody>
          <a:bodyPr lIns="0" tIns="0" rIns="0" bIns="0" rtlCol="0" anchor="t">
            <a:spAutoFit/>
          </a:bodyPr>
          <a:lstStyle/>
          <a:p>
            <a:pPr algn="l">
              <a:lnSpc>
                <a:spcPts val="2839"/>
              </a:lnSpc>
            </a:pPr>
            <a:r>
              <a:rPr lang="en-US" sz="1999" spc="-27" dirty="0">
                <a:latin typeface="IBM Plex Sans"/>
                <a:ea typeface="IBM Plex Sans"/>
                <a:cs typeface="IBM Plex Sans"/>
                <a:sym typeface="IBM Plex Sans"/>
              </a:rPr>
              <a:t>Request a feature on GitHub Contribute code on GitHub </a:t>
            </a:r>
            <a:r>
              <a:rPr lang="en-US" sz="1999" spc="-27" dirty="0">
                <a:solidFill>
                  <a:schemeClr val="accent1"/>
                </a:solidFill>
                <a:latin typeface="IBM Plex Sans Bold"/>
                <a:ea typeface="IBM Plex Sans Bold"/>
                <a:cs typeface="IBM Plex Sans Bold"/>
                <a:sym typeface="IBM Plex Sans Bold"/>
              </a:rPr>
              <a:t>Fork the repository, extend the code base, and self-host the portal</a:t>
            </a:r>
          </a:p>
        </p:txBody>
      </p:sp>
    </p:spTree>
    <p:extLst>
      <p:ext uri="{BB962C8B-B14F-4D97-AF65-F5344CB8AC3E}">
        <p14:creationId xmlns:p14="http://schemas.microsoft.com/office/powerpoint/2010/main" val="2858342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Versions &amp; Revisions</a:t>
            </a:r>
          </a:p>
        </p:txBody>
      </p:sp>
    </p:spTree>
    <p:extLst>
      <p:ext uri="{BB962C8B-B14F-4D97-AF65-F5344CB8AC3E}">
        <p14:creationId xmlns:p14="http://schemas.microsoft.com/office/powerpoint/2010/main" val="3161895115"/>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398024" y="203943"/>
            <a:ext cx="2275621"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API Versioning</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637947" y="885282"/>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2">
            <a:extLst>
              <a:ext uri="{FF2B5EF4-FFF2-40B4-BE49-F238E27FC236}">
                <a16:creationId xmlns:a16="http://schemas.microsoft.com/office/drawing/2014/main" id="{425663AB-B034-62BC-1ADB-D8B30CAF8077}"/>
              </a:ext>
            </a:extLst>
          </p:cNvPr>
          <p:cNvSpPr txBox="1"/>
          <p:nvPr/>
        </p:nvSpPr>
        <p:spPr>
          <a:xfrm>
            <a:off x="866242" y="1636260"/>
            <a:ext cx="2968095" cy="1239314"/>
          </a:xfrm>
          <a:prstGeom prst="rect">
            <a:avLst/>
          </a:prstGeom>
        </p:spPr>
        <p:txBody>
          <a:bodyPr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API versioning</a:t>
            </a:r>
          </a:p>
        </p:txBody>
      </p:sp>
      <p:sp>
        <p:nvSpPr>
          <p:cNvPr id="7" name="TextBox 3">
            <a:extLst>
              <a:ext uri="{FF2B5EF4-FFF2-40B4-BE49-F238E27FC236}">
                <a16:creationId xmlns:a16="http://schemas.microsoft.com/office/drawing/2014/main" id="{89E9CC10-3D1E-9F30-88BD-79587B4D6B28}"/>
              </a:ext>
            </a:extLst>
          </p:cNvPr>
          <p:cNvSpPr txBox="1"/>
          <p:nvPr/>
        </p:nvSpPr>
        <p:spPr>
          <a:xfrm>
            <a:off x="862175" y="3619222"/>
            <a:ext cx="4984956" cy="1796326"/>
          </a:xfrm>
          <a:prstGeom prst="rect">
            <a:avLst/>
          </a:prstGeom>
        </p:spPr>
        <p:txBody>
          <a:bodyPr lIns="0" tIns="0" rIns="0" bIns="0" rtlCol="0" anchor="t">
            <a:spAutoFit/>
          </a:bodyPr>
          <a:lstStyle/>
          <a:p>
            <a:pPr algn="l">
              <a:lnSpc>
                <a:spcPts val="3599"/>
              </a:lnSpc>
            </a:pPr>
            <a:r>
              <a:rPr lang="en-US" sz="1999" spc="-27" dirty="0">
                <a:solidFill>
                  <a:schemeClr val="accent1"/>
                </a:solidFill>
                <a:latin typeface="IBM Plex Sans Bold"/>
                <a:ea typeface="IBM Plex Sans Bold"/>
                <a:cs typeface="IBM Plex Sans Bold"/>
                <a:sym typeface="IBM Plex Sans Bold"/>
              </a:rPr>
              <a:t>Revisions</a:t>
            </a:r>
            <a:r>
              <a:rPr lang="en-US" sz="1999" spc="-27" dirty="0">
                <a:latin typeface="IBM Plex Sans Bold"/>
                <a:ea typeface="IBM Plex Sans Bold"/>
                <a:cs typeface="IBM Plex Sans Bold"/>
                <a:sym typeface="IBM Plex Sans Bold"/>
              </a:rPr>
              <a:t> </a:t>
            </a:r>
            <a:r>
              <a:rPr lang="en-US" sz="1999" spc="-27" dirty="0">
                <a:latin typeface="IBM Plex Sans"/>
                <a:ea typeface="IBM Plex Sans"/>
                <a:cs typeface="IBM Plex Sans"/>
                <a:sym typeface="IBM Plex Sans"/>
              </a:rPr>
              <a:t>For non-breaking changes Providers choose when to deploy API requests default to current revision Test by specifying revision ID, then promote</a:t>
            </a:r>
          </a:p>
        </p:txBody>
      </p:sp>
      <p:sp>
        <p:nvSpPr>
          <p:cNvPr id="9" name="TextBox 4">
            <a:extLst>
              <a:ext uri="{FF2B5EF4-FFF2-40B4-BE49-F238E27FC236}">
                <a16:creationId xmlns:a16="http://schemas.microsoft.com/office/drawing/2014/main" id="{ED84E671-482B-1F85-1C6A-E9275D642AB7}"/>
              </a:ext>
            </a:extLst>
          </p:cNvPr>
          <p:cNvSpPr txBox="1"/>
          <p:nvPr/>
        </p:nvSpPr>
        <p:spPr>
          <a:xfrm>
            <a:off x="6600502" y="3619222"/>
            <a:ext cx="5296938" cy="1334661"/>
          </a:xfrm>
          <a:prstGeom prst="rect">
            <a:avLst/>
          </a:prstGeom>
        </p:spPr>
        <p:txBody>
          <a:bodyPr lIns="0" tIns="0" rIns="0" bIns="0" rtlCol="0" anchor="t">
            <a:spAutoFit/>
          </a:bodyPr>
          <a:lstStyle/>
          <a:p>
            <a:pPr algn="l">
              <a:lnSpc>
                <a:spcPts val="3599"/>
              </a:lnSpc>
            </a:pPr>
            <a:r>
              <a:rPr lang="en-US" sz="1999" spc="-27" dirty="0">
                <a:solidFill>
                  <a:schemeClr val="accent1"/>
                </a:solidFill>
                <a:latin typeface="IBM Plex Sans Bold"/>
                <a:ea typeface="IBM Plex Sans Bold"/>
                <a:cs typeface="IBM Plex Sans Bold"/>
                <a:sym typeface="IBM Plex Sans Bold"/>
              </a:rPr>
              <a:t>Versions</a:t>
            </a:r>
            <a:r>
              <a:rPr lang="en-US" sz="1999" spc="-27" dirty="0">
                <a:latin typeface="IBM Plex Sans Bold"/>
                <a:ea typeface="IBM Plex Sans Bold"/>
                <a:cs typeface="IBM Plex Sans Bold"/>
                <a:sym typeface="IBM Plex Sans Bold"/>
              </a:rPr>
              <a:t> </a:t>
            </a:r>
            <a:r>
              <a:rPr lang="en-US" sz="1999" spc="-27" dirty="0">
                <a:latin typeface="IBM Plex Sans"/>
                <a:ea typeface="IBM Plex Sans"/>
                <a:cs typeface="IBM Plex Sans"/>
                <a:sym typeface="IBM Plex Sans"/>
              </a:rPr>
              <a:t>For breaking changes Consumers choose when to adopt Specify with URL path, query, or header param</a:t>
            </a:r>
          </a:p>
        </p:txBody>
      </p:sp>
    </p:spTree>
    <p:extLst>
      <p:ext uri="{BB962C8B-B14F-4D97-AF65-F5344CB8AC3E}">
        <p14:creationId xmlns:p14="http://schemas.microsoft.com/office/powerpoint/2010/main" val="2999317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979189" y="434048"/>
            <a:ext cx="1889545"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Use revisions when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84856" y="1498227"/>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aphicFrame>
        <p:nvGraphicFramePr>
          <p:cNvPr id="11" name="Diagram 10">
            <a:extLst>
              <a:ext uri="{FF2B5EF4-FFF2-40B4-BE49-F238E27FC236}">
                <a16:creationId xmlns:a16="http://schemas.microsoft.com/office/drawing/2014/main" id="{90854F0C-117A-CDDD-C893-36BFEED0C6AE}"/>
              </a:ext>
            </a:extLst>
          </p:cNvPr>
          <p:cNvGraphicFramePr/>
          <p:nvPr>
            <p:extLst>
              <p:ext uri="{D42A27DB-BD31-4B8C-83A1-F6EECF244321}">
                <p14:modId xmlns:p14="http://schemas.microsoft.com/office/powerpoint/2010/main" val="3999517050"/>
              </p:ext>
            </p:extLst>
          </p:nvPr>
        </p:nvGraphicFramePr>
        <p:xfrm>
          <a:off x="2916620" y="1569743"/>
          <a:ext cx="6888655" cy="4640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7621324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5092262" y="434048"/>
            <a:ext cx="168691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Use versions when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784856" y="1498227"/>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63" name="Right Arrow 22">
            <a:extLst>
              <a:ext uri="{FF2B5EF4-FFF2-40B4-BE49-F238E27FC236}">
                <a16:creationId xmlns:a16="http://schemas.microsoft.com/office/drawing/2014/main" id="{90DC9868-FCC6-4543-04C5-207C1F6F34DE}"/>
              </a:ext>
            </a:extLst>
          </p:cNvPr>
          <p:cNvSpPr/>
          <p:nvPr/>
        </p:nvSpPr>
        <p:spPr bwMode="auto">
          <a:xfrm rot="16200000">
            <a:off x="5589831" y="6801478"/>
            <a:ext cx="504496" cy="484633"/>
          </a:xfrm>
          <a:prstGeom prst="rightArrow">
            <a:avLst/>
          </a:prstGeom>
          <a:noFill/>
          <a:ln>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graphicFrame>
        <p:nvGraphicFramePr>
          <p:cNvPr id="11" name="Diagram 10">
            <a:extLst>
              <a:ext uri="{FF2B5EF4-FFF2-40B4-BE49-F238E27FC236}">
                <a16:creationId xmlns:a16="http://schemas.microsoft.com/office/drawing/2014/main" id="{90854F0C-117A-CDDD-C893-36BFEED0C6AE}"/>
              </a:ext>
            </a:extLst>
          </p:cNvPr>
          <p:cNvGraphicFramePr/>
          <p:nvPr>
            <p:extLst>
              <p:ext uri="{D42A27DB-BD31-4B8C-83A1-F6EECF244321}">
                <p14:modId xmlns:p14="http://schemas.microsoft.com/office/powerpoint/2010/main" val="1229930677"/>
              </p:ext>
            </p:extLst>
          </p:nvPr>
        </p:nvGraphicFramePr>
        <p:xfrm>
          <a:off x="2916620" y="1569743"/>
          <a:ext cx="6888655" cy="464010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3008449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TextBox 4">
            <a:extLst>
              <a:ext uri="{FF2B5EF4-FFF2-40B4-BE49-F238E27FC236}">
                <a16:creationId xmlns:a16="http://schemas.microsoft.com/office/drawing/2014/main" id="{19417C83-0824-207D-4CEC-36168E0078AB}"/>
              </a:ext>
            </a:extLst>
          </p:cNvPr>
          <p:cNvSpPr txBox="1"/>
          <p:nvPr/>
        </p:nvSpPr>
        <p:spPr>
          <a:xfrm>
            <a:off x="3834337" y="236276"/>
            <a:ext cx="1811778"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600502" y="229311"/>
            <a:ext cx="194230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Versions and Revisions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382375" y="880567"/>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grpSp>
        <p:nvGrpSpPr>
          <p:cNvPr id="41" name="Group 2">
            <a:extLst>
              <a:ext uri="{FF2B5EF4-FFF2-40B4-BE49-F238E27FC236}">
                <a16:creationId xmlns:a16="http://schemas.microsoft.com/office/drawing/2014/main" id="{21830E6A-DA1E-058A-C241-63EE456C07C2}"/>
              </a:ext>
            </a:extLst>
          </p:cNvPr>
          <p:cNvGrpSpPr>
            <a:grpSpLocks noChangeAspect="1"/>
          </p:cNvGrpSpPr>
          <p:nvPr/>
        </p:nvGrpSpPr>
        <p:grpSpPr>
          <a:xfrm>
            <a:off x="747274" y="5141642"/>
            <a:ext cx="2260597" cy="1379039"/>
            <a:chOff x="0" y="0"/>
            <a:chExt cx="2260600" cy="1379030"/>
          </a:xfrm>
        </p:grpSpPr>
        <p:sp>
          <p:nvSpPr>
            <p:cNvPr id="42" name="Freeform 3">
              <a:extLst>
                <a:ext uri="{FF2B5EF4-FFF2-40B4-BE49-F238E27FC236}">
                  <a16:creationId xmlns:a16="http://schemas.microsoft.com/office/drawing/2014/main" id="{DBB9B1FE-A97D-F980-D1FB-6964B7081E5C}"/>
                </a:ext>
              </a:extLst>
            </p:cNvPr>
            <p:cNvSpPr/>
            <p:nvPr/>
          </p:nvSpPr>
          <p:spPr>
            <a:xfrm>
              <a:off x="63500" y="63500"/>
              <a:ext cx="2133600" cy="352679"/>
            </a:xfrm>
            <a:custGeom>
              <a:avLst/>
              <a:gdLst/>
              <a:ahLst/>
              <a:cxnLst/>
              <a:rect l="l" t="t" r="r" b="b"/>
              <a:pathLst>
                <a:path w="2133600" h="352679">
                  <a:moveTo>
                    <a:pt x="0" y="0"/>
                  </a:moveTo>
                  <a:lnTo>
                    <a:pt x="2133600" y="0"/>
                  </a:lnTo>
                  <a:lnTo>
                    <a:pt x="2133600" y="352679"/>
                  </a:lnTo>
                  <a:lnTo>
                    <a:pt x="0" y="352679"/>
                  </a:lnTo>
                  <a:close/>
                </a:path>
              </a:pathLst>
            </a:custGeom>
            <a:solidFill>
              <a:srgbClr val="0D0D0D">
                <a:alpha val="50196"/>
              </a:srgbClr>
            </a:solidFill>
          </p:spPr>
          <p:txBody>
            <a:bodyPr/>
            <a:lstStyle/>
            <a:p>
              <a:endParaRPr lang="en-NZ"/>
            </a:p>
          </p:txBody>
        </p:sp>
        <p:sp>
          <p:nvSpPr>
            <p:cNvPr id="43" name="Freeform 4">
              <a:extLst>
                <a:ext uri="{FF2B5EF4-FFF2-40B4-BE49-F238E27FC236}">
                  <a16:creationId xmlns:a16="http://schemas.microsoft.com/office/drawing/2014/main" id="{93A5694B-2CE5-9C6B-E798-B1DEC291E6D9}"/>
                </a:ext>
              </a:extLst>
            </p:cNvPr>
            <p:cNvSpPr/>
            <p:nvPr/>
          </p:nvSpPr>
          <p:spPr>
            <a:xfrm>
              <a:off x="63500" y="513207"/>
              <a:ext cx="2133600" cy="352679"/>
            </a:xfrm>
            <a:custGeom>
              <a:avLst/>
              <a:gdLst/>
              <a:ahLst/>
              <a:cxnLst/>
              <a:rect l="l" t="t" r="r" b="b"/>
              <a:pathLst>
                <a:path w="2133600" h="352679">
                  <a:moveTo>
                    <a:pt x="0" y="0"/>
                  </a:moveTo>
                  <a:lnTo>
                    <a:pt x="2133600" y="0"/>
                  </a:lnTo>
                  <a:lnTo>
                    <a:pt x="2133600" y="352679"/>
                  </a:lnTo>
                  <a:lnTo>
                    <a:pt x="0" y="352679"/>
                  </a:lnTo>
                  <a:close/>
                </a:path>
              </a:pathLst>
            </a:custGeom>
            <a:solidFill>
              <a:srgbClr val="C3E5FF"/>
            </a:solidFill>
          </p:spPr>
          <p:txBody>
            <a:bodyPr/>
            <a:lstStyle/>
            <a:p>
              <a:endParaRPr lang="en-NZ"/>
            </a:p>
          </p:txBody>
        </p:sp>
        <p:sp>
          <p:nvSpPr>
            <p:cNvPr id="44" name="Freeform 5">
              <a:extLst>
                <a:ext uri="{FF2B5EF4-FFF2-40B4-BE49-F238E27FC236}">
                  <a16:creationId xmlns:a16="http://schemas.microsoft.com/office/drawing/2014/main" id="{B056F868-9305-B546-9640-F3CC587D296D}"/>
                </a:ext>
              </a:extLst>
            </p:cNvPr>
            <p:cNvSpPr/>
            <p:nvPr/>
          </p:nvSpPr>
          <p:spPr>
            <a:xfrm>
              <a:off x="63500" y="962914"/>
              <a:ext cx="2133600" cy="352679"/>
            </a:xfrm>
            <a:custGeom>
              <a:avLst/>
              <a:gdLst/>
              <a:ahLst/>
              <a:cxnLst/>
              <a:rect l="l" t="t" r="r" b="b"/>
              <a:pathLst>
                <a:path w="2133600" h="352679">
                  <a:moveTo>
                    <a:pt x="0" y="0"/>
                  </a:moveTo>
                  <a:lnTo>
                    <a:pt x="2133600" y="0"/>
                  </a:lnTo>
                  <a:lnTo>
                    <a:pt x="2133600" y="352679"/>
                  </a:lnTo>
                  <a:lnTo>
                    <a:pt x="0" y="352679"/>
                  </a:lnTo>
                  <a:close/>
                </a:path>
              </a:pathLst>
            </a:custGeom>
            <a:solidFill>
              <a:srgbClr val="4CB1FF"/>
            </a:solidFill>
          </p:spPr>
          <p:txBody>
            <a:bodyPr/>
            <a:lstStyle/>
            <a:p>
              <a:endParaRPr lang="en-NZ"/>
            </a:p>
          </p:txBody>
        </p:sp>
      </p:grpSp>
      <p:grpSp>
        <p:nvGrpSpPr>
          <p:cNvPr id="45" name="Group 6">
            <a:extLst>
              <a:ext uri="{FF2B5EF4-FFF2-40B4-BE49-F238E27FC236}">
                <a16:creationId xmlns:a16="http://schemas.microsoft.com/office/drawing/2014/main" id="{0F3DB5D0-F017-5062-ABF7-C792375C485F}"/>
              </a:ext>
            </a:extLst>
          </p:cNvPr>
          <p:cNvGrpSpPr>
            <a:grpSpLocks noChangeAspect="1"/>
          </p:cNvGrpSpPr>
          <p:nvPr/>
        </p:nvGrpSpPr>
        <p:grpSpPr>
          <a:xfrm>
            <a:off x="315660" y="1187358"/>
            <a:ext cx="11108930" cy="4147766"/>
            <a:chOff x="0" y="0"/>
            <a:chExt cx="11444745" cy="4147769"/>
          </a:xfrm>
        </p:grpSpPr>
        <p:sp>
          <p:nvSpPr>
            <p:cNvPr id="46" name="Freeform 7">
              <a:extLst>
                <a:ext uri="{FF2B5EF4-FFF2-40B4-BE49-F238E27FC236}">
                  <a16:creationId xmlns:a16="http://schemas.microsoft.com/office/drawing/2014/main" id="{AA8D62A8-41FF-6C97-2C22-D8D53A1930A2}"/>
                </a:ext>
              </a:extLst>
            </p:cNvPr>
            <p:cNvSpPr/>
            <p:nvPr/>
          </p:nvSpPr>
          <p:spPr>
            <a:xfrm>
              <a:off x="5037201" y="940943"/>
              <a:ext cx="1219073" cy="589788"/>
            </a:xfrm>
            <a:custGeom>
              <a:avLst/>
              <a:gdLst/>
              <a:ahLst/>
              <a:cxnLst/>
              <a:rect l="l" t="t" r="r" b="b"/>
              <a:pathLst>
                <a:path w="1219073" h="589788">
                  <a:moveTo>
                    <a:pt x="4826" y="0"/>
                  </a:moveTo>
                  <a:lnTo>
                    <a:pt x="1214247" y="0"/>
                  </a:lnTo>
                  <a:cubicBezTo>
                    <a:pt x="1216914" y="0"/>
                    <a:pt x="1219073" y="2159"/>
                    <a:pt x="1219073" y="4826"/>
                  </a:cubicBezTo>
                  <a:lnTo>
                    <a:pt x="1219073" y="584962"/>
                  </a:lnTo>
                  <a:cubicBezTo>
                    <a:pt x="1219073" y="587629"/>
                    <a:pt x="1216914" y="589788"/>
                    <a:pt x="1214247" y="589788"/>
                  </a:cubicBezTo>
                  <a:lnTo>
                    <a:pt x="4826" y="589788"/>
                  </a:lnTo>
                  <a:cubicBezTo>
                    <a:pt x="2159" y="589788"/>
                    <a:pt x="0" y="587629"/>
                    <a:pt x="0" y="584962"/>
                  </a:cubicBezTo>
                  <a:lnTo>
                    <a:pt x="0" y="4826"/>
                  </a:lnTo>
                  <a:cubicBezTo>
                    <a:pt x="0" y="2159"/>
                    <a:pt x="2159" y="0"/>
                    <a:pt x="4826" y="0"/>
                  </a:cubicBezTo>
                  <a:moveTo>
                    <a:pt x="4826" y="9525"/>
                  </a:moveTo>
                  <a:lnTo>
                    <a:pt x="4826" y="4699"/>
                  </a:lnTo>
                  <a:lnTo>
                    <a:pt x="9652" y="4699"/>
                  </a:lnTo>
                  <a:lnTo>
                    <a:pt x="9652" y="584835"/>
                  </a:lnTo>
                  <a:lnTo>
                    <a:pt x="4826" y="584835"/>
                  </a:lnTo>
                  <a:lnTo>
                    <a:pt x="4826" y="580009"/>
                  </a:lnTo>
                  <a:lnTo>
                    <a:pt x="1214247" y="580009"/>
                  </a:lnTo>
                  <a:lnTo>
                    <a:pt x="1214247" y="584835"/>
                  </a:lnTo>
                  <a:lnTo>
                    <a:pt x="1209421" y="584835"/>
                  </a:lnTo>
                  <a:lnTo>
                    <a:pt x="1209421" y="4826"/>
                  </a:lnTo>
                  <a:lnTo>
                    <a:pt x="1214247" y="4826"/>
                  </a:lnTo>
                  <a:lnTo>
                    <a:pt x="1214247" y="9652"/>
                  </a:lnTo>
                  <a:lnTo>
                    <a:pt x="4826" y="9652"/>
                  </a:lnTo>
                  <a:close/>
                </a:path>
              </a:pathLst>
            </a:custGeom>
            <a:solidFill>
              <a:srgbClr val="4CB1FF"/>
            </a:solidFill>
          </p:spPr>
          <p:txBody>
            <a:bodyPr/>
            <a:lstStyle/>
            <a:p>
              <a:endParaRPr lang="en-NZ"/>
            </a:p>
          </p:txBody>
        </p:sp>
        <p:sp>
          <p:nvSpPr>
            <p:cNvPr id="47" name="Freeform 8">
              <a:extLst>
                <a:ext uri="{FF2B5EF4-FFF2-40B4-BE49-F238E27FC236}">
                  <a16:creationId xmlns:a16="http://schemas.microsoft.com/office/drawing/2014/main" id="{10351313-A365-4FFC-BC15-B4F2A751E11A}"/>
                </a:ext>
              </a:extLst>
            </p:cNvPr>
            <p:cNvSpPr/>
            <p:nvPr/>
          </p:nvSpPr>
          <p:spPr>
            <a:xfrm>
              <a:off x="5052695" y="3280537"/>
              <a:ext cx="1219073" cy="589915"/>
            </a:xfrm>
            <a:custGeom>
              <a:avLst/>
              <a:gdLst/>
              <a:ahLst/>
              <a:cxnLst/>
              <a:rect l="l" t="t" r="r" b="b"/>
              <a:pathLst>
                <a:path w="1219073" h="589915">
                  <a:moveTo>
                    <a:pt x="4826" y="127"/>
                  </a:moveTo>
                  <a:lnTo>
                    <a:pt x="1214247" y="127"/>
                  </a:lnTo>
                  <a:cubicBezTo>
                    <a:pt x="1216914" y="127"/>
                    <a:pt x="1219073" y="2286"/>
                    <a:pt x="1219073" y="4953"/>
                  </a:cubicBezTo>
                  <a:lnTo>
                    <a:pt x="1219073" y="585089"/>
                  </a:lnTo>
                  <a:cubicBezTo>
                    <a:pt x="1219073" y="587756"/>
                    <a:pt x="1216914" y="589915"/>
                    <a:pt x="1214247" y="589915"/>
                  </a:cubicBezTo>
                  <a:lnTo>
                    <a:pt x="4826" y="589915"/>
                  </a:lnTo>
                  <a:cubicBezTo>
                    <a:pt x="2159" y="589915"/>
                    <a:pt x="0" y="587756"/>
                    <a:pt x="0" y="585089"/>
                  </a:cubicBezTo>
                  <a:lnTo>
                    <a:pt x="0" y="4826"/>
                  </a:lnTo>
                  <a:cubicBezTo>
                    <a:pt x="0" y="2159"/>
                    <a:pt x="2159" y="0"/>
                    <a:pt x="4826" y="0"/>
                  </a:cubicBezTo>
                  <a:moveTo>
                    <a:pt x="4826" y="9525"/>
                  </a:moveTo>
                  <a:lnTo>
                    <a:pt x="4826" y="4699"/>
                  </a:lnTo>
                  <a:lnTo>
                    <a:pt x="9652" y="4699"/>
                  </a:lnTo>
                  <a:lnTo>
                    <a:pt x="9652" y="584835"/>
                  </a:lnTo>
                  <a:lnTo>
                    <a:pt x="4826" y="584835"/>
                  </a:lnTo>
                  <a:lnTo>
                    <a:pt x="4826" y="580263"/>
                  </a:lnTo>
                  <a:lnTo>
                    <a:pt x="1214247" y="580263"/>
                  </a:lnTo>
                  <a:lnTo>
                    <a:pt x="1214247" y="585089"/>
                  </a:lnTo>
                  <a:lnTo>
                    <a:pt x="1209421" y="585089"/>
                  </a:lnTo>
                  <a:lnTo>
                    <a:pt x="1209421" y="4826"/>
                  </a:lnTo>
                  <a:lnTo>
                    <a:pt x="1214247" y="4826"/>
                  </a:lnTo>
                  <a:lnTo>
                    <a:pt x="1214247" y="9652"/>
                  </a:lnTo>
                  <a:lnTo>
                    <a:pt x="4826" y="9652"/>
                  </a:lnTo>
                  <a:close/>
                </a:path>
              </a:pathLst>
            </a:custGeom>
            <a:solidFill>
              <a:srgbClr val="4CB1FF"/>
            </a:solidFill>
          </p:spPr>
          <p:txBody>
            <a:bodyPr/>
            <a:lstStyle/>
            <a:p>
              <a:endParaRPr lang="en-NZ"/>
            </a:p>
          </p:txBody>
        </p:sp>
        <p:sp>
          <p:nvSpPr>
            <p:cNvPr id="48" name="Freeform 9">
              <a:extLst>
                <a:ext uri="{FF2B5EF4-FFF2-40B4-BE49-F238E27FC236}">
                  <a16:creationId xmlns:a16="http://schemas.microsoft.com/office/drawing/2014/main" id="{62C68774-D880-F66B-DFD3-F705F2138362}"/>
                </a:ext>
              </a:extLst>
            </p:cNvPr>
            <p:cNvSpPr/>
            <p:nvPr/>
          </p:nvSpPr>
          <p:spPr>
            <a:xfrm>
              <a:off x="6642354" y="943737"/>
              <a:ext cx="2133600" cy="352679"/>
            </a:xfrm>
            <a:custGeom>
              <a:avLst/>
              <a:gdLst/>
              <a:ahLst/>
              <a:cxnLst/>
              <a:rect l="l" t="t" r="r" b="b"/>
              <a:pathLst>
                <a:path w="2133600" h="352679">
                  <a:moveTo>
                    <a:pt x="0" y="0"/>
                  </a:moveTo>
                  <a:lnTo>
                    <a:pt x="2133600" y="0"/>
                  </a:lnTo>
                  <a:lnTo>
                    <a:pt x="2133600" y="352679"/>
                  </a:lnTo>
                  <a:lnTo>
                    <a:pt x="0" y="352679"/>
                  </a:lnTo>
                  <a:close/>
                </a:path>
              </a:pathLst>
            </a:custGeom>
            <a:solidFill>
              <a:srgbClr val="0D0D0D">
                <a:alpha val="50196"/>
              </a:srgbClr>
            </a:solidFill>
          </p:spPr>
          <p:txBody>
            <a:bodyPr/>
            <a:lstStyle/>
            <a:p>
              <a:endParaRPr lang="en-NZ"/>
            </a:p>
          </p:txBody>
        </p:sp>
        <p:sp>
          <p:nvSpPr>
            <p:cNvPr id="49" name="Freeform 10">
              <a:extLst>
                <a:ext uri="{FF2B5EF4-FFF2-40B4-BE49-F238E27FC236}">
                  <a16:creationId xmlns:a16="http://schemas.microsoft.com/office/drawing/2014/main" id="{905DF64D-8363-D996-0D70-1FC5D69F8F95}"/>
                </a:ext>
              </a:extLst>
            </p:cNvPr>
            <p:cNvSpPr/>
            <p:nvPr/>
          </p:nvSpPr>
          <p:spPr>
            <a:xfrm>
              <a:off x="6642354" y="1363726"/>
              <a:ext cx="2133600" cy="352679"/>
            </a:xfrm>
            <a:custGeom>
              <a:avLst/>
              <a:gdLst/>
              <a:ahLst/>
              <a:cxnLst/>
              <a:rect l="l" t="t" r="r" b="b"/>
              <a:pathLst>
                <a:path w="2133600" h="352679">
                  <a:moveTo>
                    <a:pt x="0" y="0"/>
                  </a:moveTo>
                  <a:lnTo>
                    <a:pt x="2133600" y="0"/>
                  </a:lnTo>
                  <a:lnTo>
                    <a:pt x="2133600" y="352679"/>
                  </a:lnTo>
                  <a:lnTo>
                    <a:pt x="0" y="352679"/>
                  </a:lnTo>
                  <a:close/>
                </a:path>
              </a:pathLst>
            </a:custGeom>
            <a:solidFill>
              <a:srgbClr val="0D0D0D">
                <a:alpha val="50196"/>
              </a:srgbClr>
            </a:solidFill>
          </p:spPr>
          <p:txBody>
            <a:bodyPr/>
            <a:lstStyle/>
            <a:p>
              <a:endParaRPr lang="en-NZ"/>
            </a:p>
          </p:txBody>
        </p:sp>
        <p:sp>
          <p:nvSpPr>
            <p:cNvPr id="50" name="Freeform 11">
              <a:extLst>
                <a:ext uri="{FF2B5EF4-FFF2-40B4-BE49-F238E27FC236}">
                  <a16:creationId xmlns:a16="http://schemas.microsoft.com/office/drawing/2014/main" id="{95DF2E32-E4B7-4404-316B-6178AD874734}"/>
                </a:ext>
              </a:extLst>
            </p:cNvPr>
            <p:cNvSpPr/>
            <p:nvPr/>
          </p:nvSpPr>
          <p:spPr>
            <a:xfrm>
              <a:off x="6642354" y="1783588"/>
              <a:ext cx="2133600" cy="352552"/>
            </a:xfrm>
            <a:custGeom>
              <a:avLst/>
              <a:gdLst/>
              <a:ahLst/>
              <a:cxnLst/>
              <a:rect l="l" t="t" r="r" b="b"/>
              <a:pathLst>
                <a:path w="2133600" h="352552">
                  <a:moveTo>
                    <a:pt x="0" y="0"/>
                  </a:moveTo>
                  <a:lnTo>
                    <a:pt x="2133600" y="0"/>
                  </a:lnTo>
                  <a:lnTo>
                    <a:pt x="2133600" y="352552"/>
                  </a:lnTo>
                  <a:lnTo>
                    <a:pt x="0" y="352552"/>
                  </a:lnTo>
                  <a:close/>
                </a:path>
              </a:pathLst>
            </a:custGeom>
            <a:solidFill>
              <a:srgbClr val="4CB1FF"/>
            </a:solidFill>
          </p:spPr>
          <p:txBody>
            <a:bodyPr/>
            <a:lstStyle/>
            <a:p>
              <a:endParaRPr lang="en-NZ"/>
            </a:p>
          </p:txBody>
        </p:sp>
        <p:sp>
          <p:nvSpPr>
            <p:cNvPr id="51" name="Freeform 12">
              <a:extLst>
                <a:ext uri="{FF2B5EF4-FFF2-40B4-BE49-F238E27FC236}">
                  <a16:creationId xmlns:a16="http://schemas.microsoft.com/office/drawing/2014/main" id="{01BE09B5-A906-A8CD-087F-56AA0409BBEF}"/>
                </a:ext>
              </a:extLst>
            </p:cNvPr>
            <p:cNvSpPr/>
            <p:nvPr/>
          </p:nvSpPr>
          <p:spPr>
            <a:xfrm>
              <a:off x="6642354" y="2203450"/>
              <a:ext cx="2133600" cy="352679"/>
            </a:xfrm>
            <a:custGeom>
              <a:avLst/>
              <a:gdLst/>
              <a:ahLst/>
              <a:cxnLst/>
              <a:rect l="l" t="t" r="r" b="b"/>
              <a:pathLst>
                <a:path w="2133600" h="352679">
                  <a:moveTo>
                    <a:pt x="0" y="0"/>
                  </a:moveTo>
                  <a:lnTo>
                    <a:pt x="2133600" y="0"/>
                  </a:lnTo>
                  <a:lnTo>
                    <a:pt x="2133600" y="352679"/>
                  </a:lnTo>
                  <a:lnTo>
                    <a:pt x="0" y="352679"/>
                  </a:lnTo>
                  <a:close/>
                </a:path>
              </a:pathLst>
            </a:custGeom>
            <a:solidFill>
              <a:srgbClr val="C3E5FF"/>
            </a:solidFill>
          </p:spPr>
          <p:txBody>
            <a:bodyPr/>
            <a:lstStyle/>
            <a:p>
              <a:endParaRPr lang="en-NZ"/>
            </a:p>
          </p:txBody>
        </p:sp>
        <p:sp>
          <p:nvSpPr>
            <p:cNvPr id="52" name="Freeform 13">
              <a:extLst>
                <a:ext uri="{FF2B5EF4-FFF2-40B4-BE49-F238E27FC236}">
                  <a16:creationId xmlns:a16="http://schemas.microsoft.com/office/drawing/2014/main" id="{D0560C5C-2409-948F-CB56-B03C20E80601}"/>
                </a:ext>
              </a:extLst>
            </p:cNvPr>
            <p:cNvSpPr/>
            <p:nvPr/>
          </p:nvSpPr>
          <p:spPr>
            <a:xfrm>
              <a:off x="6642354" y="3285363"/>
              <a:ext cx="2133600" cy="352679"/>
            </a:xfrm>
            <a:custGeom>
              <a:avLst/>
              <a:gdLst/>
              <a:ahLst/>
              <a:cxnLst/>
              <a:rect l="l" t="t" r="r" b="b"/>
              <a:pathLst>
                <a:path w="2133600" h="352679">
                  <a:moveTo>
                    <a:pt x="0" y="0"/>
                  </a:moveTo>
                  <a:lnTo>
                    <a:pt x="2133600" y="0"/>
                  </a:lnTo>
                  <a:lnTo>
                    <a:pt x="2133600" y="352679"/>
                  </a:lnTo>
                  <a:lnTo>
                    <a:pt x="0" y="352679"/>
                  </a:lnTo>
                  <a:close/>
                </a:path>
              </a:pathLst>
            </a:custGeom>
            <a:solidFill>
              <a:srgbClr val="C3E5FF"/>
            </a:solidFill>
          </p:spPr>
          <p:txBody>
            <a:bodyPr/>
            <a:lstStyle/>
            <a:p>
              <a:endParaRPr lang="en-NZ"/>
            </a:p>
          </p:txBody>
        </p:sp>
        <p:sp>
          <p:nvSpPr>
            <p:cNvPr id="53" name="Freeform 14">
              <a:extLst>
                <a:ext uri="{FF2B5EF4-FFF2-40B4-BE49-F238E27FC236}">
                  <a16:creationId xmlns:a16="http://schemas.microsoft.com/office/drawing/2014/main" id="{1B1ADE65-D91F-CBB2-3D40-62021041B654}"/>
                </a:ext>
              </a:extLst>
            </p:cNvPr>
            <p:cNvSpPr/>
            <p:nvPr/>
          </p:nvSpPr>
          <p:spPr>
            <a:xfrm>
              <a:off x="6642354" y="3731641"/>
              <a:ext cx="2133600" cy="352679"/>
            </a:xfrm>
            <a:custGeom>
              <a:avLst/>
              <a:gdLst/>
              <a:ahLst/>
              <a:cxnLst/>
              <a:rect l="l" t="t" r="r" b="b"/>
              <a:pathLst>
                <a:path w="2133600" h="352679">
                  <a:moveTo>
                    <a:pt x="0" y="0"/>
                  </a:moveTo>
                  <a:lnTo>
                    <a:pt x="2133600" y="0"/>
                  </a:lnTo>
                  <a:lnTo>
                    <a:pt x="2133600" y="352679"/>
                  </a:lnTo>
                  <a:lnTo>
                    <a:pt x="0" y="352679"/>
                  </a:lnTo>
                  <a:close/>
                </a:path>
              </a:pathLst>
            </a:custGeom>
            <a:solidFill>
              <a:srgbClr val="4CB1FF"/>
            </a:solidFill>
          </p:spPr>
          <p:txBody>
            <a:bodyPr/>
            <a:lstStyle/>
            <a:p>
              <a:endParaRPr lang="en-NZ"/>
            </a:p>
          </p:txBody>
        </p:sp>
        <p:sp>
          <p:nvSpPr>
            <p:cNvPr id="54" name="Freeform 15">
              <a:extLst>
                <a:ext uri="{FF2B5EF4-FFF2-40B4-BE49-F238E27FC236}">
                  <a16:creationId xmlns:a16="http://schemas.microsoft.com/office/drawing/2014/main" id="{62B50BA3-2B06-0618-AB16-AE0844EFEC5A}"/>
                </a:ext>
              </a:extLst>
            </p:cNvPr>
            <p:cNvSpPr/>
            <p:nvPr/>
          </p:nvSpPr>
          <p:spPr>
            <a:xfrm>
              <a:off x="63500" y="578358"/>
              <a:ext cx="11317732" cy="44959"/>
            </a:xfrm>
            <a:custGeom>
              <a:avLst/>
              <a:gdLst/>
              <a:ahLst/>
              <a:cxnLst/>
              <a:rect l="l" t="t" r="r" b="b"/>
              <a:pathLst>
                <a:path w="11317732" h="44959">
                  <a:moveTo>
                    <a:pt x="88900" y="254"/>
                  </a:moveTo>
                  <a:lnTo>
                    <a:pt x="139700" y="381"/>
                  </a:lnTo>
                  <a:lnTo>
                    <a:pt x="139700" y="13081"/>
                  </a:lnTo>
                  <a:lnTo>
                    <a:pt x="88900" y="12954"/>
                  </a:lnTo>
                  <a:close/>
                  <a:moveTo>
                    <a:pt x="177800" y="508"/>
                  </a:moveTo>
                  <a:lnTo>
                    <a:pt x="228600" y="635"/>
                  </a:lnTo>
                  <a:lnTo>
                    <a:pt x="228600" y="13335"/>
                  </a:lnTo>
                  <a:lnTo>
                    <a:pt x="177800" y="13208"/>
                  </a:lnTo>
                  <a:close/>
                  <a:moveTo>
                    <a:pt x="266700" y="762"/>
                  </a:moveTo>
                  <a:lnTo>
                    <a:pt x="317500" y="889"/>
                  </a:lnTo>
                  <a:lnTo>
                    <a:pt x="317500" y="13589"/>
                  </a:lnTo>
                  <a:lnTo>
                    <a:pt x="266700" y="13462"/>
                  </a:lnTo>
                  <a:close/>
                  <a:moveTo>
                    <a:pt x="355600" y="1016"/>
                  </a:moveTo>
                  <a:lnTo>
                    <a:pt x="406400" y="1143"/>
                  </a:lnTo>
                  <a:lnTo>
                    <a:pt x="406400" y="13843"/>
                  </a:lnTo>
                  <a:lnTo>
                    <a:pt x="355600" y="13716"/>
                  </a:lnTo>
                  <a:close/>
                  <a:moveTo>
                    <a:pt x="444500" y="1270"/>
                  </a:moveTo>
                  <a:lnTo>
                    <a:pt x="495300" y="1397"/>
                  </a:lnTo>
                  <a:lnTo>
                    <a:pt x="495300" y="14097"/>
                  </a:lnTo>
                  <a:lnTo>
                    <a:pt x="444500" y="13970"/>
                  </a:lnTo>
                  <a:close/>
                  <a:moveTo>
                    <a:pt x="533400" y="1524"/>
                  </a:moveTo>
                  <a:lnTo>
                    <a:pt x="584200" y="1651"/>
                  </a:lnTo>
                  <a:lnTo>
                    <a:pt x="584200" y="14351"/>
                  </a:lnTo>
                  <a:lnTo>
                    <a:pt x="533400" y="14224"/>
                  </a:lnTo>
                  <a:close/>
                  <a:moveTo>
                    <a:pt x="622300" y="1778"/>
                  </a:moveTo>
                  <a:lnTo>
                    <a:pt x="673100" y="1905"/>
                  </a:lnTo>
                  <a:lnTo>
                    <a:pt x="673100" y="14605"/>
                  </a:lnTo>
                  <a:lnTo>
                    <a:pt x="622300" y="14478"/>
                  </a:lnTo>
                  <a:close/>
                  <a:moveTo>
                    <a:pt x="711200" y="2032"/>
                  </a:moveTo>
                  <a:lnTo>
                    <a:pt x="762000" y="2159"/>
                  </a:lnTo>
                  <a:lnTo>
                    <a:pt x="762000" y="14859"/>
                  </a:lnTo>
                  <a:lnTo>
                    <a:pt x="711200" y="14732"/>
                  </a:lnTo>
                  <a:close/>
                  <a:moveTo>
                    <a:pt x="800100" y="2286"/>
                  </a:moveTo>
                  <a:lnTo>
                    <a:pt x="850900" y="2413"/>
                  </a:lnTo>
                  <a:lnTo>
                    <a:pt x="850900" y="15113"/>
                  </a:lnTo>
                  <a:lnTo>
                    <a:pt x="800100" y="14986"/>
                  </a:lnTo>
                  <a:close/>
                  <a:moveTo>
                    <a:pt x="889000" y="2540"/>
                  </a:moveTo>
                  <a:lnTo>
                    <a:pt x="939800" y="2667"/>
                  </a:lnTo>
                  <a:lnTo>
                    <a:pt x="939800" y="15367"/>
                  </a:lnTo>
                  <a:lnTo>
                    <a:pt x="889000" y="15240"/>
                  </a:lnTo>
                  <a:close/>
                  <a:moveTo>
                    <a:pt x="977900" y="2794"/>
                  </a:moveTo>
                  <a:lnTo>
                    <a:pt x="1028700" y="2921"/>
                  </a:lnTo>
                  <a:lnTo>
                    <a:pt x="1028700" y="15621"/>
                  </a:lnTo>
                  <a:lnTo>
                    <a:pt x="977900" y="15494"/>
                  </a:lnTo>
                  <a:close/>
                  <a:moveTo>
                    <a:pt x="1066800" y="3048"/>
                  </a:moveTo>
                  <a:lnTo>
                    <a:pt x="1117600" y="3175"/>
                  </a:lnTo>
                  <a:lnTo>
                    <a:pt x="1117600" y="15875"/>
                  </a:lnTo>
                  <a:lnTo>
                    <a:pt x="1066800" y="15748"/>
                  </a:lnTo>
                  <a:close/>
                  <a:moveTo>
                    <a:pt x="1155700" y="3302"/>
                  </a:moveTo>
                  <a:lnTo>
                    <a:pt x="1206500" y="3429"/>
                  </a:lnTo>
                  <a:lnTo>
                    <a:pt x="1206500" y="16129"/>
                  </a:lnTo>
                  <a:lnTo>
                    <a:pt x="1155700" y="16002"/>
                  </a:lnTo>
                  <a:close/>
                  <a:moveTo>
                    <a:pt x="1244600" y="3556"/>
                  </a:moveTo>
                  <a:lnTo>
                    <a:pt x="1295400" y="3683"/>
                  </a:lnTo>
                  <a:lnTo>
                    <a:pt x="1295400" y="16383"/>
                  </a:lnTo>
                  <a:lnTo>
                    <a:pt x="1244600" y="16256"/>
                  </a:lnTo>
                  <a:close/>
                  <a:moveTo>
                    <a:pt x="1333500" y="3810"/>
                  </a:moveTo>
                  <a:lnTo>
                    <a:pt x="1384300" y="3937"/>
                  </a:lnTo>
                  <a:lnTo>
                    <a:pt x="1384300" y="16637"/>
                  </a:lnTo>
                  <a:lnTo>
                    <a:pt x="1333500" y="16510"/>
                  </a:lnTo>
                  <a:close/>
                  <a:moveTo>
                    <a:pt x="1422400" y="4064"/>
                  </a:moveTo>
                  <a:lnTo>
                    <a:pt x="1473200" y="4191"/>
                  </a:lnTo>
                  <a:lnTo>
                    <a:pt x="1473200" y="16891"/>
                  </a:lnTo>
                  <a:lnTo>
                    <a:pt x="1422400" y="16764"/>
                  </a:lnTo>
                  <a:close/>
                  <a:moveTo>
                    <a:pt x="1511300" y="4318"/>
                  </a:moveTo>
                  <a:lnTo>
                    <a:pt x="1562100" y="4445"/>
                  </a:lnTo>
                  <a:lnTo>
                    <a:pt x="1562100" y="17145"/>
                  </a:lnTo>
                  <a:lnTo>
                    <a:pt x="1511300" y="17018"/>
                  </a:lnTo>
                  <a:close/>
                  <a:moveTo>
                    <a:pt x="1600200" y="4572"/>
                  </a:moveTo>
                  <a:lnTo>
                    <a:pt x="1651000" y="4699"/>
                  </a:lnTo>
                  <a:lnTo>
                    <a:pt x="1651000" y="17399"/>
                  </a:lnTo>
                  <a:lnTo>
                    <a:pt x="1600200" y="17272"/>
                  </a:lnTo>
                  <a:close/>
                  <a:moveTo>
                    <a:pt x="1689100" y="4826"/>
                  </a:moveTo>
                  <a:lnTo>
                    <a:pt x="1739900" y="4953"/>
                  </a:lnTo>
                  <a:lnTo>
                    <a:pt x="1739900" y="17653"/>
                  </a:lnTo>
                  <a:lnTo>
                    <a:pt x="1689100" y="17526"/>
                  </a:lnTo>
                  <a:close/>
                  <a:moveTo>
                    <a:pt x="1778000" y="5080"/>
                  </a:moveTo>
                  <a:lnTo>
                    <a:pt x="1828800" y="5207"/>
                  </a:lnTo>
                  <a:lnTo>
                    <a:pt x="1828800" y="17907"/>
                  </a:lnTo>
                  <a:lnTo>
                    <a:pt x="1778000" y="17780"/>
                  </a:lnTo>
                  <a:close/>
                  <a:moveTo>
                    <a:pt x="1866900" y="5334"/>
                  </a:moveTo>
                  <a:lnTo>
                    <a:pt x="1917700" y="5461"/>
                  </a:lnTo>
                  <a:lnTo>
                    <a:pt x="1917700" y="18161"/>
                  </a:lnTo>
                  <a:lnTo>
                    <a:pt x="1866900" y="18034"/>
                  </a:lnTo>
                  <a:close/>
                  <a:moveTo>
                    <a:pt x="1955800" y="5588"/>
                  </a:moveTo>
                  <a:lnTo>
                    <a:pt x="2006600" y="5715"/>
                  </a:lnTo>
                  <a:lnTo>
                    <a:pt x="2006600" y="18415"/>
                  </a:lnTo>
                  <a:lnTo>
                    <a:pt x="1955800" y="18288"/>
                  </a:lnTo>
                  <a:close/>
                  <a:moveTo>
                    <a:pt x="2044700" y="5842"/>
                  </a:moveTo>
                  <a:lnTo>
                    <a:pt x="2095500" y="5969"/>
                  </a:lnTo>
                  <a:lnTo>
                    <a:pt x="2095500" y="18669"/>
                  </a:lnTo>
                  <a:lnTo>
                    <a:pt x="2044700" y="18542"/>
                  </a:lnTo>
                  <a:close/>
                  <a:moveTo>
                    <a:pt x="2133600" y="6096"/>
                  </a:moveTo>
                  <a:lnTo>
                    <a:pt x="2184400" y="6223"/>
                  </a:lnTo>
                  <a:lnTo>
                    <a:pt x="2184400" y="18923"/>
                  </a:lnTo>
                  <a:lnTo>
                    <a:pt x="2133600" y="18796"/>
                  </a:lnTo>
                  <a:close/>
                  <a:moveTo>
                    <a:pt x="2222500" y="6350"/>
                  </a:moveTo>
                  <a:lnTo>
                    <a:pt x="2273300" y="6477"/>
                  </a:lnTo>
                  <a:lnTo>
                    <a:pt x="2273300" y="19177"/>
                  </a:lnTo>
                  <a:lnTo>
                    <a:pt x="2222500" y="19050"/>
                  </a:lnTo>
                  <a:close/>
                  <a:moveTo>
                    <a:pt x="2311400" y="6604"/>
                  </a:moveTo>
                  <a:lnTo>
                    <a:pt x="2362200" y="6731"/>
                  </a:lnTo>
                  <a:lnTo>
                    <a:pt x="2362200" y="19431"/>
                  </a:lnTo>
                  <a:lnTo>
                    <a:pt x="2311400" y="19304"/>
                  </a:lnTo>
                  <a:close/>
                  <a:moveTo>
                    <a:pt x="2400300" y="6858"/>
                  </a:moveTo>
                  <a:lnTo>
                    <a:pt x="2451100" y="6985"/>
                  </a:lnTo>
                  <a:lnTo>
                    <a:pt x="2451100" y="19685"/>
                  </a:lnTo>
                  <a:lnTo>
                    <a:pt x="2400300" y="19558"/>
                  </a:lnTo>
                  <a:close/>
                  <a:moveTo>
                    <a:pt x="2489200" y="7112"/>
                  </a:moveTo>
                  <a:lnTo>
                    <a:pt x="2540000" y="7239"/>
                  </a:lnTo>
                  <a:lnTo>
                    <a:pt x="2540000" y="19939"/>
                  </a:lnTo>
                  <a:lnTo>
                    <a:pt x="2489200" y="19812"/>
                  </a:lnTo>
                  <a:close/>
                  <a:moveTo>
                    <a:pt x="2578100" y="7366"/>
                  </a:moveTo>
                  <a:lnTo>
                    <a:pt x="2628900" y="7493"/>
                  </a:lnTo>
                  <a:lnTo>
                    <a:pt x="2628900" y="20193"/>
                  </a:lnTo>
                  <a:lnTo>
                    <a:pt x="2578100" y="20066"/>
                  </a:lnTo>
                  <a:close/>
                  <a:moveTo>
                    <a:pt x="2667000" y="7620"/>
                  </a:moveTo>
                  <a:lnTo>
                    <a:pt x="2717800" y="7747"/>
                  </a:lnTo>
                  <a:lnTo>
                    <a:pt x="2717800" y="20447"/>
                  </a:lnTo>
                  <a:lnTo>
                    <a:pt x="2667000" y="20320"/>
                  </a:lnTo>
                  <a:close/>
                  <a:moveTo>
                    <a:pt x="2755900" y="7874"/>
                  </a:moveTo>
                  <a:lnTo>
                    <a:pt x="2806700" y="8001"/>
                  </a:lnTo>
                  <a:lnTo>
                    <a:pt x="2806700" y="20701"/>
                  </a:lnTo>
                  <a:lnTo>
                    <a:pt x="2755900" y="20574"/>
                  </a:lnTo>
                  <a:close/>
                  <a:moveTo>
                    <a:pt x="2844800" y="8128"/>
                  </a:moveTo>
                  <a:lnTo>
                    <a:pt x="2895600" y="8255"/>
                  </a:lnTo>
                  <a:lnTo>
                    <a:pt x="2895600" y="20955"/>
                  </a:lnTo>
                  <a:lnTo>
                    <a:pt x="2844800" y="20828"/>
                  </a:lnTo>
                  <a:close/>
                  <a:moveTo>
                    <a:pt x="2933700" y="8382"/>
                  </a:moveTo>
                  <a:lnTo>
                    <a:pt x="2984500" y="8509"/>
                  </a:lnTo>
                  <a:lnTo>
                    <a:pt x="2984500" y="21209"/>
                  </a:lnTo>
                  <a:lnTo>
                    <a:pt x="2933700" y="21082"/>
                  </a:lnTo>
                  <a:close/>
                  <a:moveTo>
                    <a:pt x="3022600" y="8636"/>
                  </a:moveTo>
                  <a:lnTo>
                    <a:pt x="3073400" y="8763"/>
                  </a:lnTo>
                  <a:lnTo>
                    <a:pt x="3073400" y="21463"/>
                  </a:lnTo>
                  <a:lnTo>
                    <a:pt x="3022600" y="21336"/>
                  </a:lnTo>
                  <a:close/>
                  <a:moveTo>
                    <a:pt x="3111500" y="8890"/>
                  </a:moveTo>
                  <a:lnTo>
                    <a:pt x="3162300" y="9017"/>
                  </a:lnTo>
                  <a:lnTo>
                    <a:pt x="3162300" y="21717"/>
                  </a:lnTo>
                  <a:lnTo>
                    <a:pt x="3111500" y="21590"/>
                  </a:lnTo>
                  <a:close/>
                  <a:moveTo>
                    <a:pt x="3200400" y="9144"/>
                  </a:moveTo>
                  <a:lnTo>
                    <a:pt x="3251200" y="9271"/>
                  </a:lnTo>
                  <a:lnTo>
                    <a:pt x="3251200" y="21971"/>
                  </a:lnTo>
                  <a:lnTo>
                    <a:pt x="3200400" y="21844"/>
                  </a:lnTo>
                  <a:close/>
                  <a:moveTo>
                    <a:pt x="3289300" y="9398"/>
                  </a:moveTo>
                  <a:lnTo>
                    <a:pt x="3340100" y="9525"/>
                  </a:lnTo>
                  <a:lnTo>
                    <a:pt x="3340100" y="22225"/>
                  </a:lnTo>
                  <a:lnTo>
                    <a:pt x="3289300" y="22098"/>
                  </a:lnTo>
                  <a:close/>
                  <a:moveTo>
                    <a:pt x="3378200" y="9652"/>
                  </a:moveTo>
                  <a:lnTo>
                    <a:pt x="3429000" y="9779"/>
                  </a:lnTo>
                  <a:lnTo>
                    <a:pt x="3429000" y="22479"/>
                  </a:lnTo>
                  <a:lnTo>
                    <a:pt x="3378200" y="22352"/>
                  </a:lnTo>
                  <a:close/>
                  <a:moveTo>
                    <a:pt x="3467100" y="9906"/>
                  </a:moveTo>
                  <a:lnTo>
                    <a:pt x="3517900" y="10033"/>
                  </a:lnTo>
                  <a:lnTo>
                    <a:pt x="3517900" y="22733"/>
                  </a:lnTo>
                  <a:lnTo>
                    <a:pt x="3467100" y="22606"/>
                  </a:lnTo>
                  <a:close/>
                  <a:moveTo>
                    <a:pt x="3556000" y="10160"/>
                  </a:moveTo>
                  <a:lnTo>
                    <a:pt x="3606800" y="10287"/>
                  </a:lnTo>
                  <a:lnTo>
                    <a:pt x="3606800" y="22987"/>
                  </a:lnTo>
                  <a:lnTo>
                    <a:pt x="3556000" y="22860"/>
                  </a:lnTo>
                  <a:close/>
                  <a:moveTo>
                    <a:pt x="3644900" y="10414"/>
                  </a:moveTo>
                  <a:lnTo>
                    <a:pt x="3695700" y="10541"/>
                  </a:lnTo>
                  <a:lnTo>
                    <a:pt x="3695700" y="23241"/>
                  </a:lnTo>
                  <a:lnTo>
                    <a:pt x="3644900" y="23114"/>
                  </a:lnTo>
                  <a:close/>
                  <a:moveTo>
                    <a:pt x="3733800" y="10668"/>
                  </a:moveTo>
                  <a:lnTo>
                    <a:pt x="3784600" y="10795"/>
                  </a:lnTo>
                  <a:lnTo>
                    <a:pt x="3784600" y="23495"/>
                  </a:lnTo>
                  <a:lnTo>
                    <a:pt x="3733800" y="23368"/>
                  </a:lnTo>
                  <a:close/>
                  <a:moveTo>
                    <a:pt x="3822700" y="10922"/>
                  </a:moveTo>
                  <a:lnTo>
                    <a:pt x="3873500" y="11049"/>
                  </a:lnTo>
                  <a:lnTo>
                    <a:pt x="3873500" y="23749"/>
                  </a:lnTo>
                  <a:lnTo>
                    <a:pt x="3822700" y="23622"/>
                  </a:lnTo>
                  <a:close/>
                  <a:moveTo>
                    <a:pt x="3911600" y="11176"/>
                  </a:moveTo>
                  <a:lnTo>
                    <a:pt x="3962400" y="11303"/>
                  </a:lnTo>
                  <a:lnTo>
                    <a:pt x="3962400" y="24003"/>
                  </a:lnTo>
                  <a:lnTo>
                    <a:pt x="3911600" y="23876"/>
                  </a:lnTo>
                  <a:close/>
                  <a:moveTo>
                    <a:pt x="4000500" y="11430"/>
                  </a:moveTo>
                  <a:lnTo>
                    <a:pt x="4051300" y="11557"/>
                  </a:lnTo>
                  <a:lnTo>
                    <a:pt x="4051300" y="24257"/>
                  </a:lnTo>
                  <a:lnTo>
                    <a:pt x="4000500" y="24130"/>
                  </a:lnTo>
                  <a:close/>
                  <a:moveTo>
                    <a:pt x="4089400" y="11684"/>
                  </a:moveTo>
                  <a:lnTo>
                    <a:pt x="4140200" y="11811"/>
                  </a:lnTo>
                  <a:lnTo>
                    <a:pt x="4140200" y="24511"/>
                  </a:lnTo>
                  <a:lnTo>
                    <a:pt x="4089400" y="24384"/>
                  </a:lnTo>
                  <a:close/>
                  <a:moveTo>
                    <a:pt x="4178300" y="11938"/>
                  </a:moveTo>
                  <a:lnTo>
                    <a:pt x="4229100" y="12065"/>
                  </a:lnTo>
                  <a:lnTo>
                    <a:pt x="4229100" y="24765"/>
                  </a:lnTo>
                  <a:lnTo>
                    <a:pt x="4178300" y="24638"/>
                  </a:lnTo>
                  <a:close/>
                  <a:moveTo>
                    <a:pt x="4267200" y="12192"/>
                  </a:moveTo>
                  <a:lnTo>
                    <a:pt x="4318000" y="12319"/>
                  </a:lnTo>
                  <a:lnTo>
                    <a:pt x="4318000" y="25019"/>
                  </a:lnTo>
                  <a:lnTo>
                    <a:pt x="4267200" y="24892"/>
                  </a:lnTo>
                  <a:close/>
                  <a:moveTo>
                    <a:pt x="4356100" y="12446"/>
                  </a:moveTo>
                  <a:lnTo>
                    <a:pt x="4406900" y="12573"/>
                  </a:lnTo>
                  <a:lnTo>
                    <a:pt x="4406900" y="25273"/>
                  </a:lnTo>
                  <a:lnTo>
                    <a:pt x="4356100" y="25146"/>
                  </a:lnTo>
                  <a:close/>
                  <a:moveTo>
                    <a:pt x="4445000" y="12700"/>
                  </a:moveTo>
                  <a:lnTo>
                    <a:pt x="4495800" y="12827"/>
                  </a:lnTo>
                  <a:lnTo>
                    <a:pt x="4495800" y="25527"/>
                  </a:lnTo>
                  <a:lnTo>
                    <a:pt x="4445000" y="25400"/>
                  </a:lnTo>
                  <a:close/>
                  <a:moveTo>
                    <a:pt x="4533900" y="12954"/>
                  </a:moveTo>
                  <a:lnTo>
                    <a:pt x="4584700" y="13081"/>
                  </a:lnTo>
                  <a:lnTo>
                    <a:pt x="4584700" y="25781"/>
                  </a:lnTo>
                  <a:lnTo>
                    <a:pt x="4533900" y="25654"/>
                  </a:lnTo>
                  <a:close/>
                  <a:moveTo>
                    <a:pt x="4622800" y="13208"/>
                  </a:moveTo>
                  <a:lnTo>
                    <a:pt x="4673600" y="13335"/>
                  </a:lnTo>
                  <a:lnTo>
                    <a:pt x="4673600" y="26035"/>
                  </a:lnTo>
                  <a:lnTo>
                    <a:pt x="4622800" y="25908"/>
                  </a:lnTo>
                  <a:close/>
                  <a:moveTo>
                    <a:pt x="4711700" y="13462"/>
                  </a:moveTo>
                  <a:lnTo>
                    <a:pt x="4762500" y="13589"/>
                  </a:lnTo>
                  <a:lnTo>
                    <a:pt x="4762500" y="26289"/>
                  </a:lnTo>
                  <a:lnTo>
                    <a:pt x="4711700" y="26162"/>
                  </a:lnTo>
                  <a:close/>
                  <a:moveTo>
                    <a:pt x="4800600" y="13716"/>
                  </a:moveTo>
                  <a:lnTo>
                    <a:pt x="4851400" y="13843"/>
                  </a:lnTo>
                  <a:lnTo>
                    <a:pt x="4851400" y="26543"/>
                  </a:lnTo>
                  <a:lnTo>
                    <a:pt x="4800600" y="26416"/>
                  </a:lnTo>
                  <a:close/>
                  <a:moveTo>
                    <a:pt x="4889500" y="13970"/>
                  </a:moveTo>
                  <a:lnTo>
                    <a:pt x="4940300" y="14097"/>
                  </a:lnTo>
                  <a:lnTo>
                    <a:pt x="4940300" y="26797"/>
                  </a:lnTo>
                  <a:lnTo>
                    <a:pt x="4889500" y="26670"/>
                  </a:lnTo>
                  <a:close/>
                  <a:moveTo>
                    <a:pt x="4978400" y="14224"/>
                  </a:moveTo>
                  <a:lnTo>
                    <a:pt x="5029200" y="14351"/>
                  </a:lnTo>
                  <a:lnTo>
                    <a:pt x="5029200" y="27051"/>
                  </a:lnTo>
                  <a:lnTo>
                    <a:pt x="4978400" y="26924"/>
                  </a:lnTo>
                  <a:close/>
                  <a:moveTo>
                    <a:pt x="5067300" y="14478"/>
                  </a:moveTo>
                  <a:lnTo>
                    <a:pt x="5118100" y="14605"/>
                  </a:lnTo>
                  <a:lnTo>
                    <a:pt x="5118100" y="27305"/>
                  </a:lnTo>
                  <a:lnTo>
                    <a:pt x="5067300" y="27178"/>
                  </a:lnTo>
                  <a:close/>
                  <a:moveTo>
                    <a:pt x="5156200" y="14732"/>
                  </a:moveTo>
                  <a:lnTo>
                    <a:pt x="5207000" y="14859"/>
                  </a:lnTo>
                  <a:lnTo>
                    <a:pt x="5207000" y="27559"/>
                  </a:lnTo>
                  <a:lnTo>
                    <a:pt x="5156200" y="27432"/>
                  </a:lnTo>
                  <a:close/>
                  <a:moveTo>
                    <a:pt x="5245100" y="14986"/>
                  </a:moveTo>
                  <a:lnTo>
                    <a:pt x="5295900" y="15113"/>
                  </a:lnTo>
                  <a:lnTo>
                    <a:pt x="5295900" y="27813"/>
                  </a:lnTo>
                  <a:lnTo>
                    <a:pt x="5245100" y="27686"/>
                  </a:lnTo>
                  <a:close/>
                  <a:moveTo>
                    <a:pt x="5334000" y="15240"/>
                  </a:moveTo>
                  <a:lnTo>
                    <a:pt x="5384800" y="15367"/>
                  </a:lnTo>
                  <a:lnTo>
                    <a:pt x="5384800" y="28067"/>
                  </a:lnTo>
                  <a:lnTo>
                    <a:pt x="5334000" y="27940"/>
                  </a:lnTo>
                  <a:close/>
                  <a:moveTo>
                    <a:pt x="5422900" y="15494"/>
                  </a:moveTo>
                  <a:lnTo>
                    <a:pt x="5473700" y="15621"/>
                  </a:lnTo>
                  <a:lnTo>
                    <a:pt x="5473700" y="28321"/>
                  </a:lnTo>
                  <a:lnTo>
                    <a:pt x="5422900" y="28194"/>
                  </a:lnTo>
                  <a:close/>
                  <a:moveTo>
                    <a:pt x="5511800" y="15748"/>
                  </a:moveTo>
                  <a:lnTo>
                    <a:pt x="5562600" y="15875"/>
                  </a:lnTo>
                  <a:lnTo>
                    <a:pt x="5562600" y="28575"/>
                  </a:lnTo>
                  <a:lnTo>
                    <a:pt x="5511800" y="28448"/>
                  </a:lnTo>
                  <a:close/>
                  <a:moveTo>
                    <a:pt x="5600700" y="16002"/>
                  </a:moveTo>
                  <a:lnTo>
                    <a:pt x="5651500" y="16129"/>
                  </a:lnTo>
                  <a:lnTo>
                    <a:pt x="5651500" y="28829"/>
                  </a:lnTo>
                  <a:lnTo>
                    <a:pt x="5600700" y="28702"/>
                  </a:lnTo>
                  <a:close/>
                  <a:moveTo>
                    <a:pt x="5689600" y="16256"/>
                  </a:moveTo>
                  <a:lnTo>
                    <a:pt x="5740400" y="16383"/>
                  </a:lnTo>
                  <a:lnTo>
                    <a:pt x="5740400" y="29083"/>
                  </a:lnTo>
                  <a:lnTo>
                    <a:pt x="5689600" y="28956"/>
                  </a:lnTo>
                  <a:close/>
                  <a:moveTo>
                    <a:pt x="5778500" y="16510"/>
                  </a:moveTo>
                  <a:lnTo>
                    <a:pt x="5829300" y="16637"/>
                  </a:lnTo>
                  <a:lnTo>
                    <a:pt x="5829300" y="29337"/>
                  </a:lnTo>
                  <a:lnTo>
                    <a:pt x="5778500" y="29210"/>
                  </a:lnTo>
                  <a:close/>
                  <a:moveTo>
                    <a:pt x="5867400" y="16764"/>
                  </a:moveTo>
                  <a:lnTo>
                    <a:pt x="5918200" y="16891"/>
                  </a:lnTo>
                  <a:lnTo>
                    <a:pt x="5918200" y="29591"/>
                  </a:lnTo>
                  <a:lnTo>
                    <a:pt x="5867400" y="29464"/>
                  </a:lnTo>
                  <a:close/>
                  <a:moveTo>
                    <a:pt x="5956300" y="17018"/>
                  </a:moveTo>
                  <a:lnTo>
                    <a:pt x="6007100" y="17145"/>
                  </a:lnTo>
                  <a:lnTo>
                    <a:pt x="6007100" y="29845"/>
                  </a:lnTo>
                  <a:lnTo>
                    <a:pt x="5956300" y="29718"/>
                  </a:lnTo>
                  <a:close/>
                  <a:moveTo>
                    <a:pt x="6045200" y="17272"/>
                  </a:moveTo>
                  <a:lnTo>
                    <a:pt x="6096000" y="17399"/>
                  </a:lnTo>
                  <a:lnTo>
                    <a:pt x="6096000" y="30099"/>
                  </a:lnTo>
                  <a:lnTo>
                    <a:pt x="6045200" y="29972"/>
                  </a:lnTo>
                  <a:close/>
                  <a:moveTo>
                    <a:pt x="6134100" y="17526"/>
                  </a:moveTo>
                  <a:lnTo>
                    <a:pt x="6184900" y="17653"/>
                  </a:lnTo>
                  <a:lnTo>
                    <a:pt x="6184900" y="30353"/>
                  </a:lnTo>
                  <a:lnTo>
                    <a:pt x="6134100" y="30226"/>
                  </a:lnTo>
                  <a:close/>
                  <a:moveTo>
                    <a:pt x="6223000" y="17780"/>
                  </a:moveTo>
                  <a:lnTo>
                    <a:pt x="6273800" y="17907"/>
                  </a:lnTo>
                  <a:lnTo>
                    <a:pt x="6273800" y="30607"/>
                  </a:lnTo>
                  <a:lnTo>
                    <a:pt x="6223000" y="30480"/>
                  </a:lnTo>
                  <a:close/>
                  <a:moveTo>
                    <a:pt x="6311900" y="18034"/>
                  </a:moveTo>
                  <a:lnTo>
                    <a:pt x="6362700" y="18161"/>
                  </a:lnTo>
                  <a:lnTo>
                    <a:pt x="6362700" y="30861"/>
                  </a:lnTo>
                  <a:lnTo>
                    <a:pt x="6311900" y="30734"/>
                  </a:lnTo>
                  <a:close/>
                  <a:moveTo>
                    <a:pt x="6400800" y="18288"/>
                  </a:moveTo>
                  <a:lnTo>
                    <a:pt x="6451600" y="18415"/>
                  </a:lnTo>
                  <a:lnTo>
                    <a:pt x="6451600" y="31115"/>
                  </a:lnTo>
                  <a:lnTo>
                    <a:pt x="6400800" y="30988"/>
                  </a:lnTo>
                  <a:close/>
                  <a:moveTo>
                    <a:pt x="6489700" y="18542"/>
                  </a:moveTo>
                  <a:lnTo>
                    <a:pt x="6540500" y="18669"/>
                  </a:lnTo>
                  <a:lnTo>
                    <a:pt x="6540500" y="31369"/>
                  </a:lnTo>
                  <a:lnTo>
                    <a:pt x="6489700" y="31242"/>
                  </a:lnTo>
                  <a:close/>
                  <a:moveTo>
                    <a:pt x="6578600" y="18796"/>
                  </a:moveTo>
                  <a:lnTo>
                    <a:pt x="6629400" y="18923"/>
                  </a:lnTo>
                  <a:lnTo>
                    <a:pt x="6629400" y="31623"/>
                  </a:lnTo>
                  <a:lnTo>
                    <a:pt x="6578600" y="31496"/>
                  </a:lnTo>
                  <a:close/>
                  <a:moveTo>
                    <a:pt x="6667500" y="19050"/>
                  </a:moveTo>
                  <a:lnTo>
                    <a:pt x="6718300" y="19177"/>
                  </a:lnTo>
                  <a:lnTo>
                    <a:pt x="6718300" y="31877"/>
                  </a:lnTo>
                  <a:lnTo>
                    <a:pt x="6667500" y="31750"/>
                  </a:lnTo>
                  <a:close/>
                  <a:moveTo>
                    <a:pt x="6756400" y="19304"/>
                  </a:moveTo>
                  <a:lnTo>
                    <a:pt x="6807200" y="19431"/>
                  </a:lnTo>
                  <a:lnTo>
                    <a:pt x="6807200" y="32131"/>
                  </a:lnTo>
                  <a:lnTo>
                    <a:pt x="6756400" y="32004"/>
                  </a:lnTo>
                  <a:close/>
                  <a:moveTo>
                    <a:pt x="6845300" y="19558"/>
                  </a:moveTo>
                  <a:lnTo>
                    <a:pt x="6896100" y="19685"/>
                  </a:lnTo>
                  <a:lnTo>
                    <a:pt x="6896100" y="32385"/>
                  </a:lnTo>
                  <a:lnTo>
                    <a:pt x="6845300" y="32258"/>
                  </a:lnTo>
                  <a:close/>
                  <a:moveTo>
                    <a:pt x="6934200" y="19812"/>
                  </a:moveTo>
                  <a:lnTo>
                    <a:pt x="6985000" y="19939"/>
                  </a:lnTo>
                  <a:lnTo>
                    <a:pt x="6985000" y="32639"/>
                  </a:lnTo>
                  <a:lnTo>
                    <a:pt x="6934200" y="32512"/>
                  </a:lnTo>
                  <a:close/>
                  <a:moveTo>
                    <a:pt x="7023100" y="20066"/>
                  </a:moveTo>
                  <a:lnTo>
                    <a:pt x="7073900" y="20193"/>
                  </a:lnTo>
                  <a:lnTo>
                    <a:pt x="7073900" y="32893"/>
                  </a:lnTo>
                  <a:lnTo>
                    <a:pt x="7023100" y="32766"/>
                  </a:lnTo>
                  <a:close/>
                  <a:moveTo>
                    <a:pt x="7112000" y="20320"/>
                  </a:moveTo>
                  <a:lnTo>
                    <a:pt x="7162800" y="20447"/>
                  </a:lnTo>
                  <a:lnTo>
                    <a:pt x="7162800" y="33147"/>
                  </a:lnTo>
                  <a:lnTo>
                    <a:pt x="7112000" y="33020"/>
                  </a:lnTo>
                  <a:close/>
                  <a:moveTo>
                    <a:pt x="7200900" y="20574"/>
                  </a:moveTo>
                  <a:lnTo>
                    <a:pt x="7251700" y="20701"/>
                  </a:lnTo>
                  <a:lnTo>
                    <a:pt x="7251700" y="33401"/>
                  </a:lnTo>
                  <a:lnTo>
                    <a:pt x="7200900" y="33274"/>
                  </a:lnTo>
                  <a:close/>
                  <a:moveTo>
                    <a:pt x="7289800" y="20828"/>
                  </a:moveTo>
                  <a:lnTo>
                    <a:pt x="7340600" y="20955"/>
                  </a:lnTo>
                  <a:lnTo>
                    <a:pt x="7340600" y="33655"/>
                  </a:lnTo>
                  <a:lnTo>
                    <a:pt x="7289800" y="33528"/>
                  </a:lnTo>
                  <a:close/>
                  <a:moveTo>
                    <a:pt x="7378700" y="21082"/>
                  </a:moveTo>
                  <a:lnTo>
                    <a:pt x="7429500" y="21209"/>
                  </a:lnTo>
                  <a:lnTo>
                    <a:pt x="7429500" y="33909"/>
                  </a:lnTo>
                  <a:lnTo>
                    <a:pt x="7378700" y="33782"/>
                  </a:lnTo>
                  <a:close/>
                  <a:moveTo>
                    <a:pt x="7467600" y="21336"/>
                  </a:moveTo>
                  <a:lnTo>
                    <a:pt x="7518400" y="21463"/>
                  </a:lnTo>
                  <a:lnTo>
                    <a:pt x="7518400" y="34163"/>
                  </a:lnTo>
                  <a:lnTo>
                    <a:pt x="7467600" y="34036"/>
                  </a:lnTo>
                  <a:close/>
                  <a:moveTo>
                    <a:pt x="7556500" y="21591"/>
                  </a:moveTo>
                  <a:lnTo>
                    <a:pt x="7607300" y="21717"/>
                  </a:lnTo>
                  <a:lnTo>
                    <a:pt x="7607300" y="34417"/>
                  </a:lnTo>
                  <a:lnTo>
                    <a:pt x="7556500" y="34291"/>
                  </a:lnTo>
                  <a:close/>
                  <a:moveTo>
                    <a:pt x="7645400" y="21845"/>
                  </a:moveTo>
                  <a:lnTo>
                    <a:pt x="7696200" y="21971"/>
                  </a:lnTo>
                  <a:lnTo>
                    <a:pt x="7696200" y="34671"/>
                  </a:lnTo>
                  <a:lnTo>
                    <a:pt x="7645400" y="34545"/>
                  </a:lnTo>
                  <a:close/>
                  <a:moveTo>
                    <a:pt x="7734300" y="22099"/>
                  </a:moveTo>
                  <a:lnTo>
                    <a:pt x="7785100" y="22225"/>
                  </a:lnTo>
                  <a:lnTo>
                    <a:pt x="7785100" y="34925"/>
                  </a:lnTo>
                  <a:lnTo>
                    <a:pt x="7734300" y="34799"/>
                  </a:lnTo>
                  <a:close/>
                  <a:moveTo>
                    <a:pt x="7823200" y="22353"/>
                  </a:moveTo>
                  <a:lnTo>
                    <a:pt x="7874000" y="22480"/>
                  </a:lnTo>
                  <a:lnTo>
                    <a:pt x="7874000" y="35180"/>
                  </a:lnTo>
                  <a:lnTo>
                    <a:pt x="7823200" y="35053"/>
                  </a:lnTo>
                  <a:close/>
                  <a:moveTo>
                    <a:pt x="7912100" y="22607"/>
                  </a:moveTo>
                  <a:lnTo>
                    <a:pt x="7962900" y="22734"/>
                  </a:lnTo>
                  <a:lnTo>
                    <a:pt x="7962900" y="35434"/>
                  </a:lnTo>
                  <a:lnTo>
                    <a:pt x="7912100" y="35307"/>
                  </a:lnTo>
                  <a:close/>
                  <a:moveTo>
                    <a:pt x="8001000" y="22861"/>
                  </a:moveTo>
                  <a:lnTo>
                    <a:pt x="8051800" y="22988"/>
                  </a:lnTo>
                  <a:lnTo>
                    <a:pt x="8051800" y="35688"/>
                  </a:lnTo>
                  <a:lnTo>
                    <a:pt x="8001000" y="35561"/>
                  </a:lnTo>
                  <a:close/>
                  <a:moveTo>
                    <a:pt x="8089900" y="23115"/>
                  </a:moveTo>
                  <a:lnTo>
                    <a:pt x="8140700" y="23242"/>
                  </a:lnTo>
                  <a:lnTo>
                    <a:pt x="8140700" y="35942"/>
                  </a:lnTo>
                  <a:lnTo>
                    <a:pt x="8089900" y="35815"/>
                  </a:lnTo>
                  <a:close/>
                  <a:moveTo>
                    <a:pt x="8178800" y="23369"/>
                  </a:moveTo>
                  <a:lnTo>
                    <a:pt x="8229600" y="23496"/>
                  </a:lnTo>
                  <a:lnTo>
                    <a:pt x="8229600" y="36196"/>
                  </a:lnTo>
                  <a:lnTo>
                    <a:pt x="8178800" y="36069"/>
                  </a:lnTo>
                  <a:close/>
                  <a:moveTo>
                    <a:pt x="8267700" y="23623"/>
                  </a:moveTo>
                  <a:lnTo>
                    <a:pt x="8318500" y="23750"/>
                  </a:lnTo>
                  <a:lnTo>
                    <a:pt x="8318500" y="36450"/>
                  </a:lnTo>
                  <a:lnTo>
                    <a:pt x="8267700" y="36323"/>
                  </a:lnTo>
                  <a:close/>
                  <a:moveTo>
                    <a:pt x="8356600" y="23877"/>
                  </a:moveTo>
                  <a:lnTo>
                    <a:pt x="8407400" y="24004"/>
                  </a:lnTo>
                  <a:lnTo>
                    <a:pt x="8407400" y="36704"/>
                  </a:lnTo>
                  <a:lnTo>
                    <a:pt x="8356600" y="36577"/>
                  </a:lnTo>
                  <a:close/>
                  <a:moveTo>
                    <a:pt x="8445500" y="24131"/>
                  </a:moveTo>
                  <a:lnTo>
                    <a:pt x="8496300" y="24258"/>
                  </a:lnTo>
                  <a:lnTo>
                    <a:pt x="8496300" y="36958"/>
                  </a:lnTo>
                  <a:lnTo>
                    <a:pt x="8445500" y="36831"/>
                  </a:lnTo>
                  <a:close/>
                  <a:moveTo>
                    <a:pt x="8534400" y="24385"/>
                  </a:moveTo>
                  <a:lnTo>
                    <a:pt x="8585200" y="24512"/>
                  </a:lnTo>
                  <a:lnTo>
                    <a:pt x="8585200" y="37212"/>
                  </a:lnTo>
                  <a:lnTo>
                    <a:pt x="8534400" y="37085"/>
                  </a:lnTo>
                  <a:close/>
                  <a:moveTo>
                    <a:pt x="8623300" y="24639"/>
                  </a:moveTo>
                  <a:lnTo>
                    <a:pt x="8674100" y="24766"/>
                  </a:lnTo>
                  <a:lnTo>
                    <a:pt x="8674100" y="37466"/>
                  </a:lnTo>
                  <a:lnTo>
                    <a:pt x="8623300" y="37339"/>
                  </a:lnTo>
                  <a:close/>
                  <a:moveTo>
                    <a:pt x="8712200" y="24893"/>
                  </a:moveTo>
                  <a:lnTo>
                    <a:pt x="8763000" y="25020"/>
                  </a:lnTo>
                  <a:lnTo>
                    <a:pt x="8763000" y="37720"/>
                  </a:lnTo>
                  <a:lnTo>
                    <a:pt x="8712200" y="37593"/>
                  </a:lnTo>
                  <a:close/>
                  <a:moveTo>
                    <a:pt x="8801100" y="25147"/>
                  </a:moveTo>
                  <a:lnTo>
                    <a:pt x="8851900" y="25274"/>
                  </a:lnTo>
                  <a:lnTo>
                    <a:pt x="8851900" y="37974"/>
                  </a:lnTo>
                  <a:lnTo>
                    <a:pt x="8801100" y="37847"/>
                  </a:lnTo>
                  <a:close/>
                  <a:moveTo>
                    <a:pt x="8890000" y="25401"/>
                  </a:moveTo>
                  <a:lnTo>
                    <a:pt x="8940800" y="25528"/>
                  </a:lnTo>
                  <a:lnTo>
                    <a:pt x="8940800" y="38228"/>
                  </a:lnTo>
                  <a:lnTo>
                    <a:pt x="8890000" y="38101"/>
                  </a:lnTo>
                  <a:close/>
                  <a:moveTo>
                    <a:pt x="8978900" y="25655"/>
                  </a:moveTo>
                  <a:lnTo>
                    <a:pt x="9029700" y="25782"/>
                  </a:lnTo>
                  <a:lnTo>
                    <a:pt x="9029700" y="38482"/>
                  </a:lnTo>
                  <a:lnTo>
                    <a:pt x="8978900" y="38355"/>
                  </a:lnTo>
                  <a:close/>
                  <a:moveTo>
                    <a:pt x="9067800" y="25909"/>
                  </a:moveTo>
                  <a:lnTo>
                    <a:pt x="9118600" y="26036"/>
                  </a:lnTo>
                  <a:lnTo>
                    <a:pt x="9118600" y="38736"/>
                  </a:lnTo>
                  <a:lnTo>
                    <a:pt x="9067800" y="38609"/>
                  </a:lnTo>
                  <a:close/>
                  <a:moveTo>
                    <a:pt x="9156700" y="26163"/>
                  </a:moveTo>
                  <a:lnTo>
                    <a:pt x="9207500" y="26290"/>
                  </a:lnTo>
                  <a:lnTo>
                    <a:pt x="9207500" y="38990"/>
                  </a:lnTo>
                  <a:lnTo>
                    <a:pt x="9156700" y="38863"/>
                  </a:lnTo>
                  <a:close/>
                  <a:moveTo>
                    <a:pt x="9245600" y="26417"/>
                  </a:moveTo>
                  <a:lnTo>
                    <a:pt x="9296400" y="26544"/>
                  </a:lnTo>
                  <a:lnTo>
                    <a:pt x="9296400" y="39244"/>
                  </a:lnTo>
                  <a:lnTo>
                    <a:pt x="9245600" y="39117"/>
                  </a:lnTo>
                  <a:close/>
                  <a:moveTo>
                    <a:pt x="9334500" y="26671"/>
                  </a:moveTo>
                  <a:lnTo>
                    <a:pt x="9385300" y="26798"/>
                  </a:lnTo>
                  <a:lnTo>
                    <a:pt x="9385300" y="39498"/>
                  </a:lnTo>
                  <a:lnTo>
                    <a:pt x="9334500" y="39371"/>
                  </a:lnTo>
                  <a:close/>
                  <a:moveTo>
                    <a:pt x="9423400" y="26925"/>
                  </a:moveTo>
                  <a:lnTo>
                    <a:pt x="9474200" y="27052"/>
                  </a:lnTo>
                  <a:lnTo>
                    <a:pt x="9474200" y="39752"/>
                  </a:lnTo>
                  <a:lnTo>
                    <a:pt x="9423400" y="39625"/>
                  </a:lnTo>
                  <a:close/>
                  <a:moveTo>
                    <a:pt x="9512300" y="27179"/>
                  </a:moveTo>
                  <a:lnTo>
                    <a:pt x="9563100" y="27306"/>
                  </a:lnTo>
                  <a:lnTo>
                    <a:pt x="9563100" y="40006"/>
                  </a:lnTo>
                  <a:lnTo>
                    <a:pt x="9512300" y="39879"/>
                  </a:lnTo>
                  <a:close/>
                  <a:moveTo>
                    <a:pt x="9601200" y="27433"/>
                  </a:moveTo>
                  <a:lnTo>
                    <a:pt x="9652000" y="27560"/>
                  </a:lnTo>
                  <a:lnTo>
                    <a:pt x="9652000" y="40260"/>
                  </a:lnTo>
                  <a:lnTo>
                    <a:pt x="9601200" y="40133"/>
                  </a:lnTo>
                  <a:close/>
                  <a:moveTo>
                    <a:pt x="9690100" y="27687"/>
                  </a:moveTo>
                  <a:lnTo>
                    <a:pt x="9740900" y="27814"/>
                  </a:lnTo>
                  <a:lnTo>
                    <a:pt x="9740900" y="40514"/>
                  </a:lnTo>
                  <a:lnTo>
                    <a:pt x="9690100" y="40387"/>
                  </a:lnTo>
                  <a:close/>
                  <a:moveTo>
                    <a:pt x="9779000" y="27941"/>
                  </a:moveTo>
                  <a:lnTo>
                    <a:pt x="9829800" y="28068"/>
                  </a:lnTo>
                  <a:lnTo>
                    <a:pt x="9829800" y="40768"/>
                  </a:lnTo>
                  <a:lnTo>
                    <a:pt x="9779000" y="40641"/>
                  </a:lnTo>
                  <a:close/>
                  <a:moveTo>
                    <a:pt x="9867900" y="28195"/>
                  </a:moveTo>
                  <a:lnTo>
                    <a:pt x="9918700" y="28322"/>
                  </a:lnTo>
                  <a:lnTo>
                    <a:pt x="9918700" y="41022"/>
                  </a:lnTo>
                  <a:lnTo>
                    <a:pt x="9867900" y="40895"/>
                  </a:lnTo>
                  <a:close/>
                  <a:moveTo>
                    <a:pt x="9956800" y="28449"/>
                  </a:moveTo>
                  <a:lnTo>
                    <a:pt x="10007600" y="28576"/>
                  </a:lnTo>
                  <a:lnTo>
                    <a:pt x="10007600" y="41276"/>
                  </a:lnTo>
                  <a:lnTo>
                    <a:pt x="9956800" y="41149"/>
                  </a:lnTo>
                  <a:close/>
                  <a:moveTo>
                    <a:pt x="10045700" y="28703"/>
                  </a:moveTo>
                  <a:lnTo>
                    <a:pt x="10096500" y="28830"/>
                  </a:lnTo>
                  <a:lnTo>
                    <a:pt x="10096500" y="41530"/>
                  </a:lnTo>
                  <a:lnTo>
                    <a:pt x="10045700" y="41403"/>
                  </a:lnTo>
                  <a:close/>
                  <a:moveTo>
                    <a:pt x="10134600" y="28957"/>
                  </a:moveTo>
                  <a:lnTo>
                    <a:pt x="10185400" y="29084"/>
                  </a:lnTo>
                  <a:lnTo>
                    <a:pt x="10185400" y="41784"/>
                  </a:lnTo>
                  <a:lnTo>
                    <a:pt x="10134600" y="41657"/>
                  </a:lnTo>
                  <a:close/>
                  <a:moveTo>
                    <a:pt x="10223500" y="29211"/>
                  </a:moveTo>
                  <a:lnTo>
                    <a:pt x="10274300" y="29338"/>
                  </a:lnTo>
                  <a:lnTo>
                    <a:pt x="10274300" y="42038"/>
                  </a:lnTo>
                  <a:lnTo>
                    <a:pt x="10223500" y="41911"/>
                  </a:lnTo>
                  <a:close/>
                  <a:moveTo>
                    <a:pt x="10312400" y="29465"/>
                  </a:moveTo>
                  <a:lnTo>
                    <a:pt x="10363200" y="29592"/>
                  </a:lnTo>
                  <a:lnTo>
                    <a:pt x="10363200" y="42292"/>
                  </a:lnTo>
                  <a:lnTo>
                    <a:pt x="10312400" y="42165"/>
                  </a:lnTo>
                  <a:close/>
                  <a:moveTo>
                    <a:pt x="10401300" y="29719"/>
                  </a:moveTo>
                  <a:lnTo>
                    <a:pt x="10452100" y="29846"/>
                  </a:lnTo>
                  <a:lnTo>
                    <a:pt x="10452100" y="42546"/>
                  </a:lnTo>
                  <a:lnTo>
                    <a:pt x="10401300" y="42419"/>
                  </a:lnTo>
                  <a:close/>
                  <a:moveTo>
                    <a:pt x="10490200" y="29973"/>
                  </a:moveTo>
                  <a:lnTo>
                    <a:pt x="10541000" y="30100"/>
                  </a:lnTo>
                  <a:lnTo>
                    <a:pt x="10541000" y="42800"/>
                  </a:lnTo>
                  <a:lnTo>
                    <a:pt x="10490200" y="42673"/>
                  </a:lnTo>
                  <a:close/>
                  <a:moveTo>
                    <a:pt x="10579100" y="30227"/>
                  </a:moveTo>
                  <a:lnTo>
                    <a:pt x="10629900" y="30354"/>
                  </a:lnTo>
                  <a:lnTo>
                    <a:pt x="10629900" y="43054"/>
                  </a:lnTo>
                  <a:lnTo>
                    <a:pt x="10579100" y="42927"/>
                  </a:lnTo>
                  <a:close/>
                  <a:moveTo>
                    <a:pt x="10668000" y="30481"/>
                  </a:moveTo>
                  <a:lnTo>
                    <a:pt x="10718800" y="30608"/>
                  </a:lnTo>
                  <a:lnTo>
                    <a:pt x="10718800" y="43308"/>
                  </a:lnTo>
                  <a:lnTo>
                    <a:pt x="10668000" y="43181"/>
                  </a:lnTo>
                  <a:close/>
                  <a:moveTo>
                    <a:pt x="10756900" y="30735"/>
                  </a:moveTo>
                  <a:lnTo>
                    <a:pt x="10807700" y="30862"/>
                  </a:lnTo>
                  <a:lnTo>
                    <a:pt x="10807700" y="43562"/>
                  </a:lnTo>
                  <a:lnTo>
                    <a:pt x="10756900" y="43435"/>
                  </a:lnTo>
                  <a:close/>
                  <a:moveTo>
                    <a:pt x="10845800" y="30989"/>
                  </a:moveTo>
                  <a:lnTo>
                    <a:pt x="10896600" y="31116"/>
                  </a:lnTo>
                  <a:lnTo>
                    <a:pt x="10896600" y="43816"/>
                  </a:lnTo>
                  <a:lnTo>
                    <a:pt x="10845800" y="43689"/>
                  </a:lnTo>
                  <a:close/>
                  <a:moveTo>
                    <a:pt x="10934700" y="31243"/>
                  </a:moveTo>
                  <a:lnTo>
                    <a:pt x="10985500" y="31370"/>
                  </a:lnTo>
                  <a:lnTo>
                    <a:pt x="10985500" y="44070"/>
                  </a:lnTo>
                  <a:lnTo>
                    <a:pt x="10934700" y="43943"/>
                  </a:lnTo>
                  <a:close/>
                  <a:moveTo>
                    <a:pt x="11023600" y="31497"/>
                  </a:moveTo>
                  <a:lnTo>
                    <a:pt x="11074400" y="31624"/>
                  </a:lnTo>
                  <a:lnTo>
                    <a:pt x="11074400" y="44324"/>
                  </a:lnTo>
                  <a:lnTo>
                    <a:pt x="11023600" y="44197"/>
                  </a:lnTo>
                  <a:close/>
                  <a:moveTo>
                    <a:pt x="11112500" y="31751"/>
                  </a:moveTo>
                  <a:lnTo>
                    <a:pt x="11163300" y="31878"/>
                  </a:lnTo>
                  <a:lnTo>
                    <a:pt x="11163300" y="44578"/>
                  </a:lnTo>
                  <a:lnTo>
                    <a:pt x="11112500" y="44451"/>
                  </a:lnTo>
                  <a:close/>
                  <a:moveTo>
                    <a:pt x="11201400" y="32005"/>
                  </a:moveTo>
                  <a:lnTo>
                    <a:pt x="11252200" y="32132"/>
                  </a:lnTo>
                  <a:lnTo>
                    <a:pt x="11252200" y="44832"/>
                  </a:lnTo>
                  <a:lnTo>
                    <a:pt x="11201400" y="44705"/>
                  </a:lnTo>
                  <a:close/>
                  <a:moveTo>
                    <a:pt x="11290300" y="32259"/>
                  </a:moveTo>
                  <a:lnTo>
                    <a:pt x="11317732" y="32259"/>
                  </a:lnTo>
                  <a:lnTo>
                    <a:pt x="11317732" y="44959"/>
                  </a:lnTo>
                  <a:lnTo>
                    <a:pt x="11290300" y="44959"/>
                  </a:lnTo>
                  <a:close/>
                  <a:moveTo>
                    <a:pt x="0" y="0"/>
                  </a:moveTo>
                  <a:lnTo>
                    <a:pt x="50800" y="127"/>
                  </a:lnTo>
                  <a:lnTo>
                    <a:pt x="50800" y="12827"/>
                  </a:lnTo>
                  <a:lnTo>
                    <a:pt x="0" y="12700"/>
                  </a:lnTo>
                  <a:close/>
                </a:path>
              </a:pathLst>
            </a:custGeom>
            <a:solidFill>
              <a:schemeClr val="accent1"/>
            </a:solidFill>
          </p:spPr>
          <p:txBody>
            <a:bodyPr/>
            <a:lstStyle/>
            <a:p>
              <a:endParaRPr lang="en-NZ"/>
            </a:p>
          </p:txBody>
        </p:sp>
        <p:sp>
          <p:nvSpPr>
            <p:cNvPr id="55" name="Freeform 16">
              <a:extLst>
                <a:ext uri="{FF2B5EF4-FFF2-40B4-BE49-F238E27FC236}">
                  <a16:creationId xmlns:a16="http://schemas.microsoft.com/office/drawing/2014/main" id="{95033A2F-14B8-E9AF-2733-ACBFD0AFD7A3}"/>
                </a:ext>
              </a:extLst>
            </p:cNvPr>
            <p:cNvSpPr/>
            <p:nvPr/>
          </p:nvSpPr>
          <p:spPr>
            <a:xfrm>
              <a:off x="3404103" y="63500"/>
              <a:ext cx="18796" cy="3784600"/>
            </a:xfrm>
            <a:custGeom>
              <a:avLst/>
              <a:gdLst/>
              <a:ahLst/>
              <a:cxnLst/>
              <a:rect l="l" t="t" r="r" b="b"/>
              <a:pathLst>
                <a:path w="18796" h="3784600">
                  <a:moveTo>
                    <a:pt x="18039" y="88900"/>
                  </a:moveTo>
                  <a:lnTo>
                    <a:pt x="17912" y="139700"/>
                  </a:lnTo>
                  <a:lnTo>
                    <a:pt x="5212" y="139700"/>
                  </a:lnTo>
                  <a:lnTo>
                    <a:pt x="5339" y="88900"/>
                  </a:lnTo>
                  <a:close/>
                  <a:moveTo>
                    <a:pt x="17912" y="177800"/>
                  </a:moveTo>
                  <a:lnTo>
                    <a:pt x="17785" y="228600"/>
                  </a:lnTo>
                  <a:lnTo>
                    <a:pt x="5085" y="228600"/>
                  </a:lnTo>
                  <a:lnTo>
                    <a:pt x="5212" y="177800"/>
                  </a:lnTo>
                  <a:close/>
                  <a:moveTo>
                    <a:pt x="17785" y="266700"/>
                  </a:moveTo>
                  <a:lnTo>
                    <a:pt x="17658" y="317500"/>
                  </a:lnTo>
                  <a:lnTo>
                    <a:pt x="4958" y="317500"/>
                  </a:lnTo>
                  <a:lnTo>
                    <a:pt x="5085" y="266700"/>
                  </a:lnTo>
                  <a:close/>
                  <a:moveTo>
                    <a:pt x="17658" y="355600"/>
                  </a:moveTo>
                  <a:lnTo>
                    <a:pt x="17530" y="406400"/>
                  </a:lnTo>
                  <a:lnTo>
                    <a:pt x="4830" y="406400"/>
                  </a:lnTo>
                  <a:lnTo>
                    <a:pt x="4958" y="355600"/>
                  </a:lnTo>
                  <a:close/>
                  <a:moveTo>
                    <a:pt x="17530" y="444500"/>
                  </a:moveTo>
                  <a:lnTo>
                    <a:pt x="17403" y="495300"/>
                  </a:lnTo>
                  <a:lnTo>
                    <a:pt x="4703" y="495300"/>
                  </a:lnTo>
                  <a:lnTo>
                    <a:pt x="4830" y="444500"/>
                  </a:lnTo>
                  <a:close/>
                  <a:moveTo>
                    <a:pt x="17403" y="533400"/>
                  </a:moveTo>
                  <a:lnTo>
                    <a:pt x="17276" y="584200"/>
                  </a:lnTo>
                  <a:lnTo>
                    <a:pt x="4576" y="584200"/>
                  </a:lnTo>
                  <a:lnTo>
                    <a:pt x="4703" y="533400"/>
                  </a:lnTo>
                  <a:close/>
                  <a:moveTo>
                    <a:pt x="17276" y="622300"/>
                  </a:moveTo>
                  <a:lnTo>
                    <a:pt x="17149" y="673100"/>
                  </a:lnTo>
                  <a:lnTo>
                    <a:pt x="4449" y="673100"/>
                  </a:lnTo>
                  <a:lnTo>
                    <a:pt x="4576" y="622300"/>
                  </a:lnTo>
                  <a:close/>
                  <a:moveTo>
                    <a:pt x="17149" y="711200"/>
                  </a:moveTo>
                  <a:lnTo>
                    <a:pt x="17022" y="762000"/>
                  </a:lnTo>
                  <a:lnTo>
                    <a:pt x="4322" y="762000"/>
                  </a:lnTo>
                  <a:lnTo>
                    <a:pt x="4449" y="711200"/>
                  </a:lnTo>
                  <a:close/>
                  <a:moveTo>
                    <a:pt x="17022" y="800100"/>
                  </a:moveTo>
                  <a:lnTo>
                    <a:pt x="16895" y="850900"/>
                  </a:lnTo>
                  <a:lnTo>
                    <a:pt x="4195" y="850900"/>
                  </a:lnTo>
                  <a:lnTo>
                    <a:pt x="4322" y="800100"/>
                  </a:lnTo>
                  <a:close/>
                  <a:moveTo>
                    <a:pt x="16895" y="889000"/>
                  </a:moveTo>
                  <a:lnTo>
                    <a:pt x="16768" y="939800"/>
                  </a:lnTo>
                  <a:lnTo>
                    <a:pt x="4068" y="939800"/>
                  </a:lnTo>
                  <a:lnTo>
                    <a:pt x="4195" y="889000"/>
                  </a:lnTo>
                  <a:close/>
                  <a:moveTo>
                    <a:pt x="16768" y="977900"/>
                  </a:moveTo>
                  <a:lnTo>
                    <a:pt x="16641" y="1028700"/>
                  </a:lnTo>
                  <a:lnTo>
                    <a:pt x="3941" y="1028700"/>
                  </a:lnTo>
                  <a:lnTo>
                    <a:pt x="4068" y="977900"/>
                  </a:lnTo>
                  <a:close/>
                  <a:moveTo>
                    <a:pt x="16641" y="1066800"/>
                  </a:moveTo>
                  <a:lnTo>
                    <a:pt x="16513" y="1117600"/>
                  </a:lnTo>
                  <a:lnTo>
                    <a:pt x="3813" y="1117600"/>
                  </a:lnTo>
                  <a:lnTo>
                    <a:pt x="3941" y="1066800"/>
                  </a:lnTo>
                  <a:close/>
                  <a:moveTo>
                    <a:pt x="16513" y="1155700"/>
                  </a:moveTo>
                  <a:lnTo>
                    <a:pt x="16386" y="1206500"/>
                  </a:lnTo>
                  <a:lnTo>
                    <a:pt x="3686" y="1206500"/>
                  </a:lnTo>
                  <a:lnTo>
                    <a:pt x="3813" y="1155700"/>
                  </a:lnTo>
                  <a:close/>
                  <a:moveTo>
                    <a:pt x="16386" y="1244600"/>
                  </a:moveTo>
                  <a:lnTo>
                    <a:pt x="16259" y="1295400"/>
                  </a:lnTo>
                  <a:lnTo>
                    <a:pt x="3559" y="1295400"/>
                  </a:lnTo>
                  <a:lnTo>
                    <a:pt x="3686" y="1244600"/>
                  </a:lnTo>
                  <a:close/>
                  <a:moveTo>
                    <a:pt x="16259" y="1333500"/>
                  </a:moveTo>
                  <a:lnTo>
                    <a:pt x="16132" y="1384300"/>
                  </a:lnTo>
                  <a:lnTo>
                    <a:pt x="3432" y="1384300"/>
                  </a:lnTo>
                  <a:lnTo>
                    <a:pt x="3559" y="1333500"/>
                  </a:lnTo>
                  <a:close/>
                  <a:moveTo>
                    <a:pt x="16132" y="1422400"/>
                  </a:moveTo>
                  <a:lnTo>
                    <a:pt x="16005" y="1473200"/>
                  </a:lnTo>
                  <a:lnTo>
                    <a:pt x="3305" y="1473200"/>
                  </a:lnTo>
                  <a:lnTo>
                    <a:pt x="3432" y="1422400"/>
                  </a:lnTo>
                  <a:close/>
                  <a:moveTo>
                    <a:pt x="16005" y="1511300"/>
                  </a:moveTo>
                  <a:lnTo>
                    <a:pt x="15878" y="1562100"/>
                  </a:lnTo>
                  <a:lnTo>
                    <a:pt x="3178" y="1562100"/>
                  </a:lnTo>
                  <a:lnTo>
                    <a:pt x="3305" y="1511300"/>
                  </a:lnTo>
                  <a:close/>
                  <a:moveTo>
                    <a:pt x="15878" y="1600200"/>
                  </a:moveTo>
                  <a:lnTo>
                    <a:pt x="15751" y="1651000"/>
                  </a:lnTo>
                  <a:lnTo>
                    <a:pt x="3051" y="1651000"/>
                  </a:lnTo>
                  <a:lnTo>
                    <a:pt x="3178" y="1600200"/>
                  </a:lnTo>
                  <a:close/>
                  <a:moveTo>
                    <a:pt x="15751" y="1689100"/>
                  </a:moveTo>
                  <a:lnTo>
                    <a:pt x="15624" y="1739900"/>
                  </a:lnTo>
                  <a:lnTo>
                    <a:pt x="2924" y="1739900"/>
                  </a:lnTo>
                  <a:lnTo>
                    <a:pt x="3051" y="1689100"/>
                  </a:lnTo>
                  <a:close/>
                  <a:moveTo>
                    <a:pt x="15624" y="1778000"/>
                  </a:moveTo>
                  <a:lnTo>
                    <a:pt x="15496" y="1828800"/>
                  </a:lnTo>
                  <a:lnTo>
                    <a:pt x="2796" y="1828800"/>
                  </a:lnTo>
                  <a:lnTo>
                    <a:pt x="2924" y="1778000"/>
                  </a:lnTo>
                  <a:close/>
                  <a:moveTo>
                    <a:pt x="15496" y="1866900"/>
                  </a:moveTo>
                  <a:lnTo>
                    <a:pt x="15369" y="1917700"/>
                  </a:lnTo>
                  <a:lnTo>
                    <a:pt x="2669" y="1917700"/>
                  </a:lnTo>
                  <a:lnTo>
                    <a:pt x="2796" y="1866900"/>
                  </a:lnTo>
                  <a:close/>
                  <a:moveTo>
                    <a:pt x="15369" y="1955800"/>
                  </a:moveTo>
                  <a:lnTo>
                    <a:pt x="15242" y="2006600"/>
                  </a:lnTo>
                  <a:lnTo>
                    <a:pt x="2542" y="2006600"/>
                  </a:lnTo>
                  <a:lnTo>
                    <a:pt x="2669" y="1955800"/>
                  </a:lnTo>
                  <a:close/>
                  <a:moveTo>
                    <a:pt x="15242" y="2044700"/>
                  </a:moveTo>
                  <a:lnTo>
                    <a:pt x="15115" y="2095500"/>
                  </a:lnTo>
                  <a:lnTo>
                    <a:pt x="2415" y="2095500"/>
                  </a:lnTo>
                  <a:lnTo>
                    <a:pt x="2542" y="2044700"/>
                  </a:lnTo>
                  <a:close/>
                  <a:moveTo>
                    <a:pt x="15115" y="2133600"/>
                  </a:moveTo>
                  <a:lnTo>
                    <a:pt x="14988" y="2184400"/>
                  </a:lnTo>
                  <a:lnTo>
                    <a:pt x="2288" y="2184400"/>
                  </a:lnTo>
                  <a:lnTo>
                    <a:pt x="2415" y="2133600"/>
                  </a:lnTo>
                  <a:close/>
                  <a:moveTo>
                    <a:pt x="14988" y="2222500"/>
                  </a:moveTo>
                  <a:lnTo>
                    <a:pt x="14861" y="2273300"/>
                  </a:lnTo>
                  <a:lnTo>
                    <a:pt x="2161" y="2273300"/>
                  </a:lnTo>
                  <a:lnTo>
                    <a:pt x="2288" y="2222500"/>
                  </a:lnTo>
                  <a:close/>
                  <a:moveTo>
                    <a:pt x="14861" y="2311400"/>
                  </a:moveTo>
                  <a:lnTo>
                    <a:pt x="14734" y="2362200"/>
                  </a:lnTo>
                  <a:lnTo>
                    <a:pt x="2034" y="2362200"/>
                  </a:lnTo>
                  <a:lnTo>
                    <a:pt x="2161" y="2311400"/>
                  </a:lnTo>
                  <a:close/>
                  <a:moveTo>
                    <a:pt x="14734" y="2400300"/>
                  </a:moveTo>
                  <a:lnTo>
                    <a:pt x="14607" y="2451100"/>
                  </a:lnTo>
                  <a:lnTo>
                    <a:pt x="1907" y="2451100"/>
                  </a:lnTo>
                  <a:lnTo>
                    <a:pt x="2034" y="2400300"/>
                  </a:lnTo>
                  <a:close/>
                  <a:moveTo>
                    <a:pt x="14607" y="2489200"/>
                  </a:moveTo>
                  <a:lnTo>
                    <a:pt x="14479" y="2540000"/>
                  </a:lnTo>
                  <a:lnTo>
                    <a:pt x="1779" y="2540000"/>
                  </a:lnTo>
                  <a:lnTo>
                    <a:pt x="1907" y="2489200"/>
                  </a:lnTo>
                  <a:close/>
                  <a:moveTo>
                    <a:pt x="14479" y="2578100"/>
                  </a:moveTo>
                  <a:lnTo>
                    <a:pt x="14352" y="2628900"/>
                  </a:lnTo>
                  <a:lnTo>
                    <a:pt x="1652" y="2628900"/>
                  </a:lnTo>
                  <a:lnTo>
                    <a:pt x="1779" y="2578100"/>
                  </a:lnTo>
                  <a:close/>
                  <a:moveTo>
                    <a:pt x="14352" y="2667000"/>
                  </a:moveTo>
                  <a:lnTo>
                    <a:pt x="14225" y="2717800"/>
                  </a:lnTo>
                  <a:lnTo>
                    <a:pt x="1525" y="2717800"/>
                  </a:lnTo>
                  <a:lnTo>
                    <a:pt x="1652" y="2667000"/>
                  </a:lnTo>
                  <a:close/>
                  <a:moveTo>
                    <a:pt x="14225" y="2755900"/>
                  </a:moveTo>
                  <a:lnTo>
                    <a:pt x="14098" y="2806700"/>
                  </a:lnTo>
                  <a:lnTo>
                    <a:pt x="1398" y="2806700"/>
                  </a:lnTo>
                  <a:lnTo>
                    <a:pt x="1525" y="2755900"/>
                  </a:lnTo>
                  <a:close/>
                  <a:moveTo>
                    <a:pt x="14098" y="2844800"/>
                  </a:moveTo>
                  <a:lnTo>
                    <a:pt x="13971" y="2895600"/>
                  </a:lnTo>
                  <a:lnTo>
                    <a:pt x="1271" y="2895600"/>
                  </a:lnTo>
                  <a:lnTo>
                    <a:pt x="1398" y="2844800"/>
                  </a:lnTo>
                  <a:close/>
                  <a:moveTo>
                    <a:pt x="13971" y="2933700"/>
                  </a:moveTo>
                  <a:lnTo>
                    <a:pt x="13844" y="2984500"/>
                  </a:lnTo>
                  <a:lnTo>
                    <a:pt x="1144" y="2984500"/>
                  </a:lnTo>
                  <a:lnTo>
                    <a:pt x="1271" y="2933700"/>
                  </a:lnTo>
                  <a:close/>
                  <a:moveTo>
                    <a:pt x="13844" y="3022600"/>
                  </a:moveTo>
                  <a:lnTo>
                    <a:pt x="13717" y="3073400"/>
                  </a:lnTo>
                  <a:lnTo>
                    <a:pt x="1017" y="3073400"/>
                  </a:lnTo>
                  <a:lnTo>
                    <a:pt x="1144" y="3022600"/>
                  </a:lnTo>
                  <a:close/>
                  <a:moveTo>
                    <a:pt x="13717" y="3111500"/>
                  </a:moveTo>
                  <a:lnTo>
                    <a:pt x="13590" y="3162300"/>
                  </a:lnTo>
                  <a:lnTo>
                    <a:pt x="890" y="3162300"/>
                  </a:lnTo>
                  <a:lnTo>
                    <a:pt x="1017" y="3111500"/>
                  </a:lnTo>
                  <a:close/>
                  <a:moveTo>
                    <a:pt x="13590" y="3200400"/>
                  </a:moveTo>
                  <a:lnTo>
                    <a:pt x="13462" y="3251200"/>
                  </a:lnTo>
                  <a:lnTo>
                    <a:pt x="762" y="3251200"/>
                  </a:lnTo>
                  <a:lnTo>
                    <a:pt x="890" y="3200400"/>
                  </a:lnTo>
                  <a:close/>
                  <a:moveTo>
                    <a:pt x="13462" y="3289300"/>
                  </a:moveTo>
                  <a:lnTo>
                    <a:pt x="13335" y="3340100"/>
                  </a:lnTo>
                  <a:lnTo>
                    <a:pt x="635" y="3340100"/>
                  </a:lnTo>
                  <a:lnTo>
                    <a:pt x="762" y="3289300"/>
                  </a:lnTo>
                  <a:close/>
                  <a:moveTo>
                    <a:pt x="13335" y="3378200"/>
                  </a:moveTo>
                  <a:lnTo>
                    <a:pt x="13208" y="3429000"/>
                  </a:lnTo>
                  <a:lnTo>
                    <a:pt x="508" y="3429000"/>
                  </a:lnTo>
                  <a:lnTo>
                    <a:pt x="635" y="3378200"/>
                  </a:lnTo>
                  <a:close/>
                  <a:moveTo>
                    <a:pt x="13208" y="3467100"/>
                  </a:moveTo>
                  <a:lnTo>
                    <a:pt x="13081" y="3517900"/>
                  </a:lnTo>
                  <a:lnTo>
                    <a:pt x="381" y="3517900"/>
                  </a:lnTo>
                  <a:lnTo>
                    <a:pt x="508" y="3467100"/>
                  </a:lnTo>
                  <a:close/>
                  <a:moveTo>
                    <a:pt x="13081" y="3556000"/>
                  </a:moveTo>
                  <a:lnTo>
                    <a:pt x="12954" y="3606800"/>
                  </a:lnTo>
                  <a:lnTo>
                    <a:pt x="254" y="3606800"/>
                  </a:lnTo>
                  <a:lnTo>
                    <a:pt x="381" y="3556000"/>
                  </a:lnTo>
                  <a:close/>
                  <a:moveTo>
                    <a:pt x="12954" y="3644900"/>
                  </a:moveTo>
                  <a:lnTo>
                    <a:pt x="12827" y="3695700"/>
                  </a:lnTo>
                  <a:lnTo>
                    <a:pt x="127" y="3695700"/>
                  </a:lnTo>
                  <a:lnTo>
                    <a:pt x="254" y="3644900"/>
                  </a:lnTo>
                  <a:close/>
                  <a:moveTo>
                    <a:pt x="12827" y="3733800"/>
                  </a:moveTo>
                  <a:lnTo>
                    <a:pt x="12700" y="3784600"/>
                  </a:lnTo>
                  <a:lnTo>
                    <a:pt x="0" y="3784600"/>
                  </a:lnTo>
                  <a:lnTo>
                    <a:pt x="127" y="3733800"/>
                  </a:lnTo>
                  <a:close/>
                  <a:moveTo>
                    <a:pt x="18796" y="0"/>
                  </a:moveTo>
                  <a:lnTo>
                    <a:pt x="18669" y="50800"/>
                  </a:lnTo>
                  <a:lnTo>
                    <a:pt x="5969" y="50800"/>
                  </a:lnTo>
                  <a:lnTo>
                    <a:pt x="6096" y="0"/>
                  </a:lnTo>
                  <a:close/>
                </a:path>
              </a:pathLst>
            </a:custGeom>
            <a:solidFill>
              <a:srgbClr val="000000"/>
            </a:solidFill>
            <a:ln>
              <a:solidFill>
                <a:schemeClr val="accent1"/>
              </a:solidFill>
            </a:ln>
          </p:spPr>
          <p:txBody>
            <a:bodyPr/>
            <a:lstStyle/>
            <a:p>
              <a:endParaRPr lang="en-NZ"/>
            </a:p>
          </p:txBody>
        </p:sp>
        <p:sp>
          <p:nvSpPr>
            <p:cNvPr id="56" name="Freeform 17">
              <a:extLst>
                <a:ext uri="{FF2B5EF4-FFF2-40B4-BE49-F238E27FC236}">
                  <a16:creationId xmlns:a16="http://schemas.microsoft.com/office/drawing/2014/main" id="{B81B4E29-783F-C22F-D7A1-FA48E1BBC605}"/>
                </a:ext>
              </a:extLst>
            </p:cNvPr>
            <p:cNvSpPr/>
            <p:nvPr/>
          </p:nvSpPr>
          <p:spPr>
            <a:xfrm>
              <a:off x="4870065" y="63500"/>
              <a:ext cx="34548" cy="3784727"/>
            </a:xfrm>
            <a:custGeom>
              <a:avLst/>
              <a:gdLst/>
              <a:ahLst/>
              <a:cxnLst/>
              <a:rect l="l" t="t" r="r" b="b"/>
              <a:pathLst>
                <a:path w="34548" h="3784727">
                  <a:moveTo>
                    <a:pt x="33913" y="89027"/>
                  </a:moveTo>
                  <a:lnTo>
                    <a:pt x="33532" y="139827"/>
                  </a:lnTo>
                  <a:lnTo>
                    <a:pt x="20832" y="139700"/>
                  </a:lnTo>
                  <a:lnTo>
                    <a:pt x="21213" y="88900"/>
                  </a:lnTo>
                  <a:close/>
                  <a:moveTo>
                    <a:pt x="33405" y="177927"/>
                  </a:moveTo>
                  <a:lnTo>
                    <a:pt x="33024" y="228727"/>
                  </a:lnTo>
                  <a:lnTo>
                    <a:pt x="20324" y="228600"/>
                  </a:lnTo>
                  <a:lnTo>
                    <a:pt x="20705" y="177800"/>
                  </a:lnTo>
                  <a:close/>
                  <a:moveTo>
                    <a:pt x="32897" y="266827"/>
                  </a:moveTo>
                  <a:lnTo>
                    <a:pt x="32516" y="317627"/>
                  </a:lnTo>
                  <a:lnTo>
                    <a:pt x="19816" y="317500"/>
                  </a:lnTo>
                  <a:lnTo>
                    <a:pt x="20197" y="266700"/>
                  </a:lnTo>
                  <a:close/>
                  <a:moveTo>
                    <a:pt x="32389" y="355727"/>
                  </a:moveTo>
                  <a:lnTo>
                    <a:pt x="32008" y="406527"/>
                  </a:lnTo>
                  <a:lnTo>
                    <a:pt x="19308" y="406400"/>
                  </a:lnTo>
                  <a:lnTo>
                    <a:pt x="19689" y="355600"/>
                  </a:lnTo>
                  <a:close/>
                  <a:moveTo>
                    <a:pt x="31881" y="444627"/>
                  </a:moveTo>
                  <a:lnTo>
                    <a:pt x="31500" y="495427"/>
                  </a:lnTo>
                  <a:lnTo>
                    <a:pt x="18800" y="495300"/>
                  </a:lnTo>
                  <a:lnTo>
                    <a:pt x="19181" y="444500"/>
                  </a:lnTo>
                  <a:close/>
                  <a:moveTo>
                    <a:pt x="31373" y="533527"/>
                  </a:moveTo>
                  <a:lnTo>
                    <a:pt x="30992" y="584327"/>
                  </a:lnTo>
                  <a:lnTo>
                    <a:pt x="18292" y="584200"/>
                  </a:lnTo>
                  <a:lnTo>
                    <a:pt x="18673" y="533400"/>
                  </a:lnTo>
                  <a:close/>
                  <a:moveTo>
                    <a:pt x="30865" y="622427"/>
                  </a:moveTo>
                  <a:lnTo>
                    <a:pt x="30484" y="673227"/>
                  </a:lnTo>
                  <a:lnTo>
                    <a:pt x="17784" y="673100"/>
                  </a:lnTo>
                  <a:lnTo>
                    <a:pt x="18165" y="622300"/>
                  </a:lnTo>
                  <a:close/>
                  <a:moveTo>
                    <a:pt x="30356" y="711327"/>
                  </a:moveTo>
                  <a:lnTo>
                    <a:pt x="29975" y="762127"/>
                  </a:lnTo>
                  <a:lnTo>
                    <a:pt x="17275" y="762000"/>
                  </a:lnTo>
                  <a:lnTo>
                    <a:pt x="17656" y="711200"/>
                  </a:lnTo>
                  <a:close/>
                  <a:moveTo>
                    <a:pt x="29848" y="800227"/>
                  </a:moveTo>
                  <a:lnTo>
                    <a:pt x="29467" y="851027"/>
                  </a:lnTo>
                  <a:lnTo>
                    <a:pt x="16767" y="850900"/>
                  </a:lnTo>
                  <a:lnTo>
                    <a:pt x="17148" y="800100"/>
                  </a:lnTo>
                  <a:close/>
                  <a:moveTo>
                    <a:pt x="29340" y="889127"/>
                  </a:moveTo>
                  <a:lnTo>
                    <a:pt x="28959" y="939927"/>
                  </a:lnTo>
                  <a:lnTo>
                    <a:pt x="16259" y="939800"/>
                  </a:lnTo>
                  <a:lnTo>
                    <a:pt x="16640" y="889000"/>
                  </a:lnTo>
                  <a:close/>
                  <a:moveTo>
                    <a:pt x="28832" y="978027"/>
                  </a:moveTo>
                  <a:lnTo>
                    <a:pt x="28451" y="1028827"/>
                  </a:lnTo>
                  <a:lnTo>
                    <a:pt x="15751" y="1028700"/>
                  </a:lnTo>
                  <a:lnTo>
                    <a:pt x="16132" y="977900"/>
                  </a:lnTo>
                  <a:close/>
                  <a:moveTo>
                    <a:pt x="28324" y="1066927"/>
                  </a:moveTo>
                  <a:lnTo>
                    <a:pt x="27943" y="1117727"/>
                  </a:lnTo>
                  <a:lnTo>
                    <a:pt x="15243" y="1117600"/>
                  </a:lnTo>
                  <a:lnTo>
                    <a:pt x="15624" y="1066800"/>
                  </a:lnTo>
                  <a:close/>
                  <a:moveTo>
                    <a:pt x="27816" y="1155827"/>
                  </a:moveTo>
                  <a:lnTo>
                    <a:pt x="27435" y="1206627"/>
                  </a:lnTo>
                  <a:lnTo>
                    <a:pt x="14735" y="1206500"/>
                  </a:lnTo>
                  <a:lnTo>
                    <a:pt x="15116" y="1155700"/>
                  </a:lnTo>
                  <a:close/>
                  <a:moveTo>
                    <a:pt x="27308" y="1244727"/>
                  </a:moveTo>
                  <a:lnTo>
                    <a:pt x="26927" y="1295527"/>
                  </a:lnTo>
                  <a:lnTo>
                    <a:pt x="14227" y="1295400"/>
                  </a:lnTo>
                  <a:lnTo>
                    <a:pt x="14608" y="1244600"/>
                  </a:lnTo>
                  <a:close/>
                  <a:moveTo>
                    <a:pt x="26800" y="1333627"/>
                  </a:moveTo>
                  <a:lnTo>
                    <a:pt x="26419" y="1384427"/>
                  </a:lnTo>
                  <a:lnTo>
                    <a:pt x="13719" y="1384300"/>
                  </a:lnTo>
                  <a:lnTo>
                    <a:pt x="14100" y="1333500"/>
                  </a:lnTo>
                  <a:close/>
                  <a:moveTo>
                    <a:pt x="26292" y="1422527"/>
                  </a:moveTo>
                  <a:lnTo>
                    <a:pt x="25911" y="1473327"/>
                  </a:lnTo>
                  <a:lnTo>
                    <a:pt x="13211" y="1473200"/>
                  </a:lnTo>
                  <a:lnTo>
                    <a:pt x="13592" y="1422400"/>
                  </a:lnTo>
                  <a:close/>
                  <a:moveTo>
                    <a:pt x="25783" y="1511427"/>
                  </a:moveTo>
                  <a:lnTo>
                    <a:pt x="25402" y="1562227"/>
                  </a:lnTo>
                  <a:lnTo>
                    <a:pt x="12702" y="1562100"/>
                  </a:lnTo>
                  <a:lnTo>
                    <a:pt x="13083" y="1511300"/>
                  </a:lnTo>
                  <a:close/>
                  <a:moveTo>
                    <a:pt x="25275" y="1600327"/>
                  </a:moveTo>
                  <a:lnTo>
                    <a:pt x="24894" y="1651127"/>
                  </a:lnTo>
                  <a:lnTo>
                    <a:pt x="12194" y="1651000"/>
                  </a:lnTo>
                  <a:lnTo>
                    <a:pt x="12575" y="1600200"/>
                  </a:lnTo>
                  <a:close/>
                  <a:moveTo>
                    <a:pt x="24767" y="1689227"/>
                  </a:moveTo>
                  <a:lnTo>
                    <a:pt x="24386" y="1740027"/>
                  </a:lnTo>
                  <a:lnTo>
                    <a:pt x="11686" y="1739900"/>
                  </a:lnTo>
                  <a:lnTo>
                    <a:pt x="12067" y="1689100"/>
                  </a:lnTo>
                  <a:close/>
                  <a:moveTo>
                    <a:pt x="24259" y="1778127"/>
                  </a:moveTo>
                  <a:lnTo>
                    <a:pt x="23878" y="1828927"/>
                  </a:lnTo>
                  <a:lnTo>
                    <a:pt x="11178" y="1828800"/>
                  </a:lnTo>
                  <a:lnTo>
                    <a:pt x="11559" y="1778000"/>
                  </a:lnTo>
                  <a:close/>
                  <a:moveTo>
                    <a:pt x="23751" y="1867027"/>
                  </a:moveTo>
                  <a:lnTo>
                    <a:pt x="23370" y="1917827"/>
                  </a:lnTo>
                  <a:lnTo>
                    <a:pt x="10670" y="1917700"/>
                  </a:lnTo>
                  <a:lnTo>
                    <a:pt x="11051" y="1866900"/>
                  </a:lnTo>
                  <a:close/>
                  <a:moveTo>
                    <a:pt x="23243" y="1955927"/>
                  </a:moveTo>
                  <a:lnTo>
                    <a:pt x="22862" y="2006727"/>
                  </a:lnTo>
                  <a:lnTo>
                    <a:pt x="10162" y="2006600"/>
                  </a:lnTo>
                  <a:lnTo>
                    <a:pt x="10543" y="1955800"/>
                  </a:lnTo>
                  <a:close/>
                  <a:moveTo>
                    <a:pt x="22735" y="2044827"/>
                  </a:moveTo>
                  <a:lnTo>
                    <a:pt x="22354" y="2095627"/>
                  </a:lnTo>
                  <a:lnTo>
                    <a:pt x="9654" y="2095500"/>
                  </a:lnTo>
                  <a:lnTo>
                    <a:pt x="10035" y="2044700"/>
                  </a:lnTo>
                  <a:close/>
                  <a:moveTo>
                    <a:pt x="22227" y="2133727"/>
                  </a:moveTo>
                  <a:lnTo>
                    <a:pt x="21846" y="2184527"/>
                  </a:lnTo>
                  <a:lnTo>
                    <a:pt x="9146" y="2184400"/>
                  </a:lnTo>
                  <a:lnTo>
                    <a:pt x="9527" y="2133600"/>
                  </a:lnTo>
                  <a:close/>
                  <a:moveTo>
                    <a:pt x="21719" y="2222627"/>
                  </a:moveTo>
                  <a:lnTo>
                    <a:pt x="21338" y="2273427"/>
                  </a:lnTo>
                  <a:lnTo>
                    <a:pt x="8638" y="2273300"/>
                  </a:lnTo>
                  <a:lnTo>
                    <a:pt x="9019" y="2222500"/>
                  </a:lnTo>
                  <a:close/>
                  <a:moveTo>
                    <a:pt x="21210" y="2311527"/>
                  </a:moveTo>
                  <a:lnTo>
                    <a:pt x="20829" y="2362327"/>
                  </a:lnTo>
                  <a:lnTo>
                    <a:pt x="8129" y="2362200"/>
                  </a:lnTo>
                  <a:lnTo>
                    <a:pt x="8510" y="2311400"/>
                  </a:lnTo>
                  <a:close/>
                  <a:moveTo>
                    <a:pt x="20702" y="2400427"/>
                  </a:moveTo>
                  <a:lnTo>
                    <a:pt x="20321" y="2451227"/>
                  </a:lnTo>
                  <a:lnTo>
                    <a:pt x="7621" y="2451100"/>
                  </a:lnTo>
                  <a:lnTo>
                    <a:pt x="8002" y="2400300"/>
                  </a:lnTo>
                  <a:close/>
                  <a:moveTo>
                    <a:pt x="20194" y="2489327"/>
                  </a:moveTo>
                  <a:lnTo>
                    <a:pt x="19813" y="2540127"/>
                  </a:lnTo>
                  <a:lnTo>
                    <a:pt x="7113" y="2540000"/>
                  </a:lnTo>
                  <a:lnTo>
                    <a:pt x="7494" y="2489200"/>
                  </a:lnTo>
                  <a:close/>
                  <a:moveTo>
                    <a:pt x="19686" y="2578227"/>
                  </a:moveTo>
                  <a:lnTo>
                    <a:pt x="19305" y="2629027"/>
                  </a:lnTo>
                  <a:lnTo>
                    <a:pt x="6605" y="2628900"/>
                  </a:lnTo>
                  <a:lnTo>
                    <a:pt x="6986" y="2578100"/>
                  </a:lnTo>
                  <a:close/>
                  <a:moveTo>
                    <a:pt x="19178" y="2667127"/>
                  </a:moveTo>
                  <a:lnTo>
                    <a:pt x="18797" y="2717927"/>
                  </a:lnTo>
                  <a:lnTo>
                    <a:pt x="6097" y="2717800"/>
                  </a:lnTo>
                  <a:lnTo>
                    <a:pt x="6478" y="2667000"/>
                  </a:lnTo>
                  <a:close/>
                  <a:moveTo>
                    <a:pt x="18670" y="2756027"/>
                  </a:moveTo>
                  <a:lnTo>
                    <a:pt x="18289" y="2806827"/>
                  </a:lnTo>
                  <a:lnTo>
                    <a:pt x="5589" y="2806700"/>
                  </a:lnTo>
                  <a:lnTo>
                    <a:pt x="5970" y="2755900"/>
                  </a:lnTo>
                  <a:close/>
                  <a:moveTo>
                    <a:pt x="18162" y="2844927"/>
                  </a:moveTo>
                  <a:lnTo>
                    <a:pt x="17781" y="2895727"/>
                  </a:lnTo>
                  <a:lnTo>
                    <a:pt x="5081" y="2895600"/>
                  </a:lnTo>
                  <a:lnTo>
                    <a:pt x="5462" y="2844800"/>
                  </a:lnTo>
                  <a:close/>
                  <a:moveTo>
                    <a:pt x="17654" y="2933827"/>
                  </a:moveTo>
                  <a:lnTo>
                    <a:pt x="17273" y="2984627"/>
                  </a:lnTo>
                  <a:lnTo>
                    <a:pt x="4573" y="2984500"/>
                  </a:lnTo>
                  <a:lnTo>
                    <a:pt x="4954" y="2933700"/>
                  </a:lnTo>
                  <a:close/>
                  <a:moveTo>
                    <a:pt x="17146" y="3022727"/>
                  </a:moveTo>
                  <a:lnTo>
                    <a:pt x="16765" y="3073527"/>
                  </a:lnTo>
                  <a:lnTo>
                    <a:pt x="4065" y="3073400"/>
                  </a:lnTo>
                  <a:lnTo>
                    <a:pt x="4446" y="3022600"/>
                  </a:lnTo>
                  <a:close/>
                  <a:moveTo>
                    <a:pt x="16637" y="3111627"/>
                  </a:moveTo>
                  <a:lnTo>
                    <a:pt x="16257" y="3162427"/>
                  </a:lnTo>
                  <a:lnTo>
                    <a:pt x="3557" y="3162300"/>
                  </a:lnTo>
                  <a:lnTo>
                    <a:pt x="3937" y="3111500"/>
                  </a:lnTo>
                  <a:close/>
                  <a:moveTo>
                    <a:pt x="16129" y="3200527"/>
                  </a:moveTo>
                  <a:lnTo>
                    <a:pt x="15748" y="3251327"/>
                  </a:lnTo>
                  <a:lnTo>
                    <a:pt x="3048" y="3251200"/>
                  </a:lnTo>
                  <a:lnTo>
                    <a:pt x="3429" y="3200400"/>
                  </a:lnTo>
                  <a:close/>
                  <a:moveTo>
                    <a:pt x="15621" y="3289427"/>
                  </a:moveTo>
                  <a:lnTo>
                    <a:pt x="15240" y="3340227"/>
                  </a:lnTo>
                  <a:lnTo>
                    <a:pt x="2540" y="3340100"/>
                  </a:lnTo>
                  <a:lnTo>
                    <a:pt x="2921" y="3289300"/>
                  </a:lnTo>
                  <a:close/>
                  <a:moveTo>
                    <a:pt x="15113" y="3378327"/>
                  </a:moveTo>
                  <a:lnTo>
                    <a:pt x="14732" y="3429127"/>
                  </a:lnTo>
                  <a:lnTo>
                    <a:pt x="2032" y="3429000"/>
                  </a:lnTo>
                  <a:lnTo>
                    <a:pt x="2413" y="3378200"/>
                  </a:lnTo>
                  <a:close/>
                  <a:moveTo>
                    <a:pt x="14605" y="3467227"/>
                  </a:moveTo>
                  <a:lnTo>
                    <a:pt x="14224" y="3518027"/>
                  </a:lnTo>
                  <a:lnTo>
                    <a:pt x="1524" y="3517900"/>
                  </a:lnTo>
                  <a:lnTo>
                    <a:pt x="1905" y="3467100"/>
                  </a:lnTo>
                  <a:close/>
                  <a:moveTo>
                    <a:pt x="14097" y="3556127"/>
                  </a:moveTo>
                  <a:lnTo>
                    <a:pt x="13716" y="3606927"/>
                  </a:lnTo>
                  <a:lnTo>
                    <a:pt x="1016" y="3606800"/>
                  </a:lnTo>
                  <a:lnTo>
                    <a:pt x="1397" y="3556000"/>
                  </a:lnTo>
                  <a:close/>
                  <a:moveTo>
                    <a:pt x="13589" y="3645027"/>
                  </a:moveTo>
                  <a:lnTo>
                    <a:pt x="13208" y="3695827"/>
                  </a:lnTo>
                  <a:lnTo>
                    <a:pt x="508" y="3695700"/>
                  </a:lnTo>
                  <a:lnTo>
                    <a:pt x="889" y="3644900"/>
                  </a:lnTo>
                  <a:close/>
                  <a:moveTo>
                    <a:pt x="13081" y="3733927"/>
                  </a:moveTo>
                  <a:lnTo>
                    <a:pt x="12700" y="3784727"/>
                  </a:lnTo>
                  <a:lnTo>
                    <a:pt x="0" y="3784600"/>
                  </a:lnTo>
                  <a:lnTo>
                    <a:pt x="381" y="3733800"/>
                  </a:lnTo>
                  <a:close/>
                  <a:moveTo>
                    <a:pt x="34548" y="127"/>
                  </a:moveTo>
                  <a:lnTo>
                    <a:pt x="34167" y="50927"/>
                  </a:lnTo>
                  <a:lnTo>
                    <a:pt x="21467" y="50800"/>
                  </a:lnTo>
                  <a:lnTo>
                    <a:pt x="21848" y="0"/>
                  </a:lnTo>
                  <a:close/>
                </a:path>
              </a:pathLst>
            </a:custGeom>
            <a:solidFill>
              <a:srgbClr val="000000"/>
            </a:solidFill>
            <a:ln>
              <a:solidFill>
                <a:schemeClr val="accent1"/>
              </a:solidFill>
            </a:ln>
          </p:spPr>
          <p:txBody>
            <a:bodyPr/>
            <a:lstStyle/>
            <a:p>
              <a:endParaRPr lang="en-NZ"/>
            </a:p>
          </p:txBody>
        </p:sp>
        <p:sp>
          <p:nvSpPr>
            <p:cNvPr id="57" name="Freeform 18">
              <a:extLst>
                <a:ext uri="{FF2B5EF4-FFF2-40B4-BE49-F238E27FC236}">
                  <a16:creationId xmlns:a16="http://schemas.microsoft.com/office/drawing/2014/main" id="{E97E9466-7B72-5222-3995-B7774410AF79}"/>
                </a:ext>
              </a:extLst>
            </p:cNvPr>
            <p:cNvSpPr/>
            <p:nvPr/>
          </p:nvSpPr>
          <p:spPr>
            <a:xfrm>
              <a:off x="8965814" y="63500"/>
              <a:ext cx="18166" cy="3784600"/>
            </a:xfrm>
            <a:custGeom>
              <a:avLst/>
              <a:gdLst/>
              <a:ahLst/>
              <a:cxnLst/>
              <a:rect l="l" t="t" r="r" b="b"/>
              <a:pathLst>
                <a:path w="18166" h="3784600">
                  <a:moveTo>
                    <a:pt x="18039" y="88900"/>
                  </a:moveTo>
                  <a:lnTo>
                    <a:pt x="17912" y="139700"/>
                  </a:lnTo>
                  <a:lnTo>
                    <a:pt x="5212" y="139700"/>
                  </a:lnTo>
                  <a:lnTo>
                    <a:pt x="5339" y="88900"/>
                  </a:lnTo>
                  <a:close/>
                  <a:moveTo>
                    <a:pt x="17912" y="177800"/>
                  </a:moveTo>
                  <a:lnTo>
                    <a:pt x="17785" y="228600"/>
                  </a:lnTo>
                  <a:lnTo>
                    <a:pt x="5085" y="228600"/>
                  </a:lnTo>
                  <a:lnTo>
                    <a:pt x="5212" y="177800"/>
                  </a:lnTo>
                  <a:close/>
                  <a:moveTo>
                    <a:pt x="17785" y="266700"/>
                  </a:moveTo>
                  <a:lnTo>
                    <a:pt x="17658" y="317500"/>
                  </a:lnTo>
                  <a:lnTo>
                    <a:pt x="4958" y="317500"/>
                  </a:lnTo>
                  <a:lnTo>
                    <a:pt x="5085" y="266700"/>
                  </a:lnTo>
                  <a:close/>
                  <a:moveTo>
                    <a:pt x="17658" y="355600"/>
                  </a:moveTo>
                  <a:lnTo>
                    <a:pt x="17531" y="406400"/>
                  </a:lnTo>
                  <a:lnTo>
                    <a:pt x="4831" y="406400"/>
                  </a:lnTo>
                  <a:lnTo>
                    <a:pt x="4958" y="355600"/>
                  </a:lnTo>
                  <a:close/>
                  <a:moveTo>
                    <a:pt x="17531" y="444500"/>
                  </a:moveTo>
                  <a:lnTo>
                    <a:pt x="17404" y="495300"/>
                  </a:lnTo>
                  <a:lnTo>
                    <a:pt x="4704" y="495300"/>
                  </a:lnTo>
                  <a:lnTo>
                    <a:pt x="4831" y="444500"/>
                  </a:lnTo>
                  <a:close/>
                  <a:moveTo>
                    <a:pt x="17404" y="533400"/>
                  </a:moveTo>
                  <a:lnTo>
                    <a:pt x="17276" y="584200"/>
                  </a:lnTo>
                  <a:lnTo>
                    <a:pt x="4576" y="584200"/>
                  </a:lnTo>
                  <a:lnTo>
                    <a:pt x="4704" y="533400"/>
                  </a:lnTo>
                  <a:close/>
                  <a:moveTo>
                    <a:pt x="17276" y="622300"/>
                  </a:moveTo>
                  <a:lnTo>
                    <a:pt x="17149" y="673100"/>
                  </a:lnTo>
                  <a:lnTo>
                    <a:pt x="4449" y="673100"/>
                  </a:lnTo>
                  <a:lnTo>
                    <a:pt x="4576" y="622300"/>
                  </a:lnTo>
                  <a:close/>
                  <a:moveTo>
                    <a:pt x="17149" y="711200"/>
                  </a:moveTo>
                  <a:lnTo>
                    <a:pt x="17022" y="762000"/>
                  </a:lnTo>
                  <a:lnTo>
                    <a:pt x="4322" y="762000"/>
                  </a:lnTo>
                  <a:lnTo>
                    <a:pt x="4449" y="711200"/>
                  </a:lnTo>
                  <a:close/>
                  <a:moveTo>
                    <a:pt x="17022" y="800100"/>
                  </a:moveTo>
                  <a:lnTo>
                    <a:pt x="16895" y="850900"/>
                  </a:lnTo>
                  <a:lnTo>
                    <a:pt x="4195" y="850900"/>
                  </a:lnTo>
                  <a:lnTo>
                    <a:pt x="4322" y="800100"/>
                  </a:lnTo>
                  <a:close/>
                  <a:moveTo>
                    <a:pt x="16895" y="889000"/>
                  </a:moveTo>
                  <a:lnTo>
                    <a:pt x="16768" y="939800"/>
                  </a:lnTo>
                  <a:lnTo>
                    <a:pt x="4068" y="939800"/>
                  </a:lnTo>
                  <a:lnTo>
                    <a:pt x="4195" y="889000"/>
                  </a:lnTo>
                  <a:close/>
                  <a:moveTo>
                    <a:pt x="16768" y="977900"/>
                  </a:moveTo>
                  <a:lnTo>
                    <a:pt x="16641" y="1028700"/>
                  </a:lnTo>
                  <a:lnTo>
                    <a:pt x="3941" y="1028700"/>
                  </a:lnTo>
                  <a:lnTo>
                    <a:pt x="4068" y="977900"/>
                  </a:lnTo>
                  <a:close/>
                  <a:moveTo>
                    <a:pt x="16641" y="1066800"/>
                  </a:moveTo>
                  <a:lnTo>
                    <a:pt x="16514" y="1117600"/>
                  </a:lnTo>
                  <a:lnTo>
                    <a:pt x="3814" y="1117600"/>
                  </a:lnTo>
                  <a:lnTo>
                    <a:pt x="3941" y="1066800"/>
                  </a:lnTo>
                  <a:close/>
                  <a:moveTo>
                    <a:pt x="16514" y="1155700"/>
                  </a:moveTo>
                  <a:lnTo>
                    <a:pt x="16387" y="1206500"/>
                  </a:lnTo>
                  <a:lnTo>
                    <a:pt x="3687" y="1206500"/>
                  </a:lnTo>
                  <a:lnTo>
                    <a:pt x="3814" y="1155700"/>
                  </a:lnTo>
                  <a:close/>
                  <a:moveTo>
                    <a:pt x="16387" y="1244600"/>
                  </a:moveTo>
                  <a:lnTo>
                    <a:pt x="16259" y="1295400"/>
                  </a:lnTo>
                  <a:lnTo>
                    <a:pt x="3559" y="1295400"/>
                  </a:lnTo>
                  <a:lnTo>
                    <a:pt x="3687" y="1244600"/>
                  </a:lnTo>
                  <a:close/>
                  <a:moveTo>
                    <a:pt x="16259" y="1333500"/>
                  </a:moveTo>
                  <a:lnTo>
                    <a:pt x="16132" y="1384300"/>
                  </a:lnTo>
                  <a:lnTo>
                    <a:pt x="3432" y="1384300"/>
                  </a:lnTo>
                  <a:lnTo>
                    <a:pt x="3559" y="1333500"/>
                  </a:lnTo>
                  <a:close/>
                  <a:moveTo>
                    <a:pt x="16132" y="1422400"/>
                  </a:moveTo>
                  <a:lnTo>
                    <a:pt x="16005" y="1473200"/>
                  </a:lnTo>
                  <a:lnTo>
                    <a:pt x="3305" y="1473200"/>
                  </a:lnTo>
                  <a:lnTo>
                    <a:pt x="3432" y="1422400"/>
                  </a:lnTo>
                  <a:close/>
                  <a:moveTo>
                    <a:pt x="16005" y="1511300"/>
                  </a:moveTo>
                  <a:lnTo>
                    <a:pt x="15878" y="1562100"/>
                  </a:lnTo>
                  <a:lnTo>
                    <a:pt x="3178" y="1562100"/>
                  </a:lnTo>
                  <a:lnTo>
                    <a:pt x="3305" y="1511300"/>
                  </a:lnTo>
                  <a:close/>
                  <a:moveTo>
                    <a:pt x="15878" y="1600200"/>
                  </a:moveTo>
                  <a:lnTo>
                    <a:pt x="15751" y="1651000"/>
                  </a:lnTo>
                  <a:lnTo>
                    <a:pt x="3051" y="1651000"/>
                  </a:lnTo>
                  <a:lnTo>
                    <a:pt x="3178" y="1600200"/>
                  </a:lnTo>
                  <a:close/>
                  <a:moveTo>
                    <a:pt x="15751" y="1689100"/>
                  </a:moveTo>
                  <a:lnTo>
                    <a:pt x="15624" y="1739900"/>
                  </a:lnTo>
                  <a:lnTo>
                    <a:pt x="2924" y="1739900"/>
                  </a:lnTo>
                  <a:lnTo>
                    <a:pt x="3051" y="1689100"/>
                  </a:lnTo>
                  <a:close/>
                  <a:moveTo>
                    <a:pt x="15624" y="1778000"/>
                  </a:moveTo>
                  <a:lnTo>
                    <a:pt x="15497" y="1828800"/>
                  </a:lnTo>
                  <a:lnTo>
                    <a:pt x="2797" y="1828800"/>
                  </a:lnTo>
                  <a:lnTo>
                    <a:pt x="2924" y="1778000"/>
                  </a:lnTo>
                  <a:close/>
                  <a:moveTo>
                    <a:pt x="15497" y="1866900"/>
                  </a:moveTo>
                  <a:lnTo>
                    <a:pt x="15370" y="1917700"/>
                  </a:lnTo>
                  <a:lnTo>
                    <a:pt x="2670" y="1917700"/>
                  </a:lnTo>
                  <a:lnTo>
                    <a:pt x="2797" y="1866900"/>
                  </a:lnTo>
                  <a:close/>
                  <a:moveTo>
                    <a:pt x="15370" y="1955800"/>
                  </a:moveTo>
                  <a:lnTo>
                    <a:pt x="15242" y="2006600"/>
                  </a:lnTo>
                  <a:lnTo>
                    <a:pt x="2542" y="2006600"/>
                  </a:lnTo>
                  <a:lnTo>
                    <a:pt x="2670" y="1955800"/>
                  </a:lnTo>
                  <a:close/>
                  <a:moveTo>
                    <a:pt x="15242" y="2044700"/>
                  </a:moveTo>
                  <a:lnTo>
                    <a:pt x="15115" y="2095500"/>
                  </a:lnTo>
                  <a:lnTo>
                    <a:pt x="2415" y="2095500"/>
                  </a:lnTo>
                  <a:lnTo>
                    <a:pt x="2542" y="2044700"/>
                  </a:lnTo>
                  <a:close/>
                  <a:moveTo>
                    <a:pt x="15115" y="2133600"/>
                  </a:moveTo>
                  <a:lnTo>
                    <a:pt x="14988" y="2184400"/>
                  </a:lnTo>
                  <a:lnTo>
                    <a:pt x="2288" y="2184400"/>
                  </a:lnTo>
                  <a:lnTo>
                    <a:pt x="2415" y="2133600"/>
                  </a:lnTo>
                  <a:close/>
                  <a:moveTo>
                    <a:pt x="14988" y="2222500"/>
                  </a:moveTo>
                  <a:lnTo>
                    <a:pt x="14861" y="2273300"/>
                  </a:lnTo>
                  <a:lnTo>
                    <a:pt x="2161" y="2273300"/>
                  </a:lnTo>
                  <a:lnTo>
                    <a:pt x="2288" y="2222500"/>
                  </a:lnTo>
                  <a:close/>
                  <a:moveTo>
                    <a:pt x="14861" y="2311400"/>
                  </a:moveTo>
                  <a:lnTo>
                    <a:pt x="14734" y="2362200"/>
                  </a:lnTo>
                  <a:lnTo>
                    <a:pt x="2034" y="2362200"/>
                  </a:lnTo>
                  <a:lnTo>
                    <a:pt x="2161" y="2311400"/>
                  </a:lnTo>
                  <a:close/>
                  <a:moveTo>
                    <a:pt x="14734" y="2400300"/>
                  </a:moveTo>
                  <a:lnTo>
                    <a:pt x="14607" y="2451100"/>
                  </a:lnTo>
                  <a:lnTo>
                    <a:pt x="1907" y="2451100"/>
                  </a:lnTo>
                  <a:lnTo>
                    <a:pt x="2034" y="2400300"/>
                  </a:lnTo>
                  <a:close/>
                  <a:moveTo>
                    <a:pt x="14607" y="2489200"/>
                  </a:moveTo>
                  <a:lnTo>
                    <a:pt x="14480" y="2540000"/>
                  </a:lnTo>
                  <a:lnTo>
                    <a:pt x="1780" y="2540000"/>
                  </a:lnTo>
                  <a:lnTo>
                    <a:pt x="1907" y="2489200"/>
                  </a:lnTo>
                  <a:close/>
                  <a:moveTo>
                    <a:pt x="14480" y="2578100"/>
                  </a:moveTo>
                  <a:lnTo>
                    <a:pt x="14353" y="2628900"/>
                  </a:lnTo>
                  <a:lnTo>
                    <a:pt x="1653" y="2628900"/>
                  </a:lnTo>
                  <a:lnTo>
                    <a:pt x="1780" y="2578100"/>
                  </a:lnTo>
                  <a:close/>
                  <a:moveTo>
                    <a:pt x="14353" y="2667000"/>
                  </a:moveTo>
                  <a:lnTo>
                    <a:pt x="14225" y="2717800"/>
                  </a:lnTo>
                  <a:lnTo>
                    <a:pt x="1525" y="2717800"/>
                  </a:lnTo>
                  <a:lnTo>
                    <a:pt x="1653" y="2667000"/>
                  </a:lnTo>
                  <a:close/>
                  <a:moveTo>
                    <a:pt x="14225" y="2755900"/>
                  </a:moveTo>
                  <a:lnTo>
                    <a:pt x="14098" y="2806700"/>
                  </a:lnTo>
                  <a:lnTo>
                    <a:pt x="1398" y="2806700"/>
                  </a:lnTo>
                  <a:lnTo>
                    <a:pt x="1525" y="2755900"/>
                  </a:lnTo>
                  <a:close/>
                  <a:moveTo>
                    <a:pt x="14098" y="2844800"/>
                  </a:moveTo>
                  <a:lnTo>
                    <a:pt x="13971" y="2895600"/>
                  </a:lnTo>
                  <a:lnTo>
                    <a:pt x="1271" y="2895600"/>
                  </a:lnTo>
                  <a:lnTo>
                    <a:pt x="1398" y="2844800"/>
                  </a:lnTo>
                  <a:close/>
                  <a:moveTo>
                    <a:pt x="13971" y="2933700"/>
                  </a:moveTo>
                  <a:lnTo>
                    <a:pt x="13844" y="2984500"/>
                  </a:lnTo>
                  <a:lnTo>
                    <a:pt x="1144" y="2984500"/>
                  </a:lnTo>
                  <a:lnTo>
                    <a:pt x="1271" y="2933700"/>
                  </a:lnTo>
                  <a:close/>
                  <a:moveTo>
                    <a:pt x="13844" y="3022600"/>
                  </a:moveTo>
                  <a:lnTo>
                    <a:pt x="13717" y="3073400"/>
                  </a:lnTo>
                  <a:lnTo>
                    <a:pt x="1017" y="3073400"/>
                  </a:lnTo>
                  <a:lnTo>
                    <a:pt x="1144" y="3022600"/>
                  </a:lnTo>
                  <a:close/>
                  <a:moveTo>
                    <a:pt x="13717" y="3111500"/>
                  </a:moveTo>
                  <a:lnTo>
                    <a:pt x="13590" y="3162300"/>
                  </a:lnTo>
                  <a:lnTo>
                    <a:pt x="890" y="3162300"/>
                  </a:lnTo>
                  <a:lnTo>
                    <a:pt x="1017" y="3111500"/>
                  </a:lnTo>
                  <a:close/>
                  <a:moveTo>
                    <a:pt x="13590" y="3200400"/>
                  </a:moveTo>
                  <a:lnTo>
                    <a:pt x="13463" y="3251200"/>
                  </a:lnTo>
                  <a:lnTo>
                    <a:pt x="763" y="3251200"/>
                  </a:lnTo>
                  <a:lnTo>
                    <a:pt x="890" y="3200400"/>
                  </a:lnTo>
                  <a:close/>
                  <a:moveTo>
                    <a:pt x="13463" y="3289300"/>
                  </a:moveTo>
                  <a:lnTo>
                    <a:pt x="13336" y="3340100"/>
                  </a:lnTo>
                  <a:lnTo>
                    <a:pt x="636" y="3340100"/>
                  </a:lnTo>
                  <a:lnTo>
                    <a:pt x="763" y="3289300"/>
                  </a:lnTo>
                  <a:close/>
                  <a:moveTo>
                    <a:pt x="13336" y="3378200"/>
                  </a:moveTo>
                  <a:lnTo>
                    <a:pt x="13208" y="3429000"/>
                  </a:lnTo>
                  <a:lnTo>
                    <a:pt x="508" y="3429000"/>
                  </a:lnTo>
                  <a:lnTo>
                    <a:pt x="636" y="3378200"/>
                  </a:lnTo>
                  <a:close/>
                  <a:moveTo>
                    <a:pt x="13208" y="3467100"/>
                  </a:moveTo>
                  <a:lnTo>
                    <a:pt x="13081" y="3517900"/>
                  </a:lnTo>
                  <a:lnTo>
                    <a:pt x="381" y="3517900"/>
                  </a:lnTo>
                  <a:lnTo>
                    <a:pt x="508" y="3467100"/>
                  </a:lnTo>
                  <a:close/>
                  <a:moveTo>
                    <a:pt x="13081" y="3556000"/>
                  </a:moveTo>
                  <a:lnTo>
                    <a:pt x="12954" y="3606800"/>
                  </a:lnTo>
                  <a:lnTo>
                    <a:pt x="254" y="3606800"/>
                  </a:lnTo>
                  <a:lnTo>
                    <a:pt x="381" y="3556000"/>
                  </a:lnTo>
                  <a:close/>
                  <a:moveTo>
                    <a:pt x="12954" y="3644900"/>
                  </a:moveTo>
                  <a:lnTo>
                    <a:pt x="12827" y="3695700"/>
                  </a:lnTo>
                  <a:lnTo>
                    <a:pt x="127" y="3695700"/>
                  </a:lnTo>
                  <a:lnTo>
                    <a:pt x="254" y="3644900"/>
                  </a:lnTo>
                  <a:close/>
                  <a:moveTo>
                    <a:pt x="12827" y="3733800"/>
                  </a:moveTo>
                  <a:lnTo>
                    <a:pt x="12700" y="3784600"/>
                  </a:lnTo>
                  <a:lnTo>
                    <a:pt x="0" y="3784600"/>
                  </a:lnTo>
                  <a:lnTo>
                    <a:pt x="127" y="3733800"/>
                  </a:lnTo>
                  <a:close/>
                  <a:moveTo>
                    <a:pt x="18166" y="0"/>
                  </a:moveTo>
                  <a:lnTo>
                    <a:pt x="18039" y="50800"/>
                  </a:lnTo>
                  <a:lnTo>
                    <a:pt x="5339" y="50800"/>
                  </a:lnTo>
                  <a:lnTo>
                    <a:pt x="5466" y="0"/>
                  </a:lnTo>
                  <a:close/>
                </a:path>
              </a:pathLst>
            </a:custGeom>
            <a:solidFill>
              <a:srgbClr val="000000"/>
            </a:solidFill>
            <a:ln>
              <a:solidFill>
                <a:schemeClr val="accent1"/>
              </a:solidFill>
            </a:ln>
          </p:spPr>
          <p:txBody>
            <a:bodyPr/>
            <a:lstStyle/>
            <a:p>
              <a:endParaRPr lang="en-NZ"/>
            </a:p>
          </p:txBody>
        </p:sp>
        <p:sp>
          <p:nvSpPr>
            <p:cNvPr id="58" name="Freeform 19">
              <a:extLst>
                <a:ext uri="{FF2B5EF4-FFF2-40B4-BE49-F238E27FC236}">
                  <a16:creationId xmlns:a16="http://schemas.microsoft.com/office/drawing/2014/main" id="{746271C2-15FD-FC07-EB28-58C27ABC65E8}"/>
                </a:ext>
              </a:extLst>
            </p:cNvPr>
            <p:cNvSpPr/>
            <p:nvPr/>
          </p:nvSpPr>
          <p:spPr>
            <a:xfrm>
              <a:off x="6435085" y="66802"/>
              <a:ext cx="18796" cy="3784600"/>
            </a:xfrm>
            <a:custGeom>
              <a:avLst/>
              <a:gdLst/>
              <a:ahLst/>
              <a:cxnLst/>
              <a:rect l="l" t="t" r="r" b="b"/>
              <a:pathLst>
                <a:path w="18796" h="3784600">
                  <a:moveTo>
                    <a:pt x="18039" y="88900"/>
                  </a:moveTo>
                  <a:lnTo>
                    <a:pt x="17912" y="139700"/>
                  </a:lnTo>
                  <a:lnTo>
                    <a:pt x="5212" y="139700"/>
                  </a:lnTo>
                  <a:lnTo>
                    <a:pt x="5339" y="88900"/>
                  </a:lnTo>
                  <a:close/>
                  <a:moveTo>
                    <a:pt x="17912" y="177800"/>
                  </a:moveTo>
                  <a:lnTo>
                    <a:pt x="17785" y="228600"/>
                  </a:lnTo>
                  <a:lnTo>
                    <a:pt x="5085" y="228600"/>
                  </a:lnTo>
                  <a:lnTo>
                    <a:pt x="5212" y="177800"/>
                  </a:lnTo>
                  <a:close/>
                  <a:moveTo>
                    <a:pt x="17785" y="266700"/>
                  </a:moveTo>
                  <a:lnTo>
                    <a:pt x="17658" y="317500"/>
                  </a:lnTo>
                  <a:lnTo>
                    <a:pt x="4958" y="317500"/>
                  </a:lnTo>
                  <a:lnTo>
                    <a:pt x="5085" y="266700"/>
                  </a:lnTo>
                  <a:close/>
                  <a:moveTo>
                    <a:pt x="17658" y="355600"/>
                  </a:moveTo>
                  <a:lnTo>
                    <a:pt x="17530" y="406400"/>
                  </a:lnTo>
                  <a:lnTo>
                    <a:pt x="4830" y="406400"/>
                  </a:lnTo>
                  <a:lnTo>
                    <a:pt x="4958" y="355600"/>
                  </a:lnTo>
                  <a:close/>
                  <a:moveTo>
                    <a:pt x="17530" y="444500"/>
                  </a:moveTo>
                  <a:lnTo>
                    <a:pt x="17403" y="495300"/>
                  </a:lnTo>
                  <a:lnTo>
                    <a:pt x="4703" y="495300"/>
                  </a:lnTo>
                  <a:lnTo>
                    <a:pt x="4830" y="444500"/>
                  </a:lnTo>
                  <a:close/>
                  <a:moveTo>
                    <a:pt x="17403" y="533400"/>
                  </a:moveTo>
                  <a:lnTo>
                    <a:pt x="17276" y="584200"/>
                  </a:lnTo>
                  <a:lnTo>
                    <a:pt x="4576" y="584200"/>
                  </a:lnTo>
                  <a:lnTo>
                    <a:pt x="4703" y="533400"/>
                  </a:lnTo>
                  <a:close/>
                  <a:moveTo>
                    <a:pt x="17276" y="622300"/>
                  </a:moveTo>
                  <a:lnTo>
                    <a:pt x="17149" y="673100"/>
                  </a:lnTo>
                  <a:lnTo>
                    <a:pt x="4449" y="673100"/>
                  </a:lnTo>
                  <a:lnTo>
                    <a:pt x="4576" y="622300"/>
                  </a:lnTo>
                  <a:close/>
                  <a:moveTo>
                    <a:pt x="17149" y="711200"/>
                  </a:moveTo>
                  <a:lnTo>
                    <a:pt x="17022" y="762000"/>
                  </a:lnTo>
                  <a:lnTo>
                    <a:pt x="4322" y="762000"/>
                  </a:lnTo>
                  <a:lnTo>
                    <a:pt x="4449" y="711200"/>
                  </a:lnTo>
                  <a:close/>
                  <a:moveTo>
                    <a:pt x="17022" y="800100"/>
                  </a:moveTo>
                  <a:lnTo>
                    <a:pt x="16895" y="850900"/>
                  </a:lnTo>
                  <a:lnTo>
                    <a:pt x="4195" y="850900"/>
                  </a:lnTo>
                  <a:lnTo>
                    <a:pt x="4322" y="800100"/>
                  </a:lnTo>
                  <a:close/>
                  <a:moveTo>
                    <a:pt x="16895" y="889000"/>
                  </a:moveTo>
                  <a:lnTo>
                    <a:pt x="16768" y="939800"/>
                  </a:lnTo>
                  <a:lnTo>
                    <a:pt x="4068" y="939800"/>
                  </a:lnTo>
                  <a:lnTo>
                    <a:pt x="4195" y="889000"/>
                  </a:lnTo>
                  <a:close/>
                  <a:moveTo>
                    <a:pt x="16768" y="977900"/>
                  </a:moveTo>
                  <a:lnTo>
                    <a:pt x="16641" y="1028700"/>
                  </a:lnTo>
                  <a:lnTo>
                    <a:pt x="3941" y="1028700"/>
                  </a:lnTo>
                  <a:lnTo>
                    <a:pt x="4068" y="977900"/>
                  </a:lnTo>
                  <a:close/>
                  <a:moveTo>
                    <a:pt x="16641" y="1066800"/>
                  </a:moveTo>
                  <a:lnTo>
                    <a:pt x="16513" y="1117600"/>
                  </a:lnTo>
                  <a:lnTo>
                    <a:pt x="3813" y="1117600"/>
                  </a:lnTo>
                  <a:lnTo>
                    <a:pt x="3941" y="1066800"/>
                  </a:lnTo>
                  <a:close/>
                  <a:moveTo>
                    <a:pt x="16513" y="1155700"/>
                  </a:moveTo>
                  <a:lnTo>
                    <a:pt x="16386" y="1206500"/>
                  </a:lnTo>
                  <a:lnTo>
                    <a:pt x="3686" y="1206500"/>
                  </a:lnTo>
                  <a:lnTo>
                    <a:pt x="3813" y="1155700"/>
                  </a:lnTo>
                  <a:close/>
                  <a:moveTo>
                    <a:pt x="16386" y="1244600"/>
                  </a:moveTo>
                  <a:lnTo>
                    <a:pt x="16259" y="1295400"/>
                  </a:lnTo>
                  <a:lnTo>
                    <a:pt x="3559" y="1295400"/>
                  </a:lnTo>
                  <a:lnTo>
                    <a:pt x="3686" y="1244600"/>
                  </a:lnTo>
                  <a:close/>
                  <a:moveTo>
                    <a:pt x="16259" y="1333500"/>
                  </a:moveTo>
                  <a:lnTo>
                    <a:pt x="16132" y="1384300"/>
                  </a:lnTo>
                  <a:lnTo>
                    <a:pt x="3432" y="1384300"/>
                  </a:lnTo>
                  <a:lnTo>
                    <a:pt x="3559" y="1333500"/>
                  </a:lnTo>
                  <a:close/>
                  <a:moveTo>
                    <a:pt x="16132" y="1422400"/>
                  </a:moveTo>
                  <a:lnTo>
                    <a:pt x="16005" y="1473200"/>
                  </a:lnTo>
                  <a:lnTo>
                    <a:pt x="3305" y="1473200"/>
                  </a:lnTo>
                  <a:lnTo>
                    <a:pt x="3432" y="1422400"/>
                  </a:lnTo>
                  <a:close/>
                  <a:moveTo>
                    <a:pt x="16005" y="1511300"/>
                  </a:moveTo>
                  <a:lnTo>
                    <a:pt x="15878" y="1562100"/>
                  </a:lnTo>
                  <a:lnTo>
                    <a:pt x="3178" y="1562100"/>
                  </a:lnTo>
                  <a:lnTo>
                    <a:pt x="3305" y="1511300"/>
                  </a:lnTo>
                  <a:close/>
                  <a:moveTo>
                    <a:pt x="15878" y="1600200"/>
                  </a:moveTo>
                  <a:lnTo>
                    <a:pt x="15751" y="1651000"/>
                  </a:lnTo>
                  <a:lnTo>
                    <a:pt x="3051" y="1651000"/>
                  </a:lnTo>
                  <a:lnTo>
                    <a:pt x="3178" y="1600200"/>
                  </a:lnTo>
                  <a:close/>
                  <a:moveTo>
                    <a:pt x="15751" y="1689100"/>
                  </a:moveTo>
                  <a:lnTo>
                    <a:pt x="15624" y="1739900"/>
                  </a:lnTo>
                  <a:lnTo>
                    <a:pt x="2924" y="1739900"/>
                  </a:lnTo>
                  <a:lnTo>
                    <a:pt x="3051" y="1689100"/>
                  </a:lnTo>
                  <a:close/>
                  <a:moveTo>
                    <a:pt x="15624" y="1778000"/>
                  </a:moveTo>
                  <a:lnTo>
                    <a:pt x="15496" y="1828800"/>
                  </a:lnTo>
                  <a:lnTo>
                    <a:pt x="2796" y="1828800"/>
                  </a:lnTo>
                  <a:lnTo>
                    <a:pt x="2924" y="1778000"/>
                  </a:lnTo>
                  <a:close/>
                  <a:moveTo>
                    <a:pt x="15496" y="1866900"/>
                  </a:moveTo>
                  <a:lnTo>
                    <a:pt x="15369" y="1917700"/>
                  </a:lnTo>
                  <a:lnTo>
                    <a:pt x="2669" y="1917700"/>
                  </a:lnTo>
                  <a:lnTo>
                    <a:pt x="2796" y="1866900"/>
                  </a:lnTo>
                  <a:close/>
                  <a:moveTo>
                    <a:pt x="15369" y="1955800"/>
                  </a:moveTo>
                  <a:lnTo>
                    <a:pt x="15242" y="2006600"/>
                  </a:lnTo>
                  <a:lnTo>
                    <a:pt x="2542" y="2006600"/>
                  </a:lnTo>
                  <a:lnTo>
                    <a:pt x="2669" y="1955800"/>
                  </a:lnTo>
                  <a:close/>
                  <a:moveTo>
                    <a:pt x="15242" y="2044700"/>
                  </a:moveTo>
                  <a:lnTo>
                    <a:pt x="15115" y="2095500"/>
                  </a:lnTo>
                  <a:lnTo>
                    <a:pt x="2415" y="2095500"/>
                  </a:lnTo>
                  <a:lnTo>
                    <a:pt x="2542" y="2044700"/>
                  </a:lnTo>
                  <a:close/>
                  <a:moveTo>
                    <a:pt x="15115" y="2133600"/>
                  </a:moveTo>
                  <a:lnTo>
                    <a:pt x="14988" y="2184400"/>
                  </a:lnTo>
                  <a:lnTo>
                    <a:pt x="2288" y="2184400"/>
                  </a:lnTo>
                  <a:lnTo>
                    <a:pt x="2415" y="2133600"/>
                  </a:lnTo>
                  <a:close/>
                  <a:moveTo>
                    <a:pt x="14988" y="2222500"/>
                  </a:moveTo>
                  <a:lnTo>
                    <a:pt x="14861" y="2273300"/>
                  </a:lnTo>
                  <a:lnTo>
                    <a:pt x="2161" y="2273300"/>
                  </a:lnTo>
                  <a:lnTo>
                    <a:pt x="2288" y="2222500"/>
                  </a:lnTo>
                  <a:close/>
                  <a:moveTo>
                    <a:pt x="14861" y="2311400"/>
                  </a:moveTo>
                  <a:lnTo>
                    <a:pt x="14734" y="2362200"/>
                  </a:lnTo>
                  <a:lnTo>
                    <a:pt x="2034" y="2362200"/>
                  </a:lnTo>
                  <a:lnTo>
                    <a:pt x="2161" y="2311400"/>
                  </a:lnTo>
                  <a:close/>
                  <a:moveTo>
                    <a:pt x="14734" y="2400300"/>
                  </a:moveTo>
                  <a:lnTo>
                    <a:pt x="14607" y="2451100"/>
                  </a:lnTo>
                  <a:lnTo>
                    <a:pt x="1907" y="2451100"/>
                  </a:lnTo>
                  <a:lnTo>
                    <a:pt x="2034" y="2400300"/>
                  </a:lnTo>
                  <a:close/>
                  <a:moveTo>
                    <a:pt x="14607" y="2489200"/>
                  </a:moveTo>
                  <a:lnTo>
                    <a:pt x="14479" y="2540000"/>
                  </a:lnTo>
                  <a:lnTo>
                    <a:pt x="1779" y="2540000"/>
                  </a:lnTo>
                  <a:lnTo>
                    <a:pt x="1907" y="2489200"/>
                  </a:lnTo>
                  <a:close/>
                  <a:moveTo>
                    <a:pt x="14479" y="2578100"/>
                  </a:moveTo>
                  <a:lnTo>
                    <a:pt x="14352" y="2628900"/>
                  </a:lnTo>
                  <a:lnTo>
                    <a:pt x="1652" y="2628900"/>
                  </a:lnTo>
                  <a:lnTo>
                    <a:pt x="1779" y="2578100"/>
                  </a:lnTo>
                  <a:close/>
                  <a:moveTo>
                    <a:pt x="14352" y="2667000"/>
                  </a:moveTo>
                  <a:lnTo>
                    <a:pt x="14225" y="2717800"/>
                  </a:lnTo>
                  <a:lnTo>
                    <a:pt x="1525" y="2717800"/>
                  </a:lnTo>
                  <a:lnTo>
                    <a:pt x="1652" y="2667000"/>
                  </a:lnTo>
                  <a:close/>
                  <a:moveTo>
                    <a:pt x="14225" y="2755900"/>
                  </a:moveTo>
                  <a:lnTo>
                    <a:pt x="14098" y="2806700"/>
                  </a:lnTo>
                  <a:lnTo>
                    <a:pt x="1398" y="2806700"/>
                  </a:lnTo>
                  <a:lnTo>
                    <a:pt x="1525" y="2755900"/>
                  </a:lnTo>
                  <a:close/>
                  <a:moveTo>
                    <a:pt x="14098" y="2844800"/>
                  </a:moveTo>
                  <a:lnTo>
                    <a:pt x="13971" y="2895600"/>
                  </a:lnTo>
                  <a:lnTo>
                    <a:pt x="1271" y="2895600"/>
                  </a:lnTo>
                  <a:lnTo>
                    <a:pt x="1398" y="2844800"/>
                  </a:lnTo>
                  <a:close/>
                  <a:moveTo>
                    <a:pt x="13971" y="2933700"/>
                  </a:moveTo>
                  <a:lnTo>
                    <a:pt x="13844" y="2984500"/>
                  </a:lnTo>
                  <a:lnTo>
                    <a:pt x="1144" y="2984500"/>
                  </a:lnTo>
                  <a:lnTo>
                    <a:pt x="1271" y="2933700"/>
                  </a:lnTo>
                  <a:close/>
                  <a:moveTo>
                    <a:pt x="13844" y="3022600"/>
                  </a:moveTo>
                  <a:lnTo>
                    <a:pt x="13717" y="3073400"/>
                  </a:lnTo>
                  <a:lnTo>
                    <a:pt x="1017" y="3073400"/>
                  </a:lnTo>
                  <a:lnTo>
                    <a:pt x="1144" y="3022600"/>
                  </a:lnTo>
                  <a:close/>
                  <a:moveTo>
                    <a:pt x="13717" y="3111500"/>
                  </a:moveTo>
                  <a:lnTo>
                    <a:pt x="13590" y="3162300"/>
                  </a:lnTo>
                  <a:lnTo>
                    <a:pt x="890" y="3162300"/>
                  </a:lnTo>
                  <a:lnTo>
                    <a:pt x="1017" y="3111500"/>
                  </a:lnTo>
                  <a:close/>
                  <a:moveTo>
                    <a:pt x="13590" y="3200400"/>
                  </a:moveTo>
                  <a:lnTo>
                    <a:pt x="13462" y="3251200"/>
                  </a:lnTo>
                  <a:lnTo>
                    <a:pt x="762" y="3251200"/>
                  </a:lnTo>
                  <a:lnTo>
                    <a:pt x="890" y="3200400"/>
                  </a:lnTo>
                  <a:close/>
                  <a:moveTo>
                    <a:pt x="13462" y="3289300"/>
                  </a:moveTo>
                  <a:lnTo>
                    <a:pt x="13335" y="3340100"/>
                  </a:lnTo>
                  <a:lnTo>
                    <a:pt x="635" y="3340100"/>
                  </a:lnTo>
                  <a:lnTo>
                    <a:pt x="762" y="3289300"/>
                  </a:lnTo>
                  <a:close/>
                  <a:moveTo>
                    <a:pt x="13335" y="3378200"/>
                  </a:moveTo>
                  <a:lnTo>
                    <a:pt x="13208" y="3429000"/>
                  </a:lnTo>
                  <a:lnTo>
                    <a:pt x="508" y="3429000"/>
                  </a:lnTo>
                  <a:lnTo>
                    <a:pt x="635" y="3378200"/>
                  </a:lnTo>
                  <a:close/>
                  <a:moveTo>
                    <a:pt x="13208" y="3467100"/>
                  </a:moveTo>
                  <a:lnTo>
                    <a:pt x="13081" y="3517900"/>
                  </a:lnTo>
                  <a:lnTo>
                    <a:pt x="381" y="3517900"/>
                  </a:lnTo>
                  <a:lnTo>
                    <a:pt x="508" y="3467100"/>
                  </a:lnTo>
                  <a:close/>
                  <a:moveTo>
                    <a:pt x="13081" y="3556000"/>
                  </a:moveTo>
                  <a:lnTo>
                    <a:pt x="12954" y="3606800"/>
                  </a:lnTo>
                  <a:lnTo>
                    <a:pt x="254" y="3606800"/>
                  </a:lnTo>
                  <a:lnTo>
                    <a:pt x="381" y="3556000"/>
                  </a:lnTo>
                  <a:close/>
                  <a:moveTo>
                    <a:pt x="12954" y="3644900"/>
                  </a:moveTo>
                  <a:lnTo>
                    <a:pt x="12827" y="3695700"/>
                  </a:lnTo>
                  <a:lnTo>
                    <a:pt x="127" y="3695700"/>
                  </a:lnTo>
                  <a:lnTo>
                    <a:pt x="254" y="3644900"/>
                  </a:lnTo>
                  <a:close/>
                  <a:moveTo>
                    <a:pt x="12827" y="3733800"/>
                  </a:moveTo>
                  <a:lnTo>
                    <a:pt x="12700" y="3784600"/>
                  </a:lnTo>
                  <a:lnTo>
                    <a:pt x="0" y="3784600"/>
                  </a:lnTo>
                  <a:lnTo>
                    <a:pt x="127" y="3733800"/>
                  </a:lnTo>
                  <a:close/>
                  <a:moveTo>
                    <a:pt x="18796" y="0"/>
                  </a:moveTo>
                  <a:lnTo>
                    <a:pt x="18669" y="50800"/>
                  </a:lnTo>
                  <a:lnTo>
                    <a:pt x="5969" y="50800"/>
                  </a:lnTo>
                  <a:lnTo>
                    <a:pt x="6096" y="0"/>
                  </a:lnTo>
                  <a:close/>
                </a:path>
              </a:pathLst>
            </a:custGeom>
            <a:solidFill>
              <a:schemeClr val="accent1"/>
            </a:solidFill>
          </p:spPr>
          <p:txBody>
            <a:bodyPr/>
            <a:lstStyle/>
            <a:p>
              <a:endParaRPr lang="en-NZ"/>
            </a:p>
          </p:txBody>
        </p:sp>
      </p:grpSp>
      <p:sp>
        <p:nvSpPr>
          <p:cNvPr id="59" name="TextBox 21">
            <a:extLst>
              <a:ext uri="{FF2B5EF4-FFF2-40B4-BE49-F238E27FC236}">
                <a16:creationId xmlns:a16="http://schemas.microsoft.com/office/drawing/2014/main" id="{919DED6D-2666-F204-FE46-D541DB05CD7D}"/>
              </a:ext>
            </a:extLst>
          </p:cNvPr>
          <p:cNvSpPr txBox="1"/>
          <p:nvPr/>
        </p:nvSpPr>
        <p:spPr>
          <a:xfrm>
            <a:off x="706956" y="3562460"/>
            <a:ext cx="2849880" cy="335220"/>
          </a:xfrm>
          <a:prstGeom prst="rect">
            <a:avLst/>
          </a:prstGeom>
        </p:spPr>
        <p:txBody>
          <a:bodyPr lIns="0" tIns="0" rIns="0" bIns="0" rtlCol="0" anchor="t">
            <a:spAutoFit/>
          </a:bodyPr>
          <a:lstStyle/>
          <a:p>
            <a:pPr algn="l">
              <a:lnSpc>
                <a:spcPts val="2799"/>
              </a:lnSpc>
            </a:pPr>
            <a:r>
              <a:rPr lang="en-US" sz="1999" dirty="0">
                <a:latin typeface="Consolas"/>
                <a:ea typeface="Consolas"/>
                <a:cs typeface="Consolas"/>
                <a:sym typeface="Consolas"/>
              </a:rPr>
              <a:t>https://example.org/</a:t>
            </a:r>
          </a:p>
        </p:txBody>
      </p:sp>
      <p:sp>
        <p:nvSpPr>
          <p:cNvPr id="60" name="TextBox 22">
            <a:extLst>
              <a:ext uri="{FF2B5EF4-FFF2-40B4-BE49-F238E27FC236}">
                <a16:creationId xmlns:a16="http://schemas.microsoft.com/office/drawing/2014/main" id="{E4E61A84-3B2A-92A0-A6DB-3E1DB7AD31B9}"/>
              </a:ext>
            </a:extLst>
          </p:cNvPr>
          <p:cNvSpPr txBox="1"/>
          <p:nvPr/>
        </p:nvSpPr>
        <p:spPr>
          <a:xfrm>
            <a:off x="4171162" y="3565153"/>
            <a:ext cx="427482" cy="335220"/>
          </a:xfrm>
          <a:prstGeom prst="rect">
            <a:avLst/>
          </a:prstGeom>
        </p:spPr>
        <p:txBody>
          <a:bodyPr lIns="0" tIns="0" rIns="0" bIns="0" rtlCol="0" anchor="t">
            <a:spAutoFit/>
          </a:bodyPr>
          <a:lstStyle/>
          <a:p>
            <a:pPr algn="l">
              <a:lnSpc>
                <a:spcPts val="2799"/>
              </a:lnSpc>
            </a:pPr>
            <a:r>
              <a:rPr lang="en-US" sz="1999" dirty="0">
                <a:latin typeface="Consolas"/>
                <a:ea typeface="Consolas"/>
                <a:cs typeface="Consolas"/>
                <a:sym typeface="Consolas"/>
              </a:rPr>
              <a:t>foo</a:t>
            </a:r>
          </a:p>
        </p:txBody>
      </p:sp>
      <p:sp>
        <p:nvSpPr>
          <p:cNvPr id="61" name="TextBox 23">
            <a:extLst>
              <a:ext uri="{FF2B5EF4-FFF2-40B4-BE49-F238E27FC236}">
                <a16:creationId xmlns:a16="http://schemas.microsoft.com/office/drawing/2014/main" id="{CA418C0E-E634-868C-BFC4-8F97518003D4}"/>
              </a:ext>
            </a:extLst>
          </p:cNvPr>
          <p:cNvSpPr txBox="1"/>
          <p:nvPr/>
        </p:nvSpPr>
        <p:spPr>
          <a:xfrm>
            <a:off x="5582968" y="2267820"/>
            <a:ext cx="427482" cy="335220"/>
          </a:xfrm>
          <a:prstGeom prst="rect">
            <a:avLst/>
          </a:prstGeom>
        </p:spPr>
        <p:txBody>
          <a:bodyPr lIns="0" tIns="0" rIns="0" bIns="0" rtlCol="0" anchor="t">
            <a:spAutoFit/>
          </a:bodyPr>
          <a:lstStyle/>
          <a:p>
            <a:pPr algn="l">
              <a:lnSpc>
                <a:spcPts val="2799"/>
              </a:lnSpc>
            </a:pPr>
            <a:r>
              <a:rPr lang="en-US" sz="1999" dirty="0">
                <a:latin typeface="Consolas"/>
                <a:ea typeface="Consolas"/>
                <a:cs typeface="Consolas"/>
                <a:sym typeface="Consolas"/>
              </a:rPr>
              <a:t>/v1</a:t>
            </a:r>
          </a:p>
        </p:txBody>
      </p:sp>
      <p:sp>
        <p:nvSpPr>
          <p:cNvPr id="62" name="TextBox 24">
            <a:extLst>
              <a:ext uri="{FF2B5EF4-FFF2-40B4-BE49-F238E27FC236}">
                <a16:creationId xmlns:a16="http://schemas.microsoft.com/office/drawing/2014/main" id="{B1D47328-10F1-EE96-0B8F-56C16089C062}"/>
              </a:ext>
            </a:extLst>
          </p:cNvPr>
          <p:cNvSpPr txBox="1"/>
          <p:nvPr/>
        </p:nvSpPr>
        <p:spPr>
          <a:xfrm>
            <a:off x="5209557" y="3162358"/>
            <a:ext cx="1282446" cy="1078487"/>
          </a:xfrm>
          <a:prstGeom prst="rect">
            <a:avLst/>
          </a:prstGeom>
        </p:spPr>
        <p:txBody>
          <a:bodyPr lIns="0" tIns="0" rIns="0" bIns="0" rtlCol="0" anchor="t">
            <a:spAutoFit/>
          </a:bodyPr>
          <a:lstStyle/>
          <a:p>
            <a:pPr algn="just">
              <a:lnSpc>
                <a:spcPts val="2799"/>
              </a:lnSpc>
            </a:pPr>
            <a:r>
              <a:rPr lang="en-US" sz="1999" dirty="0">
                <a:latin typeface="Consolas"/>
                <a:ea typeface="Consolas"/>
                <a:cs typeface="Consolas"/>
                <a:sym typeface="Consolas"/>
              </a:rPr>
              <a:t>/speakers /sessions /days</a:t>
            </a:r>
          </a:p>
        </p:txBody>
      </p:sp>
      <p:sp>
        <p:nvSpPr>
          <p:cNvPr id="63" name="TextBox 25">
            <a:extLst>
              <a:ext uri="{FF2B5EF4-FFF2-40B4-BE49-F238E27FC236}">
                <a16:creationId xmlns:a16="http://schemas.microsoft.com/office/drawing/2014/main" id="{1B9B964F-083C-BD4E-7B98-4A3EF718EFC1}"/>
              </a:ext>
            </a:extLst>
          </p:cNvPr>
          <p:cNvSpPr txBox="1"/>
          <p:nvPr/>
        </p:nvSpPr>
        <p:spPr>
          <a:xfrm>
            <a:off x="5565129" y="4399547"/>
            <a:ext cx="655619" cy="546816"/>
          </a:xfrm>
          <a:prstGeom prst="rect">
            <a:avLst/>
          </a:prstGeom>
        </p:spPr>
        <p:txBody>
          <a:bodyPr wrap="square" lIns="0" tIns="0" rIns="0" bIns="0" rtlCol="0" anchor="t">
            <a:spAutoFit/>
          </a:bodyPr>
          <a:lstStyle/>
          <a:p>
            <a:pPr algn="l">
              <a:lnSpc>
                <a:spcPts val="4999"/>
              </a:lnSpc>
            </a:pPr>
            <a:r>
              <a:rPr lang="en-US" sz="1999" dirty="0">
                <a:latin typeface="Consolas"/>
                <a:ea typeface="Consolas"/>
                <a:cs typeface="Consolas"/>
                <a:sym typeface="Consolas"/>
              </a:rPr>
              <a:t>/v2</a:t>
            </a:r>
          </a:p>
        </p:txBody>
      </p:sp>
      <p:sp>
        <p:nvSpPr>
          <p:cNvPr id="64" name="TextBox 26">
            <a:extLst>
              <a:ext uri="{FF2B5EF4-FFF2-40B4-BE49-F238E27FC236}">
                <a16:creationId xmlns:a16="http://schemas.microsoft.com/office/drawing/2014/main" id="{78A7E69E-BADD-F34C-66FF-1C2F038050AE}"/>
              </a:ext>
            </a:extLst>
          </p:cNvPr>
          <p:cNvSpPr txBox="1"/>
          <p:nvPr/>
        </p:nvSpPr>
        <p:spPr>
          <a:xfrm>
            <a:off x="7341255" y="2057241"/>
            <a:ext cx="854964" cy="1687325"/>
          </a:xfrm>
          <a:prstGeom prst="rect">
            <a:avLst/>
          </a:prstGeom>
        </p:spPr>
        <p:txBody>
          <a:bodyPr lIns="0" tIns="0" rIns="0" bIns="0" rtlCol="0" anchor="t">
            <a:spAutoFit/>
          </a:bodyPr>
          <a:lstStyle/>
          <a:p>
            <a:pPr algn="just">
              <a:lnSpc>
                <a:spcPts val="3311"/>
              </a:lnSpc>
            </a:pPr>
            <a:r>
              <a:rPr lang="en-US" sz="1999" dirty="0">
                <a:latin typeface="Consolas"/>
                <a:ea typeface="Consolas"/>
                <a:cs typeface="Consolas"/>
                <a:sym typeface="Consolas"/>
              </a:rPr>
              <a:t>;rev=1 ;rev=2 ;rev=3 ;rev=4</a:t>
            </a:r>
          </a:p>
        </p:txBody>
      </p:sp>
      <p:sp>
        <p:nvSpPr>
          <p:cNvPr id="65" name="TextBox 27">
            <a:extLst>
              <a:ext uri="{FF2B5EF4-FFF2-40B4-BE49-F238E27FC236}">
                <a16:creationId xmlns:a16="http://schemas.microsoft.com/office/drawing/2014/main" id="{F4CD0889-C7CD-3D8C-625A-2FFFB7199743}"/>
              </a:ext>
            </a:extLst>
          </p:cNvPr>
          <p:cNvSpPr txBox="1"/>
          <p:nvPr/>
        </p:nvSpPr>
        <p:spPr>
          <a:xfrm>
            <a:off x="7371801" y="4388504"/>
            <a:ext cx="854964" cy="851387"/>
          </a:xfrm>
          <a:prstGeom prst="rect">
            <a:avLst/>
          </a:prstGeom>
        </p:spPr>
        <p:txBody>
          <a:bodyPr lIns="0" tIns="0" rIns="0" bIns="0" rtlCol="0" anchor="t">
            <a:spAutoFit/>
          </a:bodyPr>
          <a:lstStyle/>
          <a:p>
            <a:pPr algn="just">
              <a:lnSpc>
                <a:spcPts val="3503"/>
              </a:lnSpc>
            </a:pPr>
            <a:r>
              <a:rPr lang="en-US" sz="1999" dirty="0">
                <a:latin typeface="Consolas"/>
                <a:ea typeface="Consolas"/>
                <a:cs typeface="Consolas"/>
                <a:sym typeface="Consolas"/>
              </a:rPr>
              <a:t>;rev=1 ;rev=2</a:t>
            </a:r>
          </a:p>
        </p:txBody>
      </p:sp>
      <p:sp>
        <p:nvSpPr>
          <p:cNvPr id="66" name="TextBox 28">
            <a:extLst>
              <a:ext uri="{FF2B5EF4-FFF2-40B4-BE49-F238E27FC236}">
                <a16:creationId xmlns:a16="http://schemas.microsoft.com/office/drawing/2014/main" id="{7E6A16DC-9FA6-4FF5-7A7F-0DA1E52A1536}"/>
              </a:ext>
            </a:extLst>
          </p:cNvPr>
          <p:cNvSpPr txBox="1"/>
          <p:nvPr/>
        </p:nvSpPr>
        <p:spPr>
          <a:xfrm>
            <a:off x="9442796" y="3840794"/>
            <a:ext cx="1282446" cy="1364348"/>
          </a:xfrm>
          <a:prstGeom prst="rect">
            <a:avLst/>
          </a:prstGeom>
        </p:spPr>
        <p:txBody>
          <a:bodyPr lIns="0" tIns="0" rIns="0" bIns="0" rtlCol="0" anchor="t">
            <a:spAutoFit/>
          </a:bodyPr>
          <a:lstStyle/>
          <a:p>
            <a:pPr algn="just">
              <a:lnSpc>
                <a:spcPts val="2747"/>
              </a:lnSpc>
            </a:pPr>
            <a:r>
              <a:rPr lang="en-US" sz="1999" dirty="0">
                <a:latin typeface="Consolas"/>
                <a:ea typeface="Consolas"/>
                <a:cs typeface="Consolas"/>
                <a:sym typeface="Consolas"/>
              </a:rPr>
              <a:t>/events /speakers /sessions /venues</a:t>
            </a:r>
          </a:p>
        </p:txBody>
      </p:sp>
      <p:sp>
        <p:nvSpPr>
          <p:cNvPr id="67" name="TextBox 29">
            <a:extLst>
              <a:ext uri="{FF2B5EF4-FFF2-40B4-BE49-F238E27FC236}">
                <a16:creationId xmlns:a16="http://schemas.microsoft.com/office/drawing/2014/main" id="{309466B3-C400-936E-2DFA-FB2D75C58AC7}"/>
              </a:ext>
            </a:extLst>
          </p:cNvPr>
          <p:cNvSpPr txBox="1"/>
          <p:nvPr/>
        </p:nvSpPr>
        <p:spPr>
          <a:xfrm>
            <a:off x="1477613" y="5134356"/>
            <a:ext cx="816359" cy="1316993"/>
          </a:xfrm>
          <a:prstGeom prst="rect">
            <a:avLst/>
          </a:prstGeom>
        </p:spPr>
        <p:txBody>
          <a:bodyPr lIns="0" tIns="0" rIns="0" bIns="0" rtlCol="0" anchor="t">
            <a:spAutoFit/>
          </a:bodyPr>
          <a:lstStyle/>
          <a:p>
            <a:pPr algn="ctr">
              <a:lnSpc>
                <a:spcPts val="3535"/>
              </a:lnSpc>
            </a:pPr>
            <a:r>
              <a:rPr lang="en-US" sz="1999" spc="-27">
                <a:latin typeface="IBM Plex Sans"/>
                <a:ea typeface="IBM Plex Sans"/>
                <a:cs typeface="IBM Plex Sans"/>
                <a:sym typeface="IBM Plex Sans"/>
              </a:rPr>
              <a:t>offline online current</a:t>
            </a:r>
          </a:p>
        </p:txBody>
      </p:sp>
      <p:sp>
        <p:nvSpPr>
          <p:cNvPr id="68" name="TextBox 30">
            <a:extLst>
              <a:ext uri="{FF2B5EF4-FFF2-40B4-BE49-F238E27FC236}">
                <a16:creationId xmlns:a16="http://schemas.microsoft.com/office/drawing/2014/main" id="{28EAD021-0832-59CC-5E98-3EE8B0AC5AF2}"/>
              </a:ext>
            </a:extLst>
          </p:cNvPr>
          <p:cNvSpPr txBox="1"/>
          <p:nvPr/>
        </p:nvSpPr>
        <p:spPr>
          <a:xfrm>
            <a:off x="1477613" y="1270006"/>
            <a:ext cx="898227" cy="341633"/>
          </a:xfrm>
          <a:prstGeom prst="rect">
            <a:avLst/>
          </a:prstGeom>
        </p:spPr>
        <p:txBody>
          <a:bodyPr lIns="0" tIns="0" rIns="0" bIns="0" rtlCol="0" anchor="t">
            <a:spAutoFit/>
          </a:bodyPr>
          <a:lstStyle/>
          <a:p>
            <a:pPr algn="l">
              <a:lnSpc>
                <a:spcPts val="2799"/>
              </a:lnSpc>
            </a:pPr>
            <a:r>
              <a:rPr lang="en-US" sz="1999" spc="-27" dirty="0">
                <a:latin typeface="IBM Plex Sans"/>
                <a:ea typeface="IBM Plex Sans"/>
                <a:cs typeface="IBM Plex Sans"/>
                <a:sym typeface="IBM Plex Sans"/>
              </a:rPr>
              <a:t>Domain</a:t>
            </a:r>
          </a:p>
        </p:txBody>
      </p:sp>
      <p:sp>
        <p:nvSpPr>
          <p:cNvPr id="69" name="TextBox 31">
            <a:extLst>
              <a:ext uri="{FF2B5EF4-FFF2-40B4-BE49-F238E27FC236}">
                <a16:creationId xmlns:a16="http://schemas.microsoft.com/office/drawing/2014/main" id="{FD5753FD-1147-587D-6C5B-1EB36160A4C5}"/>
              </a:ext>
            </a:extLst>
          </p:cNvPr>
          <p:cNvSpPr txBox="1"/>
          <p:nvPr/>
        </p:nvSpPr>
        <p:spPr>
          <a:xfrm>
            <a:off x="4094729" y="1305650"/>
            <a:ext cx="640661" cy="341633"/>
          </a:xfrm>
          <a:prstGeom prst="rect">
            <a:avLst/>
          </a:prstGeom>
        </p:spPr>
        <p:txBody>
          <a:bodyPr wrap="square" lIns="0" tIns="0" rIns="0" bIns="0" rtlCol="0" anchor="t">
            <a:spAutoFit/>
          </a:bodyPr>
          <a:lstStyle/>
          <a:p>
            <a:pPr algn="l">
              <a:lnSpc>
                <a:spcPts val="2799"/>
              </a:lnSpc>
            </a:pPr>
            <a:r>
              <a:rPr lang="en-US" sz="1999" spc="-25" dirty="0">
                <a:latin typeface="IBM Plex Sans"/>
                <a:ea typeface="IBM Plex Sans"/>
                <a:cs typeface="IBM Plex Sans"/>
                <a:sym typeface="IBM Plex Sans"/>
              </a:rPr>
              <a:t>API</a:t>
            </a:r>
          </a:p>
        </p:txBody>
      </p:sp>
      <p:sp>
        <p:nvSpPr>
          <p:cNvPr id="70" name="TextBox 32">
            <a:extLst>
              <a:ext uri="{FF2B5EF4-FFF2-40B4-BE49-F238E27FC236}">
                <a16:creationId xmlns:a16="http://schemas.microsoft.com/office/drawing/2014/main" id="{7F33F5E8-811E-3D50-3023-6AC7A8999B00}"/>
              </a:ext>
            </a:extLst>
          </p:cNvPr>
          <p:cNvSpPr txBox="1"/>
          <p:nvPr/>
        </p:nvSpPr>
        <p:spPr>
          <a:xfrm>
            <a:off x="5381049" y="1305650"/>
            <a:ext cx="2012890" cy="334387"/>
          </a:xfrm>
          <a:prstGeom prst="rect">
            <a:avLst/>
          </a:prstGeom>
        </p:spPr>
        <p:txBody>
          <a:bodyPr wrap="square" lIns="0" tIns="0" rIns="0" bIns="0" rtlCol="0" anchor="t">
            <a:spAutoFit/>
          </a:bodyPr>
          <a:lstStyle/>
          <a:p>
            <a:pPr algn="l">
              <a:lnSpc>
                <a:spcPts val="2799"/>
              </a:lnSpc>
            </a:pPr>
            <a:r>
              <a:rPr lang="en-US" sz="1999" spc="-27" dirty="0">
                <a:latin typeface="IBM Plex Sans"/>
                <a:ea typeface="IBM Plex Sans"/>
                <a:cs typeface="IBM Plex Sans"/>
                <a:sym typeface="IBM Plex Sans"/>
              </a:rPr>
              <a:t>Versions</a:t>
            </a:r>
          </a:p>
        </p:txBody>
      </p:sp>
      <p:sp>
        <p:nvSpPr>
          <p:cNvPr id="71" name="TextBox 33">
            <a:extLst>
              <a:ext uri="{FF2B5EF4-FFF2-40B4-BE49-F238E27FC236}">
                <a16:creationId xmlns:a16="http://schemas.microsoft.com/office/drawing/2014/main" id="{144DDF7B-8AAB-DD67-00A5-26F21446DB79}"/>
              </a:ext>
            </a:extLst>
          </p:cNvPr>
          <p:cNvSpPr txBox="1"/>
          <p:nvPr/>
        </p:nvSpPr>
        <p:spPr>
          <a:xfrm>
            <a:off x="7269365" y="1293092"/>
            <a:ext cx="944451" cy="341633"/>
          </a:xfrm>
          <a:prstGeom prst="rect">
            <a:avLst/>
          </a:prstGeom>
        </p:spPr>
        <p:txBody>
          <a:bodyPr lIns="0" tIns="0" rIns="0" bIns="0" rtlCol="0" anchor="t">
            <a:spAutoFit/>
          </a:bodyPr>
          <a:lstStyle/>
          <a:p>
            <a:pPr algn="l">
              <a:lnSpc>
                <a:spcPts val="2799"/>
              </a:lnSpc>
            </a:pPr>
            <a:r>
              <a:rPr lang="en-US" sz="1999" spc="-27" dirty="0">
                <a:latin typeface="IBM Plex Sans"/>
                <a:ea typeface="IBM Plex Sans"/>
                <a:cs typeface="IBM Plex Sans"/>
                <a:sym typeface="IBM Plex Sans"/>
              </a:rPr>
              <a:t>Revision</a:t>
            </a:r>
          </a:p>
        </p:txBody>
      </p:sp>
    </p:spTree>
    <p:extLst>
      <p:ext uri="{BB962C8B-B14F-4D97-AF65-F5344CB8AC3E}">
        <p14:creationId xmlns:p14="http://schemas.microsoft.com/office/powerpoint/2010/main" val="8177482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7006314" y="231415"/>
            <a:ext cx="190360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Bundle APIs with Products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grpSp>
        <p:nvGrpSpPr>
          <p:cNvPr id="2" name="Group 2">
            <a:extLst>
              <a:ext uri="{FF2B5EF4-FFF2-40B4-BE49-F238E27FC236}">
                <a16:creationId xmlns:a16="http://schemas.microsoft.com/office/drawing/2014/main" id="{C2C87C65-9664-662E-B260-AD58C9CCDF51}"/>
              </a:ext>
            </a:extLst>
          </p:cNvPr>
          <p:cNvGrpSpPr>
            <a:grpSpLocks noChangeAspect="1"/>
          </p:cNvGrpSpPr>
          <p:nvPr/>
        </p:nvGrpSpPr>
        <p:grpSpPr>
          <a:xfrm>
            <a:off x="571653" y="2005175"/>
            <a:ext cx="6482344" cy="4195382"/>
            <a:chOff x="0" y="0"/>
            <a:chExt cx="6482347" cy="4195382"/>
          </a:xfrm>
        </p:grpSpPr>
        <p:sp>
          <p:nvSpPr>
            <p:cNvPr id="7" name="Freeform 3">
              <a:extLst>
                <a:ext uri="{FF2B5EF4-FFF2-40B4-BE49-F238E27FC236}">
                  <a16:creationId xmlns:a16="http://schemas.microsoft.com/office/drawing/2014/main" id="{9DC74697-2ACF-B0D6-063F-33293FE93BAB}"/>
                </a:ext>
              </a:extLst>
            </p:cNvPr>
            <p:cNvSpPr/>
            <p:nvPr/>
          </p:nvSpPr>
          <p:spPr>
            <a:xfrm>
              <a:off x="5572760" y="63500"/>
              <a:ext cx="846074" cy="846074"/>
            </a:xfrm>
            <a:custGeom>
              <a:avLst/>
              <a:gdLst/>
              <a:ahLst/>
              <a:cxnLst/>
              <a:rect l="l" t="t" r="r" b="b"/>
              <a:pathLst>
                <a:path w="846074" h="846074">
                  <a:moveTo>
                    <a:pt x="0" y="423037"/>
                  </a:moveTo>
                  <a:cubicBezTo>
                    <a:pt x="0" y="189357"/>
                    <a:pt x="189357" y="0"/>
                    <a:pt x="423037" y="0"/>
                  </a:cubicBezTo>
                  <a:lnTo>
                    <a:pt x="423037" y="6350"/>
                  </a:lnTo>
                  <a:lnTo>
                    <a:pt x="423037" y="0"/>
                  </a:lnTo>
                  <a:cubicBezTo>
                    <a:pt x="656717" y="0"/>
                    <a:pt x="846074" y="189357"/>
                    <a:pt x="846074" y="423037"/>
                  </a:cubicBezTo>
                  <a:lnTo>
                    <a:pt x="839724" y="423037"/>
                  </a:lnTo>
                  <a:lnTo>
                    <a:pt x="846074" y="423037"/>
                  </a:lnTo>
                  <a:cubicBezTo>
                    <a:pt x="846074" y="656717"/>
                    <a:pt x="656717" y="846074"/>
                    <a:pt x="423037" y="846074"/>
                  </a:cubicBezTo>
                  <a:cubicBezTo>
                    <a:pt x="189357" y="846074"/>
                    <a:pt x="0" y="656717"/>
                    <a:pt x="0" y="423037"/>
                  </a:cubicBezTo>
                  <a:lnTo>
                    <a:pt x="6350" y="423037"/>
                  </a:lnTo>
                  <a:lnTo>
                    <a:pt x="0" y="423037"/>
                  </a:lnTo>
                  <a:moveTo>
                    <a:pt x="12700" y="423037"/>
                  </a:moveTo>
                  <a:cubicBezTo>
                    <a:pt x="12700" y="649732"/>
                    <a:pt x="196469" y="833374"/>
                    <a:pt x="423037" y="833374"/>
                  </a:cubicBezTo>
                  <a:cubicBezTo>
                    <a:pt x="649605" y="833374"/>
                    <a:pt x="833374" y="649605"/>
                    <a:pt x="833374" y="423037"/>
                  </a:cubicBezTo>
                  <a:cubicBezTo>
                    <a:pt x="833374" y="196469"/>
                    <a:pt x="649605" y="12700"/>
                    <a:pt x="423037" y="12700"/>
                  </a:cubicBezTo>
                  <a:cubicBezTo>
                    <a:pt x="196468" y="12700"/>
                    <a:pt x="12700" y="196469"/>
                    <a:pt x="12700" y="423037"/>
                  </a:cubicBezTo>
                  <a:close/>
                </a:path>
              </a:pathLst>
            </a:custGeom>
            <a:solidFill>
              <a:srgbClr val="0070C0"/>
            </a:solidFill>
          </p:spPr>
          <p:txBody>
            <a:bodyPr/>
            <a:lstStyle/>
            <a:p>
              <a:endParaRPr lang="en-NZ"/>
            </a:p>
          </p:txBody>
        </p:sp>
        <p:sp>
          <p:nvSpPr>
            <p:cNvPr id="9" name="Freeform 4">
              <a:extLst>
                <a:ext uri="{FF2B5EF4-FFF2-40B4-BE49-F238E27FC236}">
                  <a16:creationId xmlns:a16="http://schemas.microsoft.com/office/drawing/2014/main" id="{0CFAD73D-14D2-A6B6-8E0C-D795FB9532F3}"/>
                </a:ext>
              </a:extLst>
            </p:cNvPr>
            <p:cNvSpPr/>
            <p:nvPr/>
          </p:nvSpPr>
          <p:spPr>
            <a:xfrm>
              <a:off x="2067052" y="2422398"/>
              <a:ext cx="830072" cy="928624"/>
            </a:xfrm>
            <a:custGeom>
              <a:avLst/>
              <a:gdLst/>
              <a:ahLst/>
              <a:cxnLst/>
              <a:rect l="l" t="t" r="r" b="b"/>
              <a:pathLst>
                <a:path w="830072" h="928624">
                  <a:moveTo>
                    <a:pt x="824103" y="215900"/>
                  </a:moveTo>
                  <a:lnTo>
                    <a:pt x="415036" y="420624"/>
                  </a:lnTo>
                  <a:lnTo>
                    <a:pt x="0" y="213106"/>
                  </a:lnTo>
                  <a:lnTo>
                    <a:pt x="5715" y="201803"/>
                  </a:lnTo>
                  <a:lnTo>
                    <a:pt x="417957" y="407924"/>
                  </a:lnTo>
                  <a:lnTo>
                    <a:pt x="415163" y="413639"/>
                  </a:lnTo>
                  <a:lnTo>
                    <a:pt x="412369" y="407924"/>
                  </a:lnTo>
                  <a:lnTo>
                    <a:pt x="824357" y="201803"/>
                  </a:lnTo>
                  <a:lnTo>
                    <a:pt x="830072" y="213106"/>
                  </a:lnTo>
                  <a:close/>
                  <a:moveTo>
                    <a:pt x="214630" y="102870"/>
                  </a:moveTo>
                  <a:lnTo>
                    <a:pt x="622554" y="308737"/>
                  </a:lnTo>
                  <a:lnTo>
                    <a:pt x="616839" y="320040"/>
                  </a:lnTo>
                  <a:lnTo>
                    <a:pt x="203327" y="111252"/>
                  </a:lnTo>
                  <a:lnTo>
                    <a:pt x="209042" y="99949"/>
                  </a:lnTo>
                  <a:close/>
                  <a:moveTo>
                    <a:pt x="818515" y="215900"/>
                  </a:moveTo>
                  <a:lnTo>
                    <a:pt x="412242" y="12700"/>
                  </a:lnTo>
                  <a:lnTo>
                    <a:pt x="415036" y="6985"/>
                  </a:lnTo>
                  <a:lnTo>
                    <a:pt x="417830" y="12700"/>
                  </a:lnTo>
                  <a:lnTo>
                    <a:pt x="11303" y="215900"/>
                  </a:lnTo>
                  <a:lnTo>
                    <a:pt x="8509" y="210185"/>
                  </a:lnTo>
                  <a:lnTo>
                    <a:pt x="14859" y="210185"/>
                  </a:lnTo>
                  <a:lnTo>
                    <a:pt x="14859" y="718312"/>
                  </a:lnTo>
                  <a:lnTo>
                    <a:pt x="8509" y="718312"/>
                  </a:lnTo>
                  <a:lnTo>
                    <a:pt x="11303" y="712597"/>
                  </a:lnTo>
                  <a:lnTo>
                    <a:pt x="417830" y="915670"/>
                  </a:lnTo>
                  <a:lnTo>
                    <a:pt x="415036" y="921385"/>
                  </a:lnTo>
                  <a:lnTo>
                    <a:pt x="412242" y="915670"/>
                  </a:lnTo>
                  <a:lnTo>
                    <a:pt x="818515" y="712597"/>
                  </a:lnTo>
                  <a:lnTo>
                    <a:pt x="821309" y="718312"/>
                  </a:lnTo>
                  <a:lnTo>
                    <a:pt x="814959" y="718312"/>
                  </a:lnTo>
                  <a:lnTo>
                    <a:pt x="814959" y="203962"/>
                  </a:lnTo>
                  <a:lnTo>
                    <a:pt x="827659" y="203962"/>
                  </a:lnTo>
                  <a:lnTo>
                    <a:pt x="827659" y="722376"/>
                  </a:lnTo>
                  <a:lnTo>
                    <a:pt x="415036" y="928624"/>
                  </a:lnTo>
                  <a:lnTo>
                    <a:pt x="2159" y="722376"/>
                  </a:lnTo>
                  <a:lnTo>
                    <a:pt x="2159" y="206375"/>
                  </a:lnTo>
                  <a:lnTo>
                    <a:pt x="415036" y="0"/>
                  </a:lnTo>
                  <a:lnTo>
                    <a:pt x="829818" y="207518"/>
                  </a:lnTo>
                  <a:lnTo>
                    <a:pt x="824103" y="218821"/>
                  </a:lnTo>
                  <a:close/>
                  <a:moveTo>
                    <a:pt x="421386" y="413512"/>
                  </a:moveTo>
                  <a:lnTo>
                    <a:pt x="421386" y="927735"/>
                  </a:lnTo>
                  <a:lnTo>
                    <a:pt x="408686" y="927735"/>
                  </a:lnTo>
                  <a:lnTo>
                    <a:pt x="408686" y="407162"/>
                  </a:lnTo>
                  <a:lnTo>
                    <a:pt x="421386" y="407162"/>
                  </a:lnTo>
                  <a:close/>
                </a:path>
              </a:pathLst>
            </a:custGeom>
            <a:solidFill>
              <a:srgbClr val="0078D4"/>
            </a:solidFill>
          </p:spPr>
          <p:txBody>
            <a:bodyPr/>
            <a:lstStyle/>
            <a:p>
              <a:endParaRPr lang="en-NZ"/>
            </a:p>
          </p:txBody>
        </p:sp>
        <p:sp>
          <p:nvSpPr>
            <p:cNvPr id="10" name="Freeform 5">
              <a:extLst>
                <a:ext uri="{FF2B5EF4-FFF2-40B4-BE49-F238E27FC236}">
                  <a16:creationId xmlns:a16="http://schemas.microsoft.com/office/drawing/2014/main" id="{9628D854-C0FC-1EE8-9E86-6CE6AE4ACAFB}"/>
                </a:ext>
              </a:extLst>
            </p:cNvPr>
            <p:cNvSpPr/>
            <p:nvPr/>
          </p:nvSpPr>
          <p:spPr>
            <a:xfrm>
              <a:off x="2067052" y="736092"/>
              <a:ext cx="830072" cy="928624"/>
            </a:xfrm>
            <a:custGeom>
              <a:avLst/>
              <a:gdLst/>
              <a:ahLst/>
              <a:cxnLst/>
              <a:rect l="l" t="t" r="r" b="b"/>
              <a:pathLst>
                <a:path w="830072" h="928624">
                  <a:moveTo>
                    <a:pt x="824103" y="216027"/>
                  </a:moveTo>
                  <a:lnTo>
                    <a:pt x="415036" y="420624"/>
                  </a:lnTo>
                  <a:lnTo>
                    <a:pt x="0" y="213106"/>
                  </a:lnTo>
                  <a:lnTo>
                    <a:pt x="5715" y="201803"/>
                  </a:lnTo>
                  <a:lnTo>
                    <a:pt x="417957" y="407924"/>
                  </a:lnTo>
                  <a:lnTo>
                    <a:pt x="415163" y="413639"/>
                  </a:lnTo>
                  <a:lnTo>
                    <a:pt x="412369" y="407924"/>
                  </a:lnTo>
                  <a:lnTo>
                    <a:pt x="824357" y="201803"/>
                  </a:lnTo>
                  <a:lnTo>
                    <a:pt x="830072" y="213106"/>
                  </a:lnTo>
                  <a:close/>
                  <a:moveTo>
                    <a:pt x="214630" y="102997"/>
                  </a:moveTo>
                  <a:lnTo>
                    <a:pt x="622554" y="308864"/>
                  </a:lnTo>
                  <a:lnTo>
                    <a:pt x="616839" y="320167"/>
                  </a:lnTo>
                  <a:lnTo>
                    <a:pt x="203327" y="111379"/>
                  </a:lnTo>
                  <a:lnTo>
                    <a:pt x="209042" y="100076"/>
                  </a:lnTo>
                  <a:close/>
                  <a:moveTo>
                    <a:pt x="818515" y="216027"/>
                  </a:moveTo>
                  <a:lnTo>
                    <a:pt x="412242" y="12827"/>
                  </a:lnTo>
                  <a:lnTo>
                    <a:pt x="415036" y="7112"/>
                  </a:lnTo>
                  <a:lnTo>
                    <a:pt x="417830" y="12827"/>
                  </a:lnTo>
                  <a:lnTo>
                    <a:pt x="11303" y="216027"/>
                  </a:lnTo>
                  <a:lnTo>
                    <a:pt x="8509" y="210312"/>
                  </a:lnTo>
                  <a:lnTo>
                    <a:pt x="14859" y="210312"/>
                  </a:lnTo>
                  <a:lnTo>
                    <a:pt x="14859" y="718439"/>
                  </a:lnTo>
                  <a:lnTo>
                    <a:pt x="8509" y="718439"/>
                  </a:lnTo>
                  <a:lnTo>
                    <a:pt x="11303" y="712724"/>
                  </a:lnTo>
                  <a:lnTo>
                    <a:pt x="417830" y="915797"/>
                  </a:lnTo>
                  <a:lnTo>
                    <a:pt x="415036" y="921512"/>
                  </a:lnTo>
                  <a:lnTo>
                    <a:pt x="412242" y="915797"/>
                  </a:lnTo>
                  <a:lnTo>
                    <a:pt x="818515" y="712724"/>
                  </a:lnTo>
                  <a:lnTo>
                    <a:pt x="821309" y="718439"/>
                  </a:lnTo>
                  <a:lnTo>
                    <a:pt x="814959" y="718439"/>
                  </a:lnTo>
                  <a:lnTo>
                    <a:pt x="814959" y="203962"/>
                  </a:lnTo>
                  <a:lnTo>
                    <a:pt x="827659" y="203962"/>
                  </a:lnTo>
                  <a:lnTo>
                    <a:pt x="827659" y="722376"/>
                  </a:lnTo>
                  <a:lnTo>
                    <a:pt x="415036" y="928624"/>
                  </a:lnTo>
                  <a:lnTo>
                    <a:pt x="2159" y="722376"/>
                  </a:lnTo>
                  <a:lnTo>
                    <a:pt x="2159" y="206375"/>
                  </a:lnTo>
                  <a:lnTo>
                    <a:pt x="415036" y="0"/>
                  </a:lnTo>
                  <a:lnTo>
                    <a:pt x="829818" y="207518"/>
                  </a:lnTo>
                  <a:lnTo>
                    <a:pt x="824103" y="218821"/>
                  </a:lnTo>
                  <a:close/>
                  <a:moveTo>
                    <a:pt x="421386" y="413512"/>
                  </a:moveTo>
                  <a:lnTo>
                    <a:pt x="421386" y="927735"/>
                  </a:lnTo>
                  <a:lnTo>
                    <a:pt x="408686" y="927735"/>
                  </a:lnTo>
                  <a:lnTo>
                    <a:pt x="408686" y="407162"/>
                  </a:lnTo>
                  <a:lnTo>
                    <a:pt x="421386" y="407162"/>
                  </a:lnTo>
                  <a:close/>
                </a:path>
              </a:pathLst>
            </a:custGeom>
            <a:solidFill>
              <a:srgbClr val="0078D4"/>
            </a:solidFill>
          </p:spPr>
          <p:txBody>
            <a:bodyPr/>
            <a:lstStyle/>
            <a:p>
              <a:endParaRPr lang="en-NZ"/>
            </a:p>
          </p:txBody>
        </p:sp>
        <p:sp>
          <p:nvSpPr>
            <p:cNvPr id="11" name="Freeform 6">
              <a:extLst>
                <a:ext uri="{FF2B5EF4-FFF2-40B4-BE49-F238E27FC236}">
                  <a16:creationId xmlns:a16="http://schemas.microsoft.com/office/drawing/2014/main" id="{A27CAA74-BC7C-7398-3C8A-8A9BAFC2905F}"/>
                </a:ext>
              </a:extLst>
            </p:cNvPr>
            <p:cNvSpPr/>
            <p:nvPr/>
          </p:nvSpPr>
          <p:spPr>
            <a:xfrm>
              <a:off x="5572760" y="1137666"/>
              <a:ext cx="846074" cy="846074"/>
            </a:xfrm>
            <a:custGeom>
              <a:avLst/>
              <a:gdLst/>
              <a:ahLst/>
              <a:cxnLst/>
              <a:rect l="l" t="t" r="r" b="b"/>
              <a:pathLst>
                <a:path w="846074" h="846074">
                  <a:moveTo>
                    <a:pt x="0" y="423037"/>
                  </a:moveTo>
                  <a:cubicBezTo>
                    <a:pt x="0" y="189357"/>
                    <a:pt x="189357" y="0"/>
                    <a:pt x="423037" y="0"/>
                  </a:cubicBezTo>
                  <a:lnTo>
                    <a:pt x="423037" y="6350"/>
                  </a:lnTo>
                  <a:lnTo>
                    <a:pt x="423037" y="0"/>
                  </a:lnTo>
                  <a:cubicBezTo>
                    <a:pt x="656717" y="0"/>
                    <a:pt x="846074" y="189357"/>
                    <a:pt x="846074" y="423037"/>
                  </a:cubicBezTo>
                  <a:lnTo>
                    <a:pt x="839724" y="423037"/>
                  </a:lnTo>
                  <a:lnTo>
                    <a:pt x="846074" y="423037"/>
                  </a:lnTo>
                  <a:cubicBezTo>
                    <a:pt x="846074" y="656717"/>
                    <a:pt x="656717" y="846074"/>
                    <a:pt x="423037" y="846074"/>
                  </a:cubicBezTo>
                  <a:cubicBezTo>
                    <a:pt x="189357" y="846074"/>
                    <a:pt x="0" y="656717"/>
                    <a:pt x="0" y="423037"/>
                  </a:cubicBezTo>
                  <a:lnTo>
                    <a:pt x="6350" y="423037"/>
                  </a:lnTo>
                  <a:lnTo>
                    <a:pt x="0" y="423037"/>
                  </a:lnTo>
                  <a:moveTo>
                    <a:pt x="12700" y="423037"/>
                  </a:moveTo>
                  <a:cubicBezTo>
                    <a:pt x="12700" y="649732"/>
                    <a:pt x="196469" y="833374"/>
                    <a:pt x="423037" y="833374"/>
                  </a:cubicBezTo>
                  <a:cubicBezTo>
                    <a:pt x="649605" y="833374"/>
                    <a:pt x="833374" y="649605"/>
                    <a:pt x="833374" y="423037"/>
                  </a:cubicBezTo>
                  <a:cubicBezTo>
                    <a:pt x="833374" y="196469"/>
                    <a:pt x="649605" y="12700"/>
                    <a:pt x="423037" y="12700"/>
                  </a:cubicBezTo>
                  <a:cubicBezTo>
                    <a:pt x="196469" y="12700"/>
                    <a:pt x="12700" y="196469"/>
                    <a:pt x="12700" y="423037"/>
                  </a:cubicBezTo>
                  <a:close/>
                </a:path>
              </a:pathLst>
            </a:custGeom>
            <a:solidFill>
              <a:srgbClr val="0070C0"/>
            </a:solidFill>
          </p:spPr>
          <p:txBody>
            <a:bodyPr/>
            <a:lstStyle/>
            <a:p>
              <a:endParaRPr lang="en-NZ"/>
            </a:p>
          </p:txBody>
        </p:sp>
        <p:sp>
          <p:nvSpPr>
            <p:cNvPr id="12" name="Freeform 7">
              <a:extLst>
                <a:ext uri="{FF2B5EF4-FFF2-40B4-BE49-F238E27FC236}">
                  <a16:creationId xmlns:a16="http://schemas.microsoft.com/office/drawing/2014/main" id="{B940BB69-2C5E-1337-CA5B-76B0348CCE61}"/>
                </a:ext>
              </a:extLst>
            </p:cNvPr>
            <p:cNvSpPr/>
            <p:nvPr/>
          </p:nvSpPr>
          <p:spPr>
            <a:xfrm>
              <a:off x="5570855" y="2211705"/>
              <a:ext cx="846074" cy="846074"/>
            </a:xfrm>
            <a:custGeom>
              <a:avLst/>
              <a:gdLst/>
              <a:ahLst/>
              <a:cxnLst/>
              <a:rect l="l" t="t" r="r" b="b"/>
              <a:pathLst>
                <a:path w="846074" h="846074">
                  <a:moveTo>
                    <a:pt x="0" y="423037"/>
                  </a:moveTo>
                  <a:cubicBezTo>
                    <a:pt x="0" y="189357"/>
                    <a:pt x="189357" y="0"/>
                    <a:pt x="423037" y="0"/>
                  </a:cubicBezTo>
                  <a:lnTo>
                    <a:pt x="423037" y="6350"/>
                  </a:lnTo>
                  <a:lnTo>
                    <a:pt x="423037" y="0"/>
                  </a:lnTo>
                  <a:cubicBezTo>
                    <a:pt x="656717" y="0"/>
                    <a:pt x="846074" y="189357"/>
                    <a:pt x="846074" y="423037"/>
                  </a:cubicBezTo>
                  <a:lnTo>
                    <a:pt x="839724" y="423037"/>
                  </a:lnTo>
                  <a:lnTo>
                    <a:pt x="846074" y="423037"/>
                  </a:lnTo>
                  <a:cubicBezTo>
                    <a:pt x="846074" y="656717"/>
                    <a:pt x="656717" y="846074"/>
                    <a:pt x="423037" y="846074"/>
                  </a:cubicBezTo>
                  <a:cubicBezTo>
                    <a:pt x="189357" y="846074"/>
                    <a:pt x="0" y="656717"/>
                    <a:pt x="0" y="423037"/>
                  </a:cubicBezTo>
                  <a:lnTo>
                    <a:pt x="6350" y="423037"/>
                  </a:lnTo>
                  <a:lnTo>
                    <a:pt x="0" y="423037"/>
                  </a:lnTo>
                  <a:moveTo>
                    <a:pt x="12700" y="423037"/>
                  </a:moveTo>
                  <a:cubicBezTo>
                    <a:pt x="12700" y="649732"/>
                    <a:pt x="196469" y="833374"/>
                    <a:pt x="423037" y="833374"/>
                  </a:cubicBezTo>
                  <a:cubicBezTo>
                    <a:pt x="649605" y="833374"/>
                    <a:pt x="833374" y="649605"/>
                    <a:pt x="833374" y="423037"/>
                  </a:cubicBezTo>
                  <a:cubicBezTo>
                    <a:pt x="833374" y="196469"/>
                    <a:pt x="649605" y="12700"/>
                    <a:pt x="423037" y="12700"/>
                  </a:cubicBezTo>
                  <a:cubicBezTo>
                    <a:pt x="196469" y="12700"/>
                    <a:pt x="12700" y="196469"/>
                    <a:pt x="12700" y="423037"/>
                  </a:cubicBezTo>
                  <a:close/>
                </a:path>
              </a:pathLst>
            </a:custGeom>
            <a:solidFill>
              <a:srgbClr val="0070C0"/>
            </a:solidFill>
          </p:spPr>
          <p:txBody>
            <a:bodyPr/>
            <a:lstStyle/>
            <a:p>
              <a:endParaRPr lang="en-NZ"/>
            </a:p>
          </p:txBody>
        </p:sp>
        <p:sp>
          <p:nvSpPr>
            <p:cNvPr id="13" name="Freeform 8">
              <a:extLst>
                <a:ext uri="{FF2B5EF4-FFF2-40B4-BE49-F238E27FC236}">
                  <a16:creationId xmlns:a16="http://schemas.microsoft.com/office/drawing/2014/main" id="{E35E4DCF-A3AD-69C0-4343-21D6A7DCA1F4}"/>
                </a:ext>
              </a:extLst>
            </p:cNvPr>
            <p:cNvSpPr/>
            <p:nvPr/>
          </p:nvSpPr>
          <p:spPr>
            <a:xfrm>
              <a:off x="5555742" y="3285744"/>
              <a:ext cx="846074" cy="846074"/>
            </a:xfrm>
            <a:custGeom>
              <a:avLst/>
              <a:gdLst/>
              <a:ahLst/>
              <a:cxnLst/>
              <a:rect l="l" t="t" r="r" b="b"/>
              <a:pathLst>
                <a:path w="846074" h="846074">
                  <a:moveTo>
                    <a:pt x="0" y="423037"/>
                  </a:moveTo>
                  <a:cubicBezTo>
                    <a:pt x="0" y="189357"/>
                    <a:pt x="189357" y="0"/>
                    <a:pt x="423037" y="0"/>
                  </a:cubicBezTo>
                  <a:lnTo>
                    <a:pt x="423037" y="6350"/>
                  </a:lnTo>
                  <a:lnTo>
                    <a:pt x="423037" y="0"/>
                  </a:lnTo>
                  <a:cubicBezTo>
                    <a:pt x="656717" y="0"/>
                    <a:pt x="846074" y="189357"/>
                    <a:pt x="846074" y="423037"/>
                  </a:cubicBezTo>
                  <a:lnTo>
                    <a:pt x="839724" y="423037"/>
                  </a:lnTo>
                  <a:lnTo>
                    <a:pt x="846074" y="423037"/>
                  </a:lnTo>
                  <a:cubicBezTo>
                    <a:pt x="846074" y="656717"/>
                    <a:pt x="656717" y="846074"/>
                    <a:pt x="423037" y="846074"/>
                  </a:cubicBezTo>
                  <a:cubicBezTo>
                    <a:pt x="189357" y="846074"/>
                    <a:pt x="0" y="656717"/>
                    <a:pt x="0" y="423037"/>
                  </a:cubicBezTo>
                  <a:lnTo>
                    <a:pt x="6350" y="423037"/>
                  </a:lnTo>
                  <a:lnTo>
                    <a:pt x="0" y="423037"/>
                  </a:lnTo>
                  <a:moveTo>
                    <a:pt x="12700" y="423037"/>
                  </a:moveTo>
                  <a:cubicBezTo>
                    <a:pt x="12700" y="649732"/>
                    <a:pt x="196469" y="833374"/>
                    <a:pt x="423037" y="833374"/>
                  </a:cubicBezTo>
                  <a:cubicBezTo>
                    <a:pt x="649605" y="833374"/>
                    <a:pt x="833374" y="649605"/>
                    <a:pt x="833374" y="423037"/>
                  </a:cubicBezTo>
                  <a:cubicBezTo>
                    <a:pt x="833374" y="196469"/>
                    <a:pt x="649605" y="12700"/>
                    <a:pt x="423037" y="12700"/>
                  </a:cubicBezTo>
                  <a:cubicBezTo>
                    <a:pt x="196469" y="12700"/>
                    <a:pt x="12700" y="196469"/>
                    <a:pt x="12700" y="423037"/>
                  </a:cubicBezTo>
                  <a:close/>
                </a:path>
              </a:pathLst>
            </a:custGeom>
            <a:solidFill>
              <a:srgbClr val="0070C0"/>
            </a:solidFill>
          </p:spPr>
          <p:txBody>
            <a:bodyPr/>
            <a:lstStyle/>
            <a:p>
              <a:endParaRPr lang="en-NZ"/>
            </a:p>
          </p:txBody>
        </p:sp>
        <p:sp>
          <p:nvSpPr>
            <p:cNvPr id="14" name="Freeform 9">
              <a:extLst>
                <a:ext uri="{FF2B5EF4-FFF2-40B4-BE49-F238E27FC236}">
                  <a16:creationId xmlns:a16="http://schemas.microsoft.com/office/drawing/2014/main" id="{7D7DA571-4A7A-3276-F73C-6639AEAE3257}"/>
                </a:ext>
              </a:extLst>
            </p:cNvPr>
            <p:cNvSpPr/>
            <p:nvPr/>
          </p:nvSpPr>
          <p:spPr>
            <a:xfrm>
              <a:off x="3010916" y="461264"/>
              <a:ext cx="2568194" cy="740918"/>
            </a:xfrm>
            <a:custGeom>
              <a:avLst/>
              <a:gdLst/>
              <a:ahLst/>
              <a:cxnLst/>
              <a:rect l="l" t="t" r="r" b="b"/>
              <a:pathLst>
                <a:path w="2568194" h="740918">
                  <a:moveTo>
                    <a:pt x="2540" y="740918"/>
                  </a:moveTo>
                  <a:lnTo>
                    <a:pt x="2560320" y="32385"/>
                  </a:lnTo>
                  <a:lnTo>
                    <a:pt x="2557780" y="23241"/>
                  </a:lnTo>
                  <a:lnTo>
                    <a:pt x="0" y="731774"/>
                  </a:lnTo>
                  <a:close/>
                  <a:moveTo>
                    <a:pt x="2500884" y="94361"/>
                  </a:moveTo>
                  <a:lnTo>
                    <a:pt x="2568194" y="25273"/>
                  </a:lnTo>
                  <a:lnTo>
                    <a:pt x="2474976" y="635"/>
                  </a:lnTo>
                  <a:cubicBezTo>
                    <a:pt x="2472436" y="0"/>
                    <a:pt x="2469769" y="1524"/>
                    <a:pt x="2469134" y="4064"/>
                  </a:cubicBezTo>
                  <a:lnTo>
                    <a:pt x="2470023" y="9271"/>
                  </a:lnTo>
                  <a:lnTo>
                    <a:pt x="2557907" y="32385"/>
                  </a:lnTo>
                  <a:lnTo>
                    <a:pt x="2555748" y="24511"/>
                  </a:lnTo>
                  <a:lnTo>
                    <a:pt x="2494153" y="87630"/>
                  </a:lnTo>
                  <a:cubicBezTo>
                    <a:pt x="2492375" y="89535"/>
                    <a:pt x="2492375" y="92583"/>
                    <a:pt x="2494280" y="94361"/>
                  </a:cubicBezTo>
                  <a:lnTo>
                    <a:pt x="2499233" y="96139"/>
                  </a:lnTo>
                  <a:close/>
                </a:path>
              </a:pathLst>
            </a:custGeom>
            <a:solidFill>
              <a:srgbClr val="7F7F7F"/>
            </a:solidFill>
          </p:spPr>
          <p:txBody>
            <a:bodyPr/>
            <a:lstStyle/>
            <a:p>
              <a:endParaRPr lang="en-NZ"/>
            </a:p>
          </p:txBody>
        </p:sp>
        <p:sp>
          <p:nvSpPr>
            <p:cNvPr id="15" name="Freeform 10">
              <a:extLst>
                <a:ext uri="{FF2B5EF4-FFF2-40B4-BE49-F238E27FC236}">
                  <a16:creationId xmlns:a16="http://schemas.microsoft.com/office/drawing/2014/main" id="{E75EC7D3-34E0-5970-11F9-952E3A469C96}"/>
                </a:ext>
              </a:extLst>
            </p:cNvPr>
            <p:cNvSpPr/>
            <p:nvPr/>
          </p:nvSpPr>
          <p:spPr>
            <a:xfrm>
              <a:off x="3011551" y="1192911"/>
              <a:ext cx="2567559" cy="405130"/>
            </a:xfrm>
            <a:custGeom>
              <a:avLst/>
              <a:gdLst/>
              <a:ahLst/>
              <a:cxnLst/>
              <a:rect l="l" t="t" r="r" b="b"/>
              <a:pathLst>
                <a:path w="2567559" h="405130">
                  <a:moveTo>
                    <a:pt x="1270" y="0"/>
                  </a:moveTo>
                  <a:lnTo>
                    <a:pt x="2558796" y="361696"/>
                  </a:lnTo>
                  <a:lnTo>
                    <a:pt x="2557399" y="371094"/>
                  </a:lnTo>
                  <a:lnTo>
                    <a:pt x="0" y="9398"/>
                  </a:lnTo>
                  <a:close/>
                  <a:moveTo>
                    <a:pt x="2491867" y="307975"/>
                  </a:moveTo>
                  <a:lnTo>
                    <a:pt x="2567559" y="367665"/>
                  </a:lnTo>
                  <a:lnTo>
                    <a:pt x="2478278" y="404114"/>
                  </a:lnTo>
                  <a:cubicBezTo>
                    <a:pt x="2475865" y="405130"/>
                    <a:pt x="2473071" y="403987"/>
                    <a:pt x="2472055" y="401447"/>
                  </a:cubicBezTo>
                  <a:lnTo>
                    <a:pt x="2472182" y="396240"/>
                  </a:lnTo>
                  <a:lnTo>
                    <a:pt x="2556256" y="361950"/>
                  </a:lnTo>
                  <a:lnTo>
                    <a:pt x="2555113" y="370078"/>
                  </a:lnTo>
                  <a:lnTo>
                    <a:pt x="2485898" y="315341"/>
                  </a:lnTo>
                  <a:cubicBezTo>
                    <a:pt x="2483866" y="313690"/>
                    <a:pt x="2483485" y="310769"/>
                    <a:pt x="2485136" y="308610"/>
                  </a:cubicBezTo>
                  <a:lnTo>
                    <a:pt x="2489708" y="306197"/>
                  </a:lnTo>
                  <a:close/>
                </a:path>
              </a:pathLst>
            </a:custGeom>
            <a:solidFill>
              <a:srgbClr val="7F7F7F"/>
            </a:solidFill>
          </p:spPr>
          <p:txBody>
            <a:bodyPr/>
            <a:lstStyle/>
            <a:p>
              <a:endParaRPr lang="en-NZ"/>
            </a:p>
          </p:txBody>
        </p:sp>
        <p:sp>
          <p:nvSpPr>
            <p:cNvPr id="16" name="Freeform 11">
              <a:extLst>
                <a:ext uri="{FF2B5EF4-FFF2-40B4-BE49-F238E27FC236}">
                  <a16:creationId xmlns:a16="http://schemas.microsoft.com/office/drawing/2014/main" id="{C0121A57-EA3A-3772-5989-2B8673C4FA36}"/>
                </a:ext>
              </a:extLst>
            </p:cNvPr>
            <p:cNvSpPr/>
            <p:nvPr/>
          </p:nvSpPr>
          <p:spPr>
            <a:xfrm>
              <a:off x="3009265" y="781177"/>
              <a:ext cx="2691892" cy="2092452"/>
            </a:xfrm>
            <a:custGeom>
              <a:avLst/>
              <a:gdLst/>
              <a:ahLst/>
              <a:cxnLst/>
              <a:rect l="l" t="t" r="r" b="b"/>
              <a:pathLst>
                <a:path w="2691892" h="2092452">
                  <a:moveTo>
                    <a:pt x="5842" y="2092452"/>
                  </a:moveTo>
                  <a:lnTo>
                    <a:pt x="2687320" y="9525"/>
                  </a:lnTo>
                  <a:lnTo>
                    <a:pt x="2681478" y="2032"/>
                  </a:lnTo>
                  <a:lnTo>
                    <a:pt x="0" y="2084959"/>
                  </a:lnTo>
                  <a:close/>
                  <a:moveTo>
                    <a:pt x="2655951" y="89408"/>
                  </a:moveTo>
                  <a:lnTo>
                    <a:pt x="2691892" y="0"/>
                  </a:lnTo>
                  <a:lnTo>
                    <a:pt x="2596388" y="12700"/>
                  </a:lnTo>
                  <a:cubicBezTo>
                    <a:pt x="2593721" y="13081"/>
                    <a:pt x="2591943" y="15494"/>
                    <a:pt x="2592324" y="18034"/>
                  </a:cubicBezTo>
                  <a:lnTo>
                    <a:pt x="2595118" y="22479"/>
                  </a:lnTo>
                  <a:lnTo>
                    <a:pt x="2685161" y="10541"/>
                  </a:lnTo>
                  <a:lnTo>
                    <a:pt x="2680081" y="4064"/>
                  </a:lnTo>
                  <a:lnTo>
                    <a:pt x="2647188" y="85852"/>
                  </a:lnTo>
                  <a:cubicBezTo>
                    <a:pt x="2646172" y="88265"/>
                    <a:pt x="2647442" y="91059"/>
                    <a:pt x="2649855" y="92075"/>
                  </a:cubicBezTo>
                  <a:lnTo>
                    <a:pt x="2655062" y="91821"/>
                  </a:lnTo>
                  <a:close/>
                </a:path>
              </a:pathLst>
            </a:custGeom>
            <a:solidFill>
              <a:srgbClr val="7F7F7F"/>
            </a:solidFill>
          </p:spPr>
          <p:txBody>
            <a:bodyPr/>
            <a:lstStyle/>
            <a:p>
              <a:endParaRPr lang="en-NZ"/>
            </a:p>
          </p:txBody>
        </p:sp>
        <p:sp>
          <p:nvSpPr>
            <p:cNvPr id="17" name="Freeform 12">
              <a:extLst>
                <a:ext uri="{FF2B5EF4-FFF2-40B4-BE49-F238E27FC236}">
                  <a16:creationId xmlns:a16="http://schemas.microsoft.com/office/drawing/2014/main" id="{9768F2D6-8DB6-7A31-14BF-A7EADC9F2FAB}"/>
                </a:ext>
              </a:extLst>
            </p:cNvPr>
            <p:cNvSpPr/>
            <p:nvPr/>
          </p:nvSpPr>
          <p:spPr>
            <a:xfrm>
              <a:off x="3011805" y="2592705"/>
              <a:ext cx="2565400" cy="281940"/>
            </a:xfrm>
            <a:custGeom>
              <a:avLst/>
              <a:gdLst/>
              <a:ahLst/>
              <a:cxnLst/>
              <a:rect l="l" t="t" r="r" b="b"/>
              <a:pathLst>
                <a:path w="2565400" h="281940">
                  <a:moveTo>
                    <a:pt x="762" y="281940"/>
                  </a:moveTo>
                  <a:lnTo>
                    <a:pt x="2556510" y="47625"/>
                  </a:lnTo>
                  <a:lnTo>
                    <a:pt x="2555621" y="38100"/>
                  </a:lnTo>
                  <a:lnTo>
                    <a:pt x="0" y="272415"/>
                  </a:lnTo>
                  <a:close/>
                  <a:moveTo>
                    <a:pt x="2486914" y="97917"/>
                  </a:moveTo>
                  <a:lnTo>
                    <a:pt x="2565400" y="41910"/>
                  </a:lnTo>
                  <a:lnTo>
                    <a:pt x="2478024" y="1143"/>
                  </a:lnTo>
                  <a:cubicBezTo>
                    <a:pt x="2475611" y="0"/>
                    <a:pt x="2472817" y="1016"/>
                    <a:pt x="2471674" y="3429"/>
                  </a:cubicBezTo>
                  <a:lnTo>
                    <a:pt x="2471547" y="8636"/>
                  </a:lnTo>
                  <a:lnTo>
                    <a:pt x="2553843" y="47117"/>
                  </a:lnTo>
                  <a:lnTo>
                    <a:pt x="2553081" y="38862"/>
                  </a:lnTo>
                  <a:lnTo>
                    <a:pt x="2481199" y="90043"/>
                  </a:lnTo>
                  <a:cubicBezTo>
                    <a:pt x="2479040" y="91567"/>
                    <a:pt x="2478532" y="94488"/>
                    <a:pt x="2480056" y="96647"/>
                  </a:cubicBezTo>
                  <a:lnTo>
                    <a:pt x="2484501" y="99314"/>
                  </a:lnTo>
                  <a:close/>
                </a:path>
              </a:pathLst>
            </a:custGeom>
            <a:solidFill>
              <a:srgbClr val="7F7F7F"/>
            </a:solidFill>
          </p:spPr>
          <p:txBody>
            <a:bodyPr/>
            <a:lstStyle/>
            <a:p>
              <a:endParaRPr lang="en-NZ"/>
            </a:p>
          </p:txBody>
        </p:sp>
        <p:sp>
          <p:nvSpPr>
            <p:cNvPr id="18" name="Freeform 13">
              <a:extLst>
                <a:ext uri="{FF2B5EF4-FFF2-40B4-BE49-F238E27FC236}">
                  <a16:creationId xmlns:a16="http://schemas.microsoft.com/office/drawing/2014/main" id="{D776AA30-BC34-4914-837A-2B7EBE61988F}"/>
                </a:ext>
              </a:extLst>
            </p:cNvPr>
            <p:cNvSpPr/>
            <p:nvPr/>
          </p:nvSpPr>
          <p:spPr>
            <a:xfrm>
              <a:off x="3010789" y="2865374"/>
              <a:ext cx="2551303" cy="863981"/>
            </a:xfrm>
            <a:custGeom>
              <a:avLst/>
              <a:gdLst/>
              <a:ahLst/>
              <a:cxnLst/>
              <a:rect l="l" t="t" r="r" b="b"/>
              <a:pathLst>
                <a:path w="2551303" h="863981">
                  <a:moveTo>
                    <a:pt x="2921" y="0"/>
                  </a:moveTo>
                  <a:lnTo>
                    <a:pt x="2543937" y="835914"/>
                  </a:lnTo>
                  <a:lnTo>
                    <a:pt x="2541016" y="844931"/>
                  </a:lnTo>
                  <a:lnTo>
                    <a:pt x="0" y="9017"/>
                  </a:lnTo>
                  <a:close/>
                  <a:moveTo>
                    <a:pt x="2487422" y="771271"/>
                  </a:moveTo>
                  <a:lnTo>
                    <a:pt x="2551303" y="843407"/>
                  </a:lnTo>
                  <a:lnTo>
                    <a:pt x="2457069" y="863473"/>
                  </a:lnTo>
                  <a:cubicBezTo>
                    <a:pt x="2454529" y="863981"/>
                    <a:pt x="2451989" y="862330"/>
                    <a:pt x="2451354" y="859790"/>
                  </a:cubicBezTo>
                  <a:lnTo>
                    <a:pt x="2452497" y="854710"/>
                  </a:lnTo>
                  <a:lnTo>
                    <a:pt x="2541397" y="835787"/>
                  </a:lnTo>
                  <a:lnTo>
                    <a:pt x="2538856" y="843661"/>
                  </a:lnTo>
                  <a:lnTo>
                    <a:pt x="2480310" y="777621"/>
                  </a:lnTo>
                  <a:cubicBezTo>
                    <a:pt x="2478531" y="775716"/>
                    <a:pt x="2478786" y="772668"/>
                    <a:pt x="2480691" y="770890"/>
                  </a:cubicBezTo>
                  <a:lnTo>
                    <a:pt x="2485644" y="769366"/>
                  </a:lnTo>
                  <a:close/>
                </a:path>
              </a:pathLst>
            </a:custGeom>
            <a:solidFill>
              <a:srgbClr val="7F7F7F"/>
            </a:solidFill>
          </p:spPr>
          <p:txBody>
            <a:bodyPr/>
            <a:lstStyle/>
            <a:p>
              <a:endParaRPr lang="en-NZ"/>
            </a:p>
          </p:txBody>
        </p:sp>
        <p:sp>
          <p:nvSpPr>
            <p:cNvPr id="19" name="Freeform 14">
              <a:extLst>
                <a:ext uri="{FF2B5EF4-FFF2-40B4-BE49-F238E27FC236}">
                  <a16:creationId xmlns:a16="http://schemas.microsoft.com/office/drawing/2014/main" id="{EB55EAF0-CD04-B818-A546-96B28C01C4E7}"/>
                </a:ext>
              </a:extLst>
            </p:cNvPr>
            <p:cNvSpPr/>
            <p:nvPr/>
          </p:nvSpPr>
          <p:spPr>
            <a:xfrm>
              <a:off x="63500" y="944245"/>
              <a:ext cx="454660" cy="506857"/>
            </a:xfrm>
            <a:custGeom>
              <a:avLst/>
              <a:gdLst/>
              <a:ahLst/>
              <a:cxnLst/>
              <a:rect l="l" t="t" r="r" b="b"/>
              <a:pathLst>
                <a:path w="454660" h="506857">
                  <a:moveTo>
                    <a:pt x="86233" y="142875"/>
                  </a:moveTo>
                  <a:cubicBezTo>
                    <a:pt x="86233" y="63881"/>
                    <a:pt x="150114" y="0"/>
                    <a:pt x="229108" y="0"/>
                  </a:cubicBezTo>
                  <a:lnTo>
                    <a:pt x="229108" y="6350"/>
                  </a:lnTo>
                  <a:lnTo>
                    <a:pt x="229108" y="0"/>
                  </a:lnTo>
                  <a:cubicBezTo>
                    <a:pt x="307975" y="0"/>
                    <a:pt x="373888" y="63881"/>
                    <a:pt x="373888" y="142875"/>
                  </a:cubicBezTo>
                  <a:lnTo>
                    <a:pt x="367538" y="142875"/>
                  </a:lnTo>
                  <a:lnTo>
                    <a:pt x="373888" y="142875"/>
                  </a:lnTo>
                  <a:cubicBezTo>
                    <a:pt x="373888" y="221996"/>
                    <a:pt x="308102" y="285750"/>
                    <a:pt x="229108" y="285750"/>
                  </a:cubicBezTo>
                  <a:cubicBezTo>
                    <a:pt x="150114" y="285750"/>
                    <a:pt x="86233" y="221869"/>
                    <a:pt x="86233" y="142875"/>
                  </a:cubicBezTo>
                  <a:lnTo>
                    <a:pt x="92583" y="142875"/>
                  </a:lnTo>
                  <a:lnTo>
                    <a:pt x="86233" y="142875"/>
                  </a:lnTo>
                  <a:moveTo>
                    <a:pt x="98933" y="142875"/>
                  </a:moveTo>
                  <a:cubicBezTo>
                    <a:pt x="98933" y="214884"/>
                    <a:pt x="157226" y="273050"/>
                    <a:pt x="229108" y="273050"/>
                  </a:cubicBezTo>
                  <a:cubicBezTo>
                    <a:pt x="300990" y="273050"/>
                    <a:pt x="361188" y="214630"/>
                    <a:pt x="361188" y="142875"/>
                  </a:cubicBezTo>
                  <a:cubicBezTo>
                    <a:pt x="361188" y="71120"/>
                    <a:pt x="301244" y="12700"/>
                    <a:pt x="229108" y="12700"/>
                  </a:cubicBezTo>
                  <a:cubicBezTo>
                    <a:pt x="156972" y="12700"/>
                    <a:pt x="98933" y="70866"/>
                    <a:pt x="98933" y="142875"/>
                  </a:cubicBezTo>
                  <a:close/>
                  <a:moveTo>
                    <a:pt x="442087" y="500507"/>
                  </a:moveTo>
                  <a:cubicBezTo>
                    <a:pt x="442087" y="381762"/>
                    <a:pt x="346075" y="285750"/>
                    <a:pt x="227457" y="285750"/>
                  </a:cubicBezTo>
                  <a:cubicBezTo>
                    <a:pt x="108839" y="285750"/>
                    <a:pt x="12700" y="381762"/>
                    <a:pt x="12700" y="500507"/>
                  </a:cubicBezTo>
                  <a:lnTo>
                    <a:pt x="12700" y="506857"/>
                  </a:lnTo>
                  <a:lnTo>
                    <a:pt x="0" y="506857"/>
                  </a:lnTo>
                  <a:lnTo>
                    <a:pt x="0" y="500507"/>
                  </a:lnTo>
                  <a:cubicBezTo>
                    <a:pt x="0" y="374777"/>
                    <a:pt x="101727" y="273050"/>
                    <a:pt x="227330" y="273050"/>
                  </a:cubicBezTo>
                  <a:cubicBezTo>
                    <a:pt x="352933" y="273050"/>
                    <a:pt x="454660" y="374777"/>
                    <a:pt x="454660" y="500507"/>
                  </a:cubicBezTo>
                  <a:lnTo>
                    <a:pt x="454660" y="506857"/>
                  </a:lnTo>
                  <a:lnTo>
                    <a:pt x="441960" y="506857"/>
                  </a:lnTo>
                  <a:close/>
                </a:path>
              </a:pathLst>
            </a:custGeom>
            <a:solidFill>
              <a:srgbClr val="0078D4"/>
            </a:solidFill>
          </p:spPr>
          <p:txBody>
            <a:bodyPr/>
            <a:lstStyle/>
            <a:p>
              <a:endParaRPr lang="en-NZ"/>
            </a:p>
          </p:txBody>
        </p:sp>
        <p:sp>
          <p:nvSpPr>
            <p:cNvPr id="20" name="Freeform 15">
              <a:extLst>
                <a:ext uri="{FF2B5EF4-FFF2-40B4-BE49-F238E27FC236}">
                  <a16:creationId xmlns:a16="http://schemas.microsoft.com/office/drawing/2014/main" id="{3BF38889-BC44-2F99-E352-7867C0166A53}"/>
                </a:ext>
              </a:extLst>
            </p:cNvPr>
            <p:cNvSpPr/>
            <p:nvPr/>
          </p:nvSpPr>
          <p:spPr>
            <a:xfrm>
              <a:off x="63500" y="2616454"/>
              <a:ext cx="454660" cy="506984"/>
            </a:xfrm>
            <a:custGeom>
              <a:avLst/>
              <a:gdLst/>
              <a:ahLst/>
              <a:cxnLst/>
              <a:rect l="l" t="t" r="r" b="b"/>
              <a:pathLst>
                <a:path w="454660" h="506984">
                  <a:moveTo>
                    <a:pt x="86233" y="142875"/>
                  </a:moveTo>
                  <a:cubicBezTo>
                    <a:pt x="86233" y="63881"/>
                    <a:pt x="150114" y="0"/>
                    <a:pt x="229108" y="0"/>
                  </a:cubicBezTo>
                  <a:lnTo>
                    <a:pt x="229108" y="6350"/>
                  </a:lnTo>
                  <a:lnTo>
                    <a:pt x="229108" y="0"/>
                  </a:lnTo>
                  <a:cubicBezTo>
                    <a:pt x="307975" y="0"/>
                    <a:pt x="373888" y="63881"/>
                    <a:pt x="373888" y="142875"/>
                  </a:cubicBezTo>
                  <a:lnTo>
                    <a:pt x="367538" y="142875"/>
                  </a:lnTo>
                  <a:lnTo>
                    <a:pt x="373888" y="142875"/>
                  </a:lnTo>
                  <a:cubicBezTo>
                    <a:pt x="373888" y="221996"/>
                    <a:pt x="308102" y="285750"/>
                    <a:pt x="229108" y="285750"/>
                  </a:cubicBezTo>
                  <a:cubicBezTo>
                    <a:pt x="150114" y="285750"/>
                    <a:pt x="86233" y="221742"/>
                    <a:pt x="86233" y="142875"/>
                  </a:cubicBezTo>
                  <a:lnTo>
                    <a:pt x="92583" y="142875"/>
                  </a:lnTo>
                  <a:lnTo>
                    <a:pt x="86233" y="142875"/>
                  </a:lnTo>
                  <a:moveTo>
                    <a:pt x="98933" y="142875"/>
                  </a:moveTo>
                  <a:cubicBezTo>
                    <a:pt x="98933" y="214884"/>
                    <a:pt x="157226" y="273050"/>
                    <a:pt x="229108" y="273050"/>
                  </a:cubicBezTo>
                  <a:cubicBezTo>
                    <a:pt x="300990" y="273050"/>
                    <a:pt x="361188" y="214630"/>
                    <a:pt x="361188" y="142875"/>
                  </a:cubicBezTo>
                  <a:cubicBezTo>
                    <a:pt x="361188" y="71120"/>
                    <a:pt x="301244" y="12700"/>
                    <a:pt x="229108" y="12700"/>
                  </a:cubicBezTo>
                  <a:cubicBezTo>
                    <a:pt x="156972" y="12700"/>
                    <a:pt x="98933" y="70993"/>
                    <a:pt x="98933" y="142875"/>
                  </a:cubicBezTo>
                  <a:close/>
                  <a:moveTo>
                    <a:pt x="442087" y="500507"/>
                  </a:moveTo>
                  <a:cubicBezTo>
                    <a:pt x="442087" y="381762"/>
                    <a:pt x="346075" y="285750"/>
                    <a:pt x="227457" y="285750"/>
                  </a:cubicBezTo>
                  <a:cubicBezTo>
                    <a:pt x="108839" y="285750"/>
                    <a:pt x="12700" y="381889"/>
                    <a:pt x="12700" y="500634"/>
                  </a:cubicBezTo>
                  <a:lnTo>
                    <a:pt x="12700" y="506984"/>
                  </a:lnTo>
                  <a:lnTo>
                    <a:pt x="0" y="506984"/>
                  </a:lnTo>
                  <a:lnTo>
                    <a:pt x="0" y="500634"/>
                  </a:lnTo>
                  <a:cubicBezTo>
                    <a:pt x="0" y="374904"/>
                    <a:pt x="101727" y="273177"/>
                    <a:pt x="227330" y="273177"/>
                  </a:cubicBezTo>
                  <a:cubicBezTo>
                    <a:pt x="352933" y="273177"/>
                    <a:pt x="454660" y="374904"/>
                    <a:pt x="454660" y="500634"/>
                  </a:cubicBezTo>
                  <a:lnTo>
                    <a:pt x="454660" y="506984"/>
                  </a:lnTo>
                  <a:lnTo>
                    <a:pt x="441960" y="506984"/>
                  </a:lnTo>
                  <a:close/>
                </a:path>
              </a:pathLst>
            </a:custGeom>
            <a:solidFill>
              <a:srgbClr val="0078D4"/>
            </a:solidFill>
          </p:spPr>
          <p:txBody>
            <a:bodyPr/>
            <a:lstStyle/>
            <a:p>
              <a:endParaRPr lang="en-NZ"/>
            </a:p>
          </p:txBody>
        </p:sp>
        <p:sp>
          <p:nvSpPr>
            <p:cNvPr id="21" name="Freeform 16">
              <a:extLst>
                <a:ext uri="{FF2B5EF4-FFF2-40B4-BE49-F238E27FC236}">
                  <a16:creationId xmlns:a16="http://schemas.microsoft.com/office/drawing/2014/main" id="{B30C6A31-14FE-0B38-1E5B-F21AE5A6F5F5}"/>
                </a:ext>
              </a:extLst>
            </p:cNvPr>
            <p:cNvSpPr/>
            <p:nvPr/>
          </p:nvSpPr>
          <p:spPr>
            <a:xfrm>
              <a:off x="516255" y="1194435"/>
              <a:ext cx="1463294" cy="1615059"/>
            </a:xfrm>
            <a:custGeom>
              <a:avLst/>
              <a:gdLst/>
              <a:ahLst/>
              <a:cxnLst/>
              <a:rect l="l" t="t" r="r" b="b"/>
              <a:pathLst>
                <a:path w="1463294" h="1615059">
                  <a:moveTo>
                    <a:pt x="7112" y="0"/>
                  </a:moveTo>
                  <a:lnTo>
                    <a:pt x="1460500" y="1604899"/>
                  </a:lnTo>
                  <a:lnTo>
                    <a:pt x="1453388" y="1611249"/>
                  </a:lnTo>
                  <a:lnTo>
                    <a:pt x="0" y="6350"/>
                  </a:lnTo>
                  <a:close/>
                  <a:moveTo>
                    <a:pt x="1443355" y="1520698"/>
                  </a:moveTo>
                  <a:lnTo>
                    <a:pt x="1463294" y="1615059"/>
                  </a:lnTo>
                  <a:lnTo>
                    <a:pt x="1371473" y="1585976"/>
                  </a:lnTo>
                  <a:cubicBezTo>
                    <a:pt x="1368933" y="1585214"/>
                    <a:pt x="1367536" y="1582547"/>
                    <a:pt x="1368425" y="1580007"/>
                  </a:cubicBezTo>
                  <a:lnTo>
                    <a:pt x="1371854" y="1576070"/>
                  </a:lnTo>
                  <a:lnTo>
                    <a:pt x="1458468" y="1603502"/>
                  </a:lnTo>
                  <a:lnTo>
                    <a:pt x="1452372" y="1608963"/>
                  </a:lnTo>
                  <a:lnTo>
                    <a:pt x="1434211" y="1522603"/>
                  </a:lnTo>
                  <a:cubicBezTo>
                    <a:pt x="1433703" y="1520063"/>
                    <a:pt x="1435354" y="1517523"/>
                    <a:pt x="1437894" y="1517015"/>
                  </a:cubicBezTo>
                  <a:lnTo>
                    <a:pt x="1442974" y="1518158"/>
                  </a:lnTo>
                  <a:close/>
                </a:path>
              </a:pathLst>
            </a:custGeom>
            <a:solidFill>
              <a:srgbClr val="7F7F7F"/>
            </a:solidFill>
          </p:spPr>
          <p:txBody>
            <a:bodyPr/>
            <a:lstStyle/>
            <a:p>
              <a:endParaRPr lang="en-NZ"/>
            </a:p>
          </p:txBody>
        </p:sp>
        <p:sp>
          <p:nvSpPr>
            <p:cNvPr id="22" name="Freeform 17">
              <a:extLst>
                <a:ext uri="{FF2B5EF4-FFF2-40B4-BE49-F238E27FC236}">
                  <a16:creationId xmlns:a16="http://schemas.microsoft.com/office/drawing/2014/main" id="{4F08DBBE-D09D-6C8B-61FA-B1BFDF4B8430}"/>
                </a:ext>
              </a:extLst>
            </p:cNvPr>
            <p:cNvSpPr/>
            <p:nvPr/>
          </p:nvSpPr>
          <p:spPr>
            <a:xfrm>
              <a:off x="519811" y="2833624"/>
              <a:ext cx="1459865" cy="99568"/>
            </a:xfrm>
            <a:custGeom>
              <a:avLst/>
              <a:gdLst/>
              <a:ahLst/>
              <a:cxnLst/>
              <a:rect l="l" t="t" r="r" b="b"/>
              <a:pathLst>
                <a:path w="1459865" h="99568">
                  <a:moveTo>
                    <a:pt x="0" y="45085"/>
                  </a:moveTo>
                  <a:lnTo>
                    <a:pt x="1450340" y="45085"/>
                  </a:lnTo>
                  <a:lnTo>
                    <a:pt x="1450340" y="54610"/>
                  </a:lnTo>
                  <a:lnTo>
                    <a:pt x="0" y="54610"/>
                  </a:lnTo>
                  <a:close/>
                  <a:moveTo>
                    <a:pt x="1376553" y="1270"/>
                  </a:moveTo>
                  <a:lnTo>
                    <a:pt x="1459865" y="49784"/>
                  </a:lnTo>
                  <a:lnTo>
                    <a:pt x="1376553" y="98298"/>
                  </a:lnTo>
                  <a:cubicBezTo>
                    <a:pt x="1374267" y="99568"/>
                    <a:pt x="1371346" y="98806"/>
                    <a:pt x="1370076" y="96647"/>
                  </a:cubicBezTo>
                  <a:lnTo>
                    <a:pt x="1369568" y="91440"/>
                  </a:lnTo>
                  <a:lnTo>
                    <a:pt x="1448054" y="45720"/>
                  </a:lnTo>
                  <a:lnTo>
                    <a:pt x="1448054" y="53975"/>
                  </a:lnTo>
                  <a:lnTo>
                    <a:pt x="1371854" y="9525"/>
                  </a:lnTo>
                  <a:cubicBezTo>
                    <a:pt x="1369568" y="8255"/>
                    <a:pt x="1368806" y="5334"/>
                    <a:pt x="1370203" y="3048"/>
                  </a:cubicBezTo>
                  <a:lnTo>
                    <a:pt x="1374394" y="0"/>
                  </a:lnTo>
                  <a:close/>
                </a:path>
              </a:pathLst>
            </a:custGeom>
            <a:solidFill>
              <a:srgbClr val="7F7F7F"/>
            </a:solidFill>
          </p:spPr>
          <p:txBody>
            <a:bodyPr/>
            <a:lstStyle/>
            <a:p>
              <a:endParaRPr lang="en-NZ"/>
            </a:p>
          </p:txBody>
        </p:sp>
        <p:sp>
          <p:nvSpPr>
            <p:cNvPr id="23" name="Freeform 18">
              <a:extLst>
                <a:ext uri="{FF2B5EF4-FFF2-40B4-BE49-F238E27FC236}">
                  <a16:creationId xmlns:a16="http://schemas.microsoft.com/office/drawing/2014/main" id="{428FC62D-3D93-831A-B149-D9A9BFEA0215}"/>
                </a:ext>
              </a:extLst>
            </p:cNvPr>
            <p:cNvSpPr/>
            <p:nvPr/>
          </p:nvSpPr>
          <p:spPr>
            <a:xfrm>
              <a:off x="519811" y="1150366"/>
              <a:ext cx="1459865" cy="99568"/>
            </a:xfrm>
            <a:custGeom>
              <a:avLst/>
              <a:gdLst/>
              <a:ahLst/>
              <a:cxnLst/>
              <a:rect l="l" t="t" r="r" b="b"/>
              <a:pathLst>
                <a:path w="1459865" h="99568">
                  <a:moveTo>
                    <a:pt x="0" y="45085"/>
                  </a:moveTo>
                  <a:lnTo>
                    <a:pt x="1450340" y="45085"/>
                  </a:lnTo>
                  <a:lnTo>
                    <a:pt x="1450340" y="54610"/>
                  </a:lnTo>
                  <a:lnTo>
                    <a:pt x="0" y="54610"/>
                  </a:lnTo>
                  <a:close/>
                  <a:moveTo>
                    <a:pt x="1376553" y="1270"/>
                  </a:moveTo>
                  <a:lnTo>
                    <a:pt x="1459865" y="49784"/>
                  </a:lnTo>
                  <a:lnTo>
                    <a:pt x="1376553" y="98298"/>
                  </a:lnTo>
                  <a:cubicBezTo>
                    <a:pt x="1374267" y="99568"/>
                    <a:pt x="1371346" y="98806"/>
                    <a:pt x="1370076" y="96647"/>
                  </a:cubicBezTo>
                  <a:lnTo>
                    <a:pt x="1369568" y="91440"/>
                  </a:lnTo>
                  <a:lnTo>
                    <a:pt x="1448054" y="45720"/>
                  </a:lnTo>
                  <a:lnTo>
                    <a:pt x="1448054" y="53975"/>
                  </a:lnTo>
                  <a:lnTo>
                    <a:pt x="1371854" y="9525"/>
                  </a:lnTo>
                  <a:cubicBezTo>
                    <a:pt x="1369568" y="8255"/>
                    <a:pt x="1368806" y="5334"/>
                    <a:pt x="1370203" y="3048"/>
                  </a:cubicBezTo>
                  <a:lnTo>
                    <a:pt x="1374394" y="0"/>
                  </a:lnTo>
                  <a:close/>
                </a:path>
              </a:pathLst>
            </a:custGeom>
            <a:solidFill>
              <a:srgbClr val="7F7F7F"/>
            </a:solidFill>
          </p:spPr>
          <p:txBody>
            <a:bodyPr/>
            <a:lstStyle/>
            <a:p>
              <a:endParaRPr lang="en-NZ"/>
            </a:p>
          </p:txBody>
        </p:sp>
      </p:grpSp>
      <p:grpSp>
        <p:nvGrpSpPr>
          <p:cNvPr id="24" name="Group 19">
            <a:extLst>
              <a:ext uri="{FF2B5EF4-FFF2-40B4-BE49-F238E27FC236}">
                <a16:creationId xmlns:a16="http://schemas.microsoft.com/office/drawing/2014/main" id="{E7165CEC-0141-21BC-8F55-B3A133C0D35E}"/>
              </a:ext>
            </a:extLst>
          </p:cNvPr>
          <p:cNvGrpSpPr>
            <a:grpSpLocks noChangeAspect="1"/>
          </p:cNvGrpSpPr>
          <p:nvPr/>
        </p:nvGrpSpPr>
        <p:grpSpPr>
          <a:xfrm>
            <a:off x="7904598" y="1512018"/>
            <a:ext cx="437636" cy="374447"/>
            <a:chOff x="0" y="0"/>
            <a:chExt cx="437642" cy="374447"/>
          </a:xfrm>
        </p:grpSpPr>
        <p:sp>
          <p:nvSpPr>
            <p:cNvPr id="25" name="Freeform 20">
              <a:extLst>
                <a:ext uri="{FF2B5EF4-FFF2-40B4-BE49-F238E27FC236}">
                  <a16:creationId xmlns:a16="http://schemas.microsoft.com/office/drawing/2014/main" id="{CA8FF2DF-4C05-BF31-68DE-66B363E981E9}"/>
                </a:ext>
              </a:extLst>
            </p:cNvPr>
            <p:cNvSpPr/>
            <p:nvPr/>
          </p:nvSpPr>
          <p:spPr>
            <a:xfrm>
              <a:off x="0" y="0"/>
              <a:ext cx="437642" cy="374396"/>
            </a:xfrm>
            <a:custGeom>
              <a:avLst/>
              <a:gdLst/>
              <a:ahLst/>
              <a:cxnLst/>
              <a:rect l="l" t="t" r="r" b="b"/>
              <a:pathLst>
                <a:path w="437642" h="374396">
                  <a:moveTo>
                    <a:pt x="7874" y="0"/>
                  </a:moveTo>
                  <a:lnTo>
                    <a:pt x="437642" y="0"/>
                  </a:lnTo>
                  <a:lnTo>
                    <a:pt x="437642" y="374396"/>
                  </a:lnTo>
                  <a:lnTo>
                    <a:pt x="0" y="374396"/>
                  </a:lnTo>
                  <a:lnTo>
                    <a:pt x="0" y="0"/>
                  </a:lnTo>
                  <a:lnTo>
                    <a:pt x="7874" y="0"/>
                  </a:lnTo>
                  <a:moveTo>
                    <a:pt x="7874" y="15875"/>
                  </a:moveTo>
                  <a:lnTo>
                    <a:pt x="7874" y="7874"/>
                  </a:lnTo>
                  <a:lnTo>
                    <a:pt x="15748" y="7874"/>
                  </a:lnTo>
                  <a:lnTo>
                    <a:pt x="15748" y="366522"/>
                  </a:lnTo>
                  <a:lnTo>
                    <a:pt x="7874" y="366522"/>
                  </a:lnTo>
                  <a:lnTo>
                    <a:pt x="7874" y="358648"/>
                  </a:lnTo>
                  <a:lnTo>
                    <a:pt x="429641" y="358648"/>
                  </a:lnTo>
                  <a:lnTo>
                    <a:pt x="429641" y="366522"/>
                  </a:lnTo>
                  <a:lnTo>
                    <a:pt x="421767" y="366522"/>
                  </a:lnTo>
                  <a:lnTo>
                    <a:pt x="421767" y="7874"/>
                  </a:lnTo>
                  <a:lnTo>
                    <a:pt x="429641" y="7874"/>
                  </a:lnTo>
                  <a:lnTo>
                    <a:pt x="429641" y="15748"/>
                  </a:lnTo>
                  <a:lnTo>
                    <a:pt x="7874" y="15748"/>
                  </a:lnTo>
                  <a:close/>
                  <a:moveTo>
                    <a:pt x="7874" y="80518"/>
                  </a:moveTo>
                  <a:lnTo>
                    <a:pt x="437642" y="80518"/>
                  </a:lnTo>
                  <a:lnTo>
                    <a:pt x="437642" y="96393"/>
                  </a:lnTo>
                  <a:lnTo>
                    <a:pt x="0" y="96393"/>
                  </a:lnTo>
                  <a:lnTo>
                    <a:pt x="0" y="80518"/>
                  </a:lnTo>
                  <a:close/>
                  <a:moveTo>
                    <a:pt x="376809" y="45339"/>
                  </a:moveTo>
                  <a:lnTo>
                    <a:pt x="376809" y="45339"/>
                  </a:lnTo>
                  <a:lnTo>
                    <a:pt x="375158" y="46355"/>
                  </a:lnTo>
                  <a:lnTo>
                    <a:pt x="375158" y="46990"/>
                  </a:lnTo>
                  <a:lnTo>
                    <a:pt x="383032" y="46990"/>
                  </a:lnTo>
                  <a:lnTo>
                    <a:pt x="375158" y="46990"/>
                  </a:lnTo>
                  <a:lnTo>
                    <a:pt x="377190" y="49911"/>
                  </a:lnTo>
                  <a:lnTo>
                    <a:pt x="376936" y="49911"/>
                  </a:lnTo>
                  <a:lnTo>
                    <a:pt x="376936" y="42037"/>
                  </a:lnTo>
                  <a:lnTo>
                    <a:pt x="376936" y="49911"/>
                  </a:lnTo>
                  <a:lnTo>
                    <a:pt x="379857" y="48895"/>
                  </a:lnTo>
                  <a:lnTo>
                    <a:pt x="371983" y="46990"/>
                  </a:lnTo>
                  <a:lnTo>
                    <a:pt x="379857" y="46990"/>
                  </a:lnTo>
                  <a:lnTo>
                    <a:pt x="379857" y="46990"/>
                  </a:lnTo>
                  <a:lnTo>
                    <a:pt x="379730" y="45339"/>
                  </a:lnTo>
                  <a:lnTo>
                    <a:pt x="377063" y="53213"/>
                  </a:lnTo>
                  <a:lnTo>
                    <a:pt x="377063" y="45339"/>
                  </a:lnTo>
                  <a:moveTo>
                    <a:pt x="377063" y="61214"/>
                  </a:moveTo>
                  <a:lnTo>
                    <a:pt x="364744" y="54864"/>
                  </a:lnTo>
                  <a:lnTo>
                    <a:pt x="364109" y="48514"/>
                  </a:lnTo>
                  <a:lnTo>
                    <a:pt x="363982" y="47498"/>
                  </a:lnTo>
                  <a:lnTo>
                    <a:pt x="363982" y="46990"/>
                  </a:lnTo>
                  <a:lnTo>
                    <a:pt x="370078" y="34036"/>
                  </a:lnTo>
                  <a:lnTo>
                    <a:pt x="376936" y="34036"/>
                  </a:lnTo>
                  <a:lnTo>
                    <a:pt x="377952" y="34036"/>
                  </a:lnTo>
                  <a:lnTo>
                    <a:pt x="378460" y="34036"/>
                  </a:lnTo>
                  <a:lnTo>
                    <a:pt x="391160" y="39497"/>
                  </a:lnTo>
                  <a:lnTo>
                    <a:pt x="391160" y="47498"/>
                  </a:lnTo>
                  <a:lnTo>
                    <a:pt x="391160" y="47879"/>
                  </a:lnTo>
                  <a:lnTo>
                    <a:pt x="385318" y="60579"/>
                  </a:lnTo>
                  <a:lnTo>
                    <a:pt x="377317" y="61087"/>
                  </a:lnTo>
                  <a:close/>
                  <a:moveTo>
                    <a:pt x="310134" y="45339"/>
                  </a:moveTo>
                  <a:lnTo>
                    <a:pt x="310134" y="45339"/>
                  </a:lnTo>
                  <a:lnTo>
                    <a:pt x="308483" y="46355"/>
                  </a:lnTo>
                  <a:lnTo>
                    <a:pt x="308483" y="46990"/>
                  </a:lnTo>
                  <a:lnTo>
                    <a:pt x="316357" y="46990"/>
                  </a:lnTo>
                  <a:lnTo>
                    <a:pt x="308483" y="46990"/>
                  </a:lnTo>
                  <a:lnTo>
                    <a:pt x="310515" y="49911"/>
                  </a:lnTo>
                  <a:lnTo>
                    <a:pt x="310261" y="49911"/>
                  </a:lnTo>
                  <a:lnTo>
                    <a:pt x="310261" y="42037"/>
                  </a:lnTo>
                  <a:lnTo>
                    <a:pt x="310261" y="49911"/>
                  </a:lnTo>
                  <a:lnTo>
                    <a:pt x="311150" y="49784"/>
                  </a:lnTo>
                  <a:lnTo>
                    <a:pt x="311023" y="49784"/>
                  </a:lnTo>
                  <a:lnTo>
                    <a:pt x="310896" y="49911"/>
                  </a:lnTo>
                  <a:lnTo>
                    <a:pt x="310896" y="49911"/>
                  </a:lnTo>
                  <a:lnTo>
                    <a:pt x="311912" y="49403"/>
                  </a:lnTo>
                  <a:lnTo>
                    <a:pt x="304038" y="47117"/>
                  </a:lnTo>
                  <a:lnTo>
                    <a:pt x="311912" y="47117"/>
                  </a:lnTo>
                  <a:lnTo>
                    <a:pt x="311150" y="45466"/>
                  </a:lnTo>
                  <a:lnTo>
                    <a:pt x="310261" y="53340"/>
                  </a:lnTo>
                  <a:lnTo>
                    <a:pt x="310261" y="45339"/>
                  </a:lnTo>
                  <a:moveTo>
                    <a:pt x="310261" y="61214"/>
                  </a:moveTo>
                  <a:lnTo>
                    <a:pt x="296037" y="56134"/>
                  </a:lnTo>
                  <a:lnTo>
                    <a:pt x="296037" y="46990"/>
                  </a:lnTo>
                  <a:lnTo>
                    <a:pt x="298958" y="39243"/>
                  </a:lnTo>
                  <a:lnTo>
                    <a:pt x="300736" y="37719"/>
                  </a:lnTo>
                  <a:lnTo>
                    <a:pt x="303657" y="35687"/>
                  </a:lnTo>
                  <a:lnTo>
                    <a:pt x="305308" y="35052"/>
                  </a:lnTo>
                  <a:lnTo>
                    <a:pt x="308356" y="34036"/>
                  </a:lnTo>
                  <a:lnTo>
                    <a:pt x="310261" y="34036"/>
                  </a:lnTo>
                  <a:lnTo>
                    <a:pt x="311277" y="34036"/>
                  </a:lnTo>
                  <a:lnTo>
                    <a:pt x="311785" y="34036"/>
                  </a:lnTo>
                  <a:lnTo>
                    <a:pt x="324485" y="39497"/>
                  </a:lnTo>
                  <a:lnTo>
                    <a:pt x="324485" y="47498"/>
                  </a:lnTo>
                  <a:lnTo>
                    <a:pt x="324485" y="47879"/>
                  </a:lnTo>
                  <a:lnTo>
                    <a:pt x="318643" y="60579"/>
                  </a:lnTo>
                  <a:lnTo>
                    <a:pt x="310642" y="61087"/>
                  </a:lnTo>
                  <a:close/>
                  <a:moveTo>
                    <a:pt x="243332" y="45339"/>
                  </a:moveTo>
                  <a:lnTo>
                    <a:pt x="241681" y="45466"/>
                  </a:lnTo>
                  <a:lnTo>
                    <a:pt x="249555" y="46990"/>
                  </a:lnTo>
                  <a:lnTo>
                    <a:pt x="241681" y="46990"/>
                  </a:lnTo>
                  <a:lnTo>
                    <a:pt x="243078" y="50165"/>
                  </a:lnTo>
                  <a:lnTo>
                    <a:pt x="242697" y="49911"/>
                  </a:lnTo>
                  <a:lnTo>
                    <a:pt x="242570" y="49784"/>
                  </a:lnTo>
                  <a:lnTo>
                    <a:pt x="242570" y="49784"/>
                  </a:lnTo>
                  <a:lnTo>
                    <a:pt x="242824" y="49911"/>
                  </a:lnTo>
                  <a:lnTo>
                    <a:pt x="243459" y="42037"/>
                  </a:lnTo>
                  <a:lnTo>
                    <a:pt x="243459" y="49911"/>
                  </a:lnTo>
                  <a:lnTo>
                    <a:pt x="243459" y="49911"/>
                  </a:lnTo>
                  <a:lnTo>
                    <a:pt x="245110" y="49784"/>
                  </a:lnTo>
                  <a:lnTo>
                    <a:pt x="237236" y="47117"/>
                  </a:lnTo>
                  <a:lnTo>
                    <a:pt x="245110" y="47117"/>
                  </a:lnTo>
                  <a:lnTo>
                    <a:pt x="245110" y="47117"/>
                  </a:lnTo>
                  <a:lnTo>
                    <a:pt x="244094" y="45466"/>
                  </a:lnTo>
                  <a:lnTo>
                    <a:pt x="243459" y="45466"/>
                  </a:lnTo>
                  <a:lnTo>
                    <a:pt x="243459" y="53340"/>
                  </a:lnTo>
                  <a:lnTo>
                    <a:pt x="243459" y="45339"/>
                  </a:lnTo>
                  <a:moveTo>
                    <a:pt x="243459" y="61214"/>
                  </a:moveTo>
                  <a:lnTo>
                    <a:pt x="242824" y="61214"/>
                  </a:lnTo>
                  <a:lnTo>
                    <a:pt x="242443" y="61214"/>
                  </a:lnTo>
                  <a:lnTo>
                    <a:pt x="229743" y="55372"/>
                  </a:lnTo>
                  <a:lnTo>
                    <a:pt x="229235" y="47371"/>
                  </a:lnTo>
                  <a:lnTo>
                    <a:pt x="229235" y="46990"/>
                  </a:lnTo>
                  <a:lnTo>
                    <a:pt x="235585" y="34671"/>
                  </a:lnTo>
                  <a:lnTo>
                    <a:pt x="241935" y="34036"/>
                  </a:lnTo>
                  <a:lnTo>
                    <a:pt x="242951" y="33909"/>
                  </a:lnTo>
                  <a:lnTo>
                    <a:pt x="243459" y="33909"/>
                  </a:lnTo>
                  <a:lnTo>
                    <a:pt x="247142" y="34417"/>
                  </a:lnTo>
                  <a:lnTo>
                    <a:pt x="248539" y="34925"/>
                  </a:lnTo>
                  <a:lnTo>
                    <a:pt x="251714" y="36449"/>
                  </a:lnTo>
                  <a:lnTo>
                    <a:pt x="253111" y="37592"/>
                  </a:lnTo>
                  <a:lnTo>
                    <a:pt x="257810" y="42291"/>
                  </a:lnTo>
                  <a:lnTo>
                    <a:pt x="257810" y="46990"/>
                  </a:lnTo>
                  <a:lnTo>
                    <a:pt x="249428" y="61214"/>
                  </a:lnTo>
                  <a:close/>
                  <a:moveTo>
                    <a:pt x="197739" y="301117"/>
                  </a:moveTo>
                  <a:lnTo>
                    <a:pt x="197739" y="239014"/>
                  </a:lnTo>
                  <a:lnTo>
                    <a:pt x="248920" y="239014"/>
                  </a:lnTo>
                  <a:lnTo>
                    <a:pt x="248920" y="300990"/>
                  </a:lnTo>
                  <a:lnTo>
                    <a:pt x="241046" y="300990"/>
                  </a:lnTo>
                  <a:lnTo>
                    <a:pt x="241046" y="293116"/>
                  </a:lnTo>
                  <a:lnTo>
                    <a:pt x="300228" y="293116"/>
                  </a:lnTo>
                  <a:lnTo>
                    <a:pt x="300228" y="300990"/>
                  </a:lnTo>
                  <a:lnTo>
                    <a:pt x="292100" y="300990"/>
                  </a:lnTo>
                  <a:lnTo>
                    <a:pt x="292100" y="215519"/>
                  </a:lnTo>
                  <a:lnTo>
                    <a:pt x="299974" y="215519"/>
                  </a:lnTo>
                  <a:lnTo>
                    <a:pt x="294386" y="221234"/>
                  </a:lnTo>
                  <a:lnTo>
                    <a:pt x="217551" y="145796"/>
                  </a:lnTo>
                  <a:lnTo>
                    <a:pt x="223139" y="140081"/>
                  </a:lnTo>
                  <a:lnTo>
                    <a:pt x="228727" y="145669"/>
                  </a:lnTo>
                  <a:lnTo>
                    <a:pt x="153162" y="221107"/>
                  </a:lnTo>
                  <a:lnTo>
                    <a:pt x="147574" y="215519"/>
                  </a:lnTo>
                  <a:lnTo>
                    <a:pt x="155448" y="215519"/>
                  </a:lnTo>
                  <a:lnTo>
                    <a:pt x="155448" y="301117"/>
                  </a:lnTo>
                  <a:lnTo>
                    <a:pt x="147574" y="301117"/>
                  </a:lnTo>
                  <a:lnTo>
                    <a:pt x="147574" y="293243"/>
                  </a:lnTo>
                  <a:lnTo>
                    <a:pt x="205486" y="293243"/>
                  </a:lnTo>
                  <a:lnTo>
                    <a:pt x="205486" y="301117"/>
                  </a:lnTo>
                  <a:lnTo>
                    <a:pt x="197612" y="301117"/>
                  </a:lnTo>
                  <a:moveTo>
                    <a:pt x="213487" y="301117"/>
                  </a:moveTo>
                  <a:lnTo>
                    <a:pt x="213487" y="308991"/>
                  </a:lnTo>
                  <a:lnTo>
                    <a:pt x="139700" y="308991"/>
                  </a:lnTo>
                  <a:lnTo>
                    <a:pt x="139700" y="212217"/>
                  </a:lnTo>
                  <a:lnTo>
                    <a:pt x="223139" y="128905"/>
                  </a:lnTo>
                  <a:lnTo>
                    <a:pt x="307975" y="212217"/>
                  </a:lnTo>
                  <a:lnTo>
                    <a:pt x="307975" y="308991"/>
                  </a:lnTo>
                  <a:lnTo>
                    <a:pt x="232918" y="308991"/>
                  </a:lnTo>
                  <a:lnTo>
                    <a:pt x="232918" y="247015"/>
                  </a:lnTo>
                  <a:lnTo>
                    <a:pt x="240792" y="247015"/>
                  </a:lnTo>
                  <a:lnTo>
                    <a:pt x="240792" y="254889"/>
                  </a:lnTo>
                  <a:lnTo>
                    <a:pt x="205613" y="254889"/>
                  </a:lnTo>
                  <a:lnTo>
                    <a:pt x="205613" y="247015"/>
                  </a:lnTo>
                  <a:lnTo>
                    <a:pt x="213487" y="247015"/>
                  </a:lnTo>
                  <a:lnTo>
                    <a:pt x="213487" y="301117"/>
                  </a:lnTo>
                  <a:close/>
                </a:path>
              </a:pathLst>
            </a:custGeom>
            <a:solidFill>
              <a:srgbClr val="0070C0"/>
            </a:solidFill>
          </p:spPr>
          <p:txBody>
            <a:bodyPr/>
            <a:lstStyle/>
            <a:p>
              <a:endParaRPr lang="en-NZ"/>
            </a:p>
          </p:txBody>
        </p:sp>
      </p:grpSp>
      <p:grpSp>
        <p:nvGrpSpPr>
          <p:cNvPr id="26" name="Group 21">
            <a:extLst>
              <a:ext uri="{FF2B5EF4-FFF2-40B4-BE49-F238E27FC236}">
                <a16:creationId xmlns:a16="http://schemas.microsoft.com/office/drawing/2014/main" id="{D3ADAA17-5472-4922-E982-F3257CA5B57E}"/>
              </a:ext>
            </a:extLst>
          </p:cNvPr>
          <p:cNvGrpSpPr>
            <a:grpSpLocks noChangeAspect="1"/>
          </p:cNvGrpSpPr>
          <p:nvPr/>
        </p:nvGrpSpPr>
        <p:grpSpPr>
          <a:xfrm>
            <a:off x="7970835" y="5484238"/>
            <a:ext cx="274892" cy="381638"/>
            <a:chOff x="0" y="0"/>
            <a:chExt cx="274892" cy="381635"/>
          </a:xfrm>
        </p:grpSpPr>
        <p:sp>
          <p:nvSpPr>
            <p:cNvPr id="27" name="Freeform 22">
              <a:extLst>
                <a:ext uri="{FF2B5EF4-FFF2-40B4-BE49-F238E27FC236}">
                  <a16:creationId xmlns:a16="http://schemas.microsoft.com/office/drawing/2014/main" id="{284925F7-FD18-16A7-B052-241B208D3FBC}"/>
                </a:ext>
              </a:extLst>
            </p:cNvPr>
            <p:cNvSpPr/>
            <p:nvPr/>
          </p:nvSpPr>
          <p:spPr>
            <a:xfrm>
              <a:off x="0" y="0"/>
              <a:ext cx="274828" cy="381635"/>
            </a:xfrm>
            <a:custGeom>
              <a:avLst/>
              <a:gdLst/>
              <a:ahLst/>
              <a:cxnLst/>
              <a:rect l="l" t="t" r="r" b="b"/>
              <a:pathLst>
                <a:path w="274828" h="381635">
                  <a:moveTo>
                    <a:pt x="266954" y="381635"/>
                  </a:moveTo>
                  <a:lnTo>
                    <a:pt x="0" y="381635"/>
                  </a:lnTo>
                  <a:lnTo>
                    <a:pt x="0" y="0"/>
                  </a:lnTo>
                  <a:lnTo>
                    <a:pt x="274828" y="0"/>
                  </a:lnTo>
                  <a:lnTo>
                    <a:pt x="274828" y="17399"/>
                  </a:lnTo>
                  <a:lnTo>
                    <a:pt x="266954" y="17399"/>
                  </a:lnTo>
                  <a:lnTo>
                    <a:pt x="274828" y="17399"/>
                  </a:lnTo>
                  <a:lnTo>
                    <a:pt x="274828" y="373761"/>
                  </a:lnTo>
                  <a:lnTo>
                    <a:pt x="266954" y="373761"/>
                  </a:lnTo>
                  <a:lnTo>
                    <a:pt x="266954" y="365760"/>
                  </a:lnTo>
                  <a:lnTo>
                    <a:pt x="266954" y="381635"/>
                  </a:lnTo>
                  <a:lnTo>
                    <a:pt x="259080" y="381635"/>
                  </a:lnTo>
                  <a:lnTo>
                    <a:pt x="259080" y="7874"/>
                  </a:lnTo>
                  <a:lnTo>
                    <a:pt x="266954" y="7874"/>
                  </a:lnTo>
                  <a:lnTo>
                    <a:pt x="266954" y="15748"/>
                  </a:lnTo>
                  <a:lnTo>
                    <a:pt x="7874" y="15748"/>
                  </a:lnTo>
                  <a:lnTo>
                    <a:pt x="7874" y="7874"/>
                  </a:lnTo>
                  <a:lnTo>
                    <a:pt x="15748" y="7874"/>
                  </a:lnTo>
                  <a:lnTo>
                    <a:pt x="15748" y="373634"/>
                  </a:lnTo>
                  <a:lnTo>
                    <a:pt x="7874" y="373634"/>
                  </a:lnTo>
                  <a:lnTo>
                    <a:pt x="7874" y="365760"/>
                  </a:lnTo>
                  <a:lnTo>
                    <a:pt x="266954" y="365760"/>
                  </a:lnTo>
                  <a:close/>
                  <a:moveTo>
                    <a:pt x="270891" y="14859"/>
                  </a:moveTo>
                  <a:lnTo>
                    <a:pt x="135890" y="93345"/>
                  </a:lnTo>
                  <a:lnTo>
                    <a:pt x="131953" y="86487"/>
                  </a:lnTo>
                  <a:lnTo>
                    <a:pt x="139827" y="86487"/>
                  </a:lnTo>
                  <a:lnTo>
                    <a:pt x="139827" y="295148"/>
                  </a:lnTo>
                  <a:lnTo>
                    <a:pt x="131953" y="295148"/>
                  </a:lnTo>
                  <a:lnTo>
                    <a:pt x="135890" y="288290"/>
                  </a:lnTo>
                  <a:lnTo>
                    <a:pt x="270891" y="366776"/>
                  </a:lnTo>
                  <a:lnTo>
                    <a:pt x="262890" y="380492"/>
                  </a:lnTo>
                  <a:lnTo>
                    <a:pt x="123952" y="299720"/>
                  </a:lnTo>
                  <a:lnTo>
                    <a:pt x="123952" y="81915"/>
                  </a:lnTo>
                  <a:lnTo>
                    <a:pt x="263017" y="1016"/>
                  </a:lnTo>
                  <a:close/>
                  <a:moveTo>
                    <a:pt x="150749" y="188341"/>
                  </a:moveTo>
                  <a:lnTo>
                    <a:pt x="177419" y="188341"/>
                  </a:lnTo>
                  <a:lnTo>
                    <a:pt x="177419" y="204216"/>
                  </a:lnTo>
                  <a:lnTo>
                    <a:pt x="150749" y="204216"/>
                  </a:lnTo>
                  <a:close/>
                </a:path>
              </a:pathLst>
            </a:custGeom>
            <a:solidFill>
              <a:srgbClr val="0070C0"/>
            </a:solidFill>
          </p:spPr>
          <p:txBody>
            <a:bodyPr/>
            <a:lstStyle/>
            <a:p>
              <a:endParaRPr lang="en-NZ"/>
            </a:p>
          </p:txBody>
        </p:sp>
      </p:grpSp>
      <p:grpSp>
        <p:nvGrpSpPr>
          <p:cNvPr id="28" name="Group 23">
            <a:extLst>
              <a:ext uri="{FF2B5EF4-FFF2-40B4-BE49-F238E27FC236}">
                <a16:creationId xmlns:a16="http://schemas.microsoft.com/office/drawing/2014/main" id="{59844684-BE81-BA98-0E45-479D37669785}"/>
              </a:ext>
            </a:extLst>
          </p:cNvPr>
          <p:cNvGrpSpPr>
            <a:grpSpLocks noChangeAspect="1"/>
          </p:cNvGrpSpPr>
          <p:nvPr/>
        </p:nvGrpSpPr>
        <p:grpSpPr>
          <a:xfrm>
            <a:off x="7999410" y="3246692"/>
            <a:ext cx="240068" cy="380762"/>
            <a:chOff x="0" y="0"/>
            <a:chExt cx="240068" cy="380759"/>
          </a:xfrm>
        </p:grpSpPr>
        <p:sp>
          <p:nvSpPr>
            <p:cNvPr id="29" name="Freeform 24">
              <a:extLst>
                <a:ext uri="{FF2B5EF4-FFF2-40B4-BE49-F238E27FC236}">
                  <a16:creationId xmlns:a16="http://schemas.microsoft.com/office/drawing/2014/main" id="{95F4BE0A-3D99-BEC0-BDA8-9C5955D2D5D9}"/>
                </a:ext>
              </a:extLst>
            </p:cNvPr>
            <p:cNvSpPr/>
            <p:nvPr/>
          </p:nvSpPr>
          <p:spPr>
            <a:xfrm>
              <a:off x="0" y="0"/>
              <a:ext cx="240030" cy="380746"/>
            </a:xfrm>
            <a:custGeom>
              <a:avLst/>
              <a:gdLst/>
              <a:ahLst/>
              <a:cxnLst/>
              <a:rect l="l" t="t" r="r" b="b"/>
              <a:pathLst>
                <a:path w="240030" h="380746">
                  <a:moveTo>
                    <a:pt x="90424" y="100330"/>
                  </a:moveTo>
                  <a:lnTo>
                    <a:pt x="90424" y="347853"/>
                  </a:lnTo>
                  <a:lnTo>
                    <a:pt x="82423" y="347853"/>
                  </a:lnTo>
                  <a:lnTo>
                    <a:pt x="90297" y="347853"/>
                  </a:lnTo>
                  <a:cubicBezTo>
                    <a:pt x="90297" y="366014"/>
                    <a:pt x="75565" y="380746"/>
                    <a:pt x="57404" y="380746"/>
                  </a:cubicBezTo>
                  <a:cubicBezTo>
                    <a:pt x="39243" y="380746"/>
                    <a:pt x="24511" y="366014"/>
                    <a:pt x="24511" y="347853"/>
                  </a:cubicBezTo>
                  <a:lnTo>
                    <a:pt x="32385" y="347853"/>
                  </a:lnTo>
                  <a:lnTo>
                    <a:pt x="24511" y="347853"/>
                  </a:lnTo>
                  <a:lnTo>
                    <a:pt x="24511" y="100330"/>
                  </a:lnTo>
                  <a:lnTo>
                    <a:pt x="32385" y="100330"/>
                  </a:lnTo>
                  <a:lnTo>
                    <a:pt x="28321" y="107188"/>
                  </a:lnTo>
                  <a:cubicBezTo>
                    <a:pt x="11557" y="97155"/>
                    <a:pt x="0" y="78740"/>
                    <a:pt x="0" y="57531"/>
                  </a:cubicBezTo>
                  <a:lnTo>
                    <a:pt x="7874" y="57531"/>
                  </a:lnTo>
                  <a:lnTo>
                    <a:pt x="0" y="57531"/>
                  </a:lnTo>
                  <a:cubicBezTo>
                    <a:pt x="0" y="25781"/>
                    <a:pt x="25781" y="0"/>
                    <a:pt x="57531" y="0"/>
                  </a:cubicBezTo>
                  <a:lnTo>
                    <a:pt x="57531" y="8001"/>
                  </a:lnTo>
                  <a:lnTo>
                    <a:pt x="57531" y="0"/>
                  </a:lnTo>
                  <a:cubicBezTo>
                    <a:pt x="89281" y="0"/>
                    <a:pt x="115062" y="25781"/>
                    <a:pt x="115062" y="57531"/>
                  </a:cubicBezTo>
                  <a:lnTo>
                    <a:pt x="107061" y="57531"/>
                  </a:lnTo>
                  <a:lnTo>
                    <a:pt x="114935" y="57531"/>
                  </a:lnTo>
                  <a:cubicBezTo>
                    <a:pt x="114935" y="78867"/>
                    <a:pt x="103378" y="97155"/>
                    <a:pt x="86360" y="107188"/>
                  </a:cubicBezTo>
                  <a:lnTo>
                    <a:pt x="82423" y="100330"/>
                  </a:lnTo>
                  <a:lnTo>
                    <a:pt x="90297" y="100330"/>
                  </a:lnTo>
                  <a:moveTo>
                    <a:pt x="74422" y="100330"/>
                  </a:moveTo>
                  <a:lnTo>
                    <a:pt x="74422" y="95758"/>
                  </a:lnTo>
                  <a:lnTo>
                    <a:pt x="78359" y="93472"/>
                  </a:lnTo>
                  <a:cubicBezTo>
                    <a:pt x="90805" y="86233"/>
                    <a:pt x="99060" y="72898"/>
                    <a:pt x="99060" y="57531"/>
                  </a:cubicBezTo>
                  <a:cubicBezTo>
                    <a:pt x="99060" y="34544"/>
                    <a:pt x="80391" y="15875"/>
                    <a:pt x="57404" y="15875"/>
                  </a:cubicBezTo>
                  <a:cubicBezTo>
                    <a:pt x="34417" y="15875"/>
                    <a:pt x="15875" y="34544"/>
                    <a:pt x="15875" y="57531"/>
                  </a:cubicBezTo>
                  <a:cubicBezTo>
                    <a:pt x="15875" y="72898"/>
                    <a:pt x="24130" y="86233"/>
                    <a:pt x="36576" y="93599"/>
                  </a:cubicBezTo>
                  <a:lnTo>
                    <a:pt x="40513" y="95885"/>
                  </a:lnTo>
                  <a:lnTo>
                    <a:pt x="40513" y="347853"/>
                  </a:lnTo>
                  <a:cubicBezTo>
                    <a:pt x="40513" y="357251"/>
                    <a:pt x="48133" y="364871"/>
                    <a:pt x="57531" y="364871"/>
                  </a:cubicBezTo>
                  <a:lnTo>
                    <a:pt x="57531" y="380746"/>
                  </a:lnTo>
                  <a:lnTo>
                    <a:pt x="57531" y="364871"/>
                  </a:lnTo>
                  <a:cubicBezTo>
                    <a:pt x="66929" y="364871"/>
                    <a:pt x="74549" y="357251"/>
                    <a:pt x="74549" y="347853"/>
                  </a:cubicBezTo>
                  <a:lnTo>
                    <a:pt x="74549" y="100330"/>
                  </a:lnTo>
                  <a:close/>
                  <a:moveTo>
                    <a:pt x="162179" y="202946"/>
                  </a:moveTo>
                  <a:lnTo>
                    <a:pt x="162179" y="347853"/>
                  </a:lnTo>
                  <a:lnTo>
                    <a:pt x="154305" y="347853"/>
                  </a:lnTo>
                  <a:lnTo>
                    <a:pt x="162179" y="347853"/>
                  </a:lnTo>
                  <a:cubicBezTo>
                    <a:pt x="162179" y="357251"/>
                    <a:pt x="169799" y="364871"/>
                    <a:pt x="179197" y="364871"/>
                  </a:cubicBezTo>
                  <a:lnTo>
                    <a:pt x="179197" y="372745"/>
                  </a:lnTo>
                  <a:lnTo>
                    <a:pt x="179197" y="364871"/>
                  </a:lnTo>
                  <a:cubicBezTo>
                    <a:pt x="188595" y="364871"/>
                    <a:pt x="196215" y="357251"/>
                    <a:pt x="196215" y="347853"/>
                  </a:cubicBezTo>
                  <a:lnTo>
                    <a:pt x="204089" y="347853"/>
                  </a:lnTo>
                  <a:lnTo>
                    <a:pt x="196215" y="347853"/>
                  </a:lnTo>
                  <a:lnTo>
                    <a:pt x="196215" y="202946"/>
                  </a:lnTo>
                  <a:lnTo>
                    <a:pt x="212090" y="202946"/>
                  </a:lnTo>
                  <a:lnTo>
                    <a:pt x="212090" y="347853"/>
                  </a:lnTo>
                  <a:cubicBezTo>
                    <a:pt x="212090" y="366014"/>
                    <a:pt x="197358" y="380746"/>
                    <a:pt x="179197" y="380746"/>
                  </a:cubicBezTo>
                  <a:cubicBezTo>
                    <a:pt x="161036" y="380746"/>
                    <a:pt x="146304" y="366014"/>
                    <a:pt x="146304" y="347853"/>
                  </a:cubicBezTo>
                  <a:lnTo>
                    <a:pt x="146304" y="202946"/>
                  </a:lnTo>
                  <a:close/>
                  <a:moveTo>
                    <a:pt x="65405" y="7112"/>
                  </a:moveTo>
                  <a:lnTo>
                    <a:pt x="65405" y="56642"/>
                  </a:lnTo>
                  <a:lnTo>
                    <a:pt x="49530" y="56642"/>
                  </a:lnTo>
                  <a:lnTo>
                    <a:pt x="49530" y="7112"/>
                  </a:lnTo>
                  <a:close/>
                  <a:moveTo>
                    <a:pt x="118364" y="195072"/>
                  </a:moveTo>
                  <a:lnTo>
                    <a:pt x="240030" y="195072"/>
                  </a:lnTo>
                  <a:lnTo>
                    <a:pt x="240030" y="210947"/>
                  </a:lnTo>
                  <a:lnTo>
                    <a:pt x="118364" y="210947"/>
                  </a:lnTo>
                  <a:close/>
                  <a:moveTo>
                    <a:pt x="171323" y="202946"/>
                  </a:moveTo>
                  <a:lnTo>
                    <a:pt x="171323" y="76327"/>
                  </a:lnTo>
                  <a:lnTo>
                    <a:pt x="187198" y="76327"/>
                  </a:lnTo>
                  <a:lnTo>
                    <a:pt x="187198" y="203073"/>
                  </a:lnTo>
                  <a:close/>
                  <a:moveTo>
                    <a:pt x="204089" y="15875"/>
                  </a:moveTo>
                  <a:lnTo>
                    <a:pt x="154305" y="15875"/>
                  </a:lnTo>
                  <a:lnTo>
                    <a:pt x="154305" y="8001"/>
                  </a:lnTo>
                  <a:lnTo>
                    <a:pt x="162179" y="8001"/>
                  </a:lnTo>
                  <a:lnTo>
                    <a:pt x="162179" y="56769"/>
                  </a:lnTo>
                  <a:lnTo>
                    <a:pt x="154305" y="56769"/>
                  </a:lnTo>
                  <a:lnTo>
                    <a:pt x="159766" y="51054"/>
                  </a:lnTo>
                  <a:lnTo>
                    <a:pt x="184658" y="74930"/>
                  </a:lnTo>
                  <a:lnTo>
                    <a:pt x="179197" y="80645"/>
                  </a:lnTo>
                  <a:lnTo>
                    <a:pt x="173736" y="74930"/>
                  </a:lnTo>
                  <a:lnTo>
                    <a:pt x="198628" y="50927"/>
                  </a:lnTo>
                  <a:lnTo>
                    <a:pt x="204089" y="56642"/>
                  </a:lnTo>
                  <a:lnTo>
                    <a:pt x="196215" y="56642"/>
                  </a:lnTo>
                  <a:lnTo>
                    <a:pt x="196215" y="8001"/>
                  </a:lnTo>
                  <a:lnTo>
                    <a:pt x="204089" y="8001"/>
                  </a:lnTo>
                  <a:lnTo>
                    <a:pt x="204089" y="15875"/>
                  </a:lnTo>
                  <a:moveTo>
                    <a:pt x="204089" y="0"/>
                  </a:moveTo>
                  <a:lnTo>
                    <a:pt x="211963" y="0"/>
                  </a:lnTo>
                  <a:lnTo>
                    <a:pt x="211963" y="60071"/>
                  </a:lnTo>
                  <a:lnTo>
                    <a:pt x="179197" y="91694"/>
                  </a:lnTo>
                  <a:lnTo>
                    <a:pt x="146304" y="60071"/>
                  </a:lnTo>
                  <a:lnTo>
                    <a:pt x="146304" y="0"/>
                  </a:lnTo>
                  <a:lnTo>
                    <a:pt x="204089" y="0"/>
                  </a:lnTo>
                  <a:close/>
                </a:path>
              </a:pathLst>
            </a:custGeom>
            <a:solidFill>
              <a:srgbClr val="0070C0"/>
            </a:solidFill>
          </p:spPr>
          <p:txBody>
            <a:bodyPr/>
            <a:lstStyle/>
            <a:p>
              <a:endParaRPr lang="en-NZ"/>
            </a:p>
          </p:txBody>
        </p:sp>
      </p:grpSp>
      <p:sp>
        <p:nvSpPr>
          <p:cNvPr id="31" name="TextBox 26">
            <a:extLst>
              <a:ext uri="{FF2B5EF4-FFF2-40B4-BE49-F238E27FC236}">
                <a16:creationId xmlns:a16="http://schemas.microsoft.com/office/drawing/2014/main" id="{5741DACC-3FFF-E754-D31A-DABAAAFDD551}"/>
              </a:ext>
            </a:extLst>
          </p:cNvPr>
          <p:cNvSpPr txBox="1"/>
          <p:nvPr/>
        </p:nvSpPr>
        <p:spPr>
          <a:xfrm>
            <a:off x="6375826" y="5623665"/>
            <a:ext cx="515092" cy="202556"/>
          </a:xfrm>
          <a:prstGeom prst="rect">
            <a:avLst/>
          </a:prstGeom>
        </p:spPr>
        <p:txBody>
          <a:bodyPr wrap="square" lIns="0" tIns="0" rIns="0" bIns="0" rtlCol="0" anchor="t">
            <a:spAutoFit/>
          </a:bodyPr>
          <a:lstStyle/>
          <a:p>
            <a:pPr algn="l">
              <a:lnSpc>
                <a:spcPts val="1679"/>
              </a:lnSpc>
            </a:pPr>
            <a:r>
              <a:rPr lang="en-US" sz="1200" spc="-15" dirty="0">
                <a:latin typeface="IBM Plex Sans"/>
                <a:ea typeface="IBM Plex Sans"/>
                <a:cs typeface="IBM Plex Sans"/>
                <a:sym typeface="IBM Plex Sans"/>
              </a:rPr>
              <a:t>API 4</a:t>
            </a:r>
          </a:p>
        </p:txBody>
      </p:sp>
      <p:sp>
        <p:nvSpPr>
          <p:cNvPr id="32" name="TextBox 27">
            <a:extLst>
              <a:ext uri="{FF2B5EF4-FFF2-40B4-BE49-F238E27FC236}">
                <a16:creationId xmlns:a16="http://schemas.microsoft.com/office/drawing/2014/main" id="{129EF1FA-4954-933A-ACF9-33C7F4E77EF2}"/>
              </a:ext>
            </a:extLst>
          </p:cNvPr>
          <p:cNvSpPr txBox="1"/>
          <p:nvPr/>
        </p:nvSpPr>
        <p:spPr>
          <a:xfrm>
            <a:off x="6390998" y="4547721"/>
            <a:ext cx="582467" cy="202556"/>
          </a:xfrm>
          <a:prstGeom prst="rect">
            <a:avLst/>
          </a:prstGeom>
        </p:spPr>
        <p:txBody>
          <a:bodyPr wrap="square" lIns="0" tIns="0" rIns="0" bIns="0" rtlCol="0" anchor="t">
            <a:spAutoFit/>
          </a:bodyPr>
          <a:lstStyle/>
          <a:p>
            <a:pPr algn="l">
              <a:lnSpc>
                <a:spcPts val="1679"/>
              </a:lnSpc>
            </a:pPr>
            <a:r>
              <a:rPr lang="en-US" sz="1200" spc="-15" dirty="0">
                <a:latin typeface="IBM Plex Sans"/>
                <a:ea typeface="IBM Plex Sans"/>
                <a:cs typeface="IBM Plex Sans"/>
                <a:sym typeface="IBM Plex Sans"/>
              </a:rPr>
              <a:t>API 3</a:t>
            </a:r>
          </a:p>
        </p:txBody>
      </p:sp>
      <p:sp>
        <p:nvSpPr>
          <p:cNvPr id="33" name="TextBox 28">
            <a:extLst>
              <a:ext uri="{FF2B5EF4-FFF2-40B4-BE49-F238E27FC236}">
                <a16:creationId xmlns:a16="http://schemas.microsoft.com/office/drawing/2014/main" id="{FEC0F0E4-0755-22DC-8083-C1DB80892490}"/>
              </a:ext>
            </a:extLst>
          </p:cNvPr>
          <p:cNvSpPr txBox="1"/>
          <p:nvPr/>
        </p:nvSpPr>
        <p:spPr>
          <a:xfrm>
            <a:off x="6392818" y="2401929"/>
            <a:ext cx="498100" cy="202556"/>
          </a:xfrm>
          <a:prstGeom prst="rect">
            <a:avLst/>
          </a:prstGeom>
        </p:spPr>
        <p:txBody>
          <a:bodyPr wrap="square" lIns="0" tIns="0" rIns="0" bIns="0" rtlCol="0" anchor="t">
            <a:spAutoFit/>
          </a:bodyPr>
          <a:lstStyle/>
          <a:p>
            <a:pPr algn="l">
              <a:lnSpc>
                <a:spcPts val="1679"/>
              </a:lnSpc>
            </a:pPr>
            <a:r>
              <a:rPr lang="en-US" sz="1200" spc="-15" dirty="0">
                <a:latin typeface="IBM Plex Sans"/>
                <a:ea typeface="IBM Plex Sans"/>
                <a:cs typeface="IBM Plex Sans"/>
                <a:sym typeface="IBM Plex Sans"/>
              </a:rPr>
              <a:t>API 1</a:t>
            </a:r>
          </a:p>
        </p:txBody>
      </p:sp>
      <p:sp>
        <p:nvSpPr>
          <p:cNvPr id="34" name="TextBox 29">
            <a:extLst>
              <a:ext uri="{FF2B5EF4-FFF2-40B4-BE49-F238E27FC236}">
                <a16:creationId xmlns:a16="http://schemas.microsoft.com/office/drawing/2014/main" id="{A93FB715-839C-D6F1-8577-72A692B711B7}"/>
              </a:ext>
            </a:extLst>
          </p:cNvPr>
          <p:cNvSpPr txBox="1"/>
          <p:nvPr/>
        </p:nvSpPr>
        <p:spPr>
          <a:xfrm>
            <a:off x="6392818" y="3474825"/>
            <a:ext cx="498100" cy="202556"/>
          </a:xfrm>
          <a:prstGeom prst="rect">
            <a:avLst/>
          </a:prstGeom>
        </p:spPr>
        <p:txBody>
          <a:bodyPr wrap="square" lIns="0" tIns="0" rIns="0" bIns="0" rtlCol="0" anchor="t">
            <a:spAutoFit/>
          </a:bodyPr>
          <a:lstStyle/>
          <a:p>
            <a:pPr algn="l">
              <a:lnSpc>
                <a:spcPts val="1679"/>
              </a:lnSpc>
            </a:pPr>
            <a:r>
              <a:rPr lang="en-US" sz="1200" spc="-15" dirty="0">
                <a:latin typeface="IBM Plex Sans"/>
                <a:ea typeface="IBM Plex Sans"/>
                <a:cs typeface="IBM Plex Sans"/>
                <a:sym typeface="IBM Plex Sans"/>
              </a:rPr>
              <a:t>API 2</a:t>
            </a:r>
          </a:p>
        </p:txBody>
      </p:sp>
      <p:sp>
        <p:nvSpPr>
          <p:cNvPr id="35" name="TextBox 30">
            <a:extLst>
              <a:ext uri="{FF2B5EF4-FFF2-40B4-BE49-F238E27FC236}">
                <a16:creationId xmlns:a16="http://schemas.microsoft.com/office/drawing/2014/main" id="{2E7A6B8C-FF41-6D8D-BF96-8E84469F7C22}"/>
              </a:ext>
            </a:extLst>
          </p:cNvPr>
          <p:cNvSpPr txBox="1"/>
          <p:nvPr/>
        </p:nvSpPr>
        <p:spPr>
          <a:xfrm>
            <a:off x="8473202" y="5449720"/>
            <a:ext cx="2858814" cy="943207"/>
          </a:xfrm>
          <a:prstGeom prst="rect">
            <a:avLst/>
          </a:prstGeom>
        </p:spPr>
        <p:txBody>
          <a:bodyPr lIns="0" tIns="0" rIns="0" bIns="0" rtlCol="0" anchor="t">
            <a:spAutoFit/>
          </a:bodyPr>
          <a:lstStyle/>
          <a:p>
            <a:pPr algn="l">
              <a:lnSpc>
                <a:spcPts val="3215"/>
              </a:lnSpc>
            </a:pPr>
            <a:r>
              <a:rPr lang="en-US" sz="1399" spc="-19">
                <a:latin typeface="IBM Plex Sans Bold"/>
                <a:ea typeface="IBM Plex Sans Bold"/>
                <a:cs typeface="IBM Plex Sans Bold"/>
                <a:sym typeface="IBM Plex Sans Bold"/>
              </a:rPr>
              <a:t>Gateway </a:t>
            </a:r>
            <a:r>
              <a:rPr lang="en-US" sz="1399" spc="-19">
                <a:latin typeface="IBM Plex Sans"/>
                <a:ea typeface="IBM Plex Sans"/>
                <a:cs typeface="IBM Plex Sans"/>
                <a:sym typeface="IBM Plex Sans"/>
              </a:rPr>
              <a:t>Authenticate API requests with keys</a:t>
            </a:r>
          </a:p>
          <a:p>
            <a:pPr algn="l">
              <a:lnSpc>
                <a:spcPts val="768"/>
              </a:lnSpc>
            </a:pPr>
            <a:r>
              <a:rPr lang="en-US" sz="1399" spc="-19">
                <a:latin typeface="IBM Plex Sans"/>
                <a:ea typeface="IBM Plex Sans"/>
                <a:cs typeface="IBM Plex Sans"/>
                <a:sym typeface="IBM Plex Sans"/>
              </a:rPr>
              <a:t>Execute product-scoped policies</a:t>
            </a:r>
          </a:p>
        </p:txBody>
      </p:sp>
      <p:sp>
        <p:nvSpPr>
          <p:cNvPr id="36" name="TextBox 31">
            <a:extLst>
              <a:ext uri="{FF2B5EF4-FFF2-40B4-BE49-F238E27FC236}">
                <a16:creationId xmlns:a16="http://schemas.microsoft.com/office/drawing/2014/main" id="{7198AA1A-7D1E-5A28-87DB-0DE1CD01A86E}"/>
              </a:ext>
            </a:extLst>
          </p:cNvPr>
          <p:cNvSpPr txBox="1"/>
          <p:nvPr/>
        </p:nvSpPr>
        <p:spPr>
          <a:xfrm>
            <a:off x="8493128" y="1472080"/>
            <a:ext cx="2967819" cy="1286142"/>
          </a:xfrm>
          <a:prstGeom prst="rect">
            <a:avLst/>
          </a:prstGeom>
        </p:spPr>
        <p:txBody>
          <a:bodyPr lIns="0" tIns="0" rIns="0" bIns="0" rtlCol="0" anchor="t">
            <a:spAutoFit/>
          </a:bodyPr>
          <a:lstStyle/>
          <a:p>
            <a:pPr algn="l">
              <a:lnSpc>
                <a:spcPts val="3215"/>
              </a:lnSpc>
            </a:pPr>
            <a:r>
              <a:rPr lang="en-US" sz="1399" spc="-18">
                <a:latin typeface="IBM Plex Sans Bold"/>
                <a:ea typeface="IBM Plex Sans Bold"/>
                <a:cs typeface="IBM Plex Sans Bold"/>
                <a:sym typeface="IBM Plex Sans Bold"/>
              </a:rPr>
              <a:t>Developer portal </a:t>
            </a:r>
            <a:r>
              <a:rPr lang="en-US" sz="1399" spc="-18">
                <a:latin typeface="IBM Plex Sans"/>
                <a:ea typeface="IBM Plex Sans"/>
                <a:cs typeface="IBM Plex Sans"/>
                <a:sym typeface="IBM Plex Sans"/>
              </a:rPr>
              <a:t>Browse products and associated APIs</a:t>
            </a:r>
          </a:p>
          <a:p>
            <a:pPr algn="l">
              <a:lnSpc>
                <a:spcPts val="816"/>
              </a:lnSpc>
            </a:pPr>
            <a:r>
              <a:rPr lang="en-US" sz="1399" spc="-19">
                <a:latin typeface="IBM Plex Sans"/>
                <a:ea typeface="IBM Plex Sans"/>
                <a:cs typeface="IBM Plex Sans"/>
                <a:sym typeface="IBM Plex Sans"/>
              </a:rPr>
              <a:t>Subscribe to products</a:t>
            </a:r>
          </a:p>
          <a:p>
            <a:pPr algn="l">
              <a:lnSpc>
                <a:spcPts val="3168"/>
              </a:lnSpc>
            </a:pPr>
            <a:r>
              <a:rPr lang="en-US" sz="1399" spc="-19">
                <a:latin typeface="IBM Plex Sans"/>
                <a:ea typeface="IBM Plex Sans"/>
                <a:cs typeface="IBM Plex Sans"/>
                <a:sym typeface="IBM Plex Sans"/>
              </a:rPr>
              <a:t>Manage subscriptions and keys</a:t>
            </a:r>
          </a:p>
        </p:txBody>
      </p:sp>
      <p:sp>
        <p:nvSpPr>
          <p:cNvPr id="37" name="TextBox 32">
            <a:extLst>
              <a:ext uri="{FF2B5EF4-FFF2-40B4-BE49-F238E27FC236}">
                <a16:creationId xmlns:a16="http://schemas.microsoft.com/office/drawing/2014/main" id="{3CCC31DF-95DD-EFD4-F76A-935A4B979209}"/>
              </a:ext>
            </a:extLst>
          </p:cNvPr>
          <p:cNvSpPr txBox="1"/>
          <p:nvPr/>
        </p:nvSpPr>
        <p:spPr>
          <a:xfrm>
            <a:off x="8488337" y="3218965"/>
            <a:ext cx="3100283" cy="1791729"/>
          </a:xfrm>
          <a:prstGeom prst="rect">
            <a:avLst/>
          </a:prstGeom>
        </p:spPr>
        <p:txBody>
          <a:bodyPr lIns="0" tIns="0" rIns="0" bIns="0" rtlCol="0" anchor="t">
            <a:spAutoFit/>
          </a:bodyPr>
          <a:lstStyle/>
          <a:p>
            <a:pPr algn="l">
              <a:lnSpc>
                <a:spcPts val="3168"/>
              </a:lnSpc>
            </a:pPr>
            <a:r>
              <a:rPr lang="en-US" sz="1399" spc="-19">
                <a:latin typeface="IBM Plex Sans Bold"/>
                <a:ea typeface="IBM Plex Sans Bold"/>
                <a:cs typeface="IBM Plex Sans Bold"/>
                <a:sym typeface="IBM Plex Sans Bold"/>
              </a:rPr>
              <a:t>Management plane </a:t>
            </a:r>
            <a:r>
              <a:rPr lang="en-US" sz="1399" spc="-19">
                <a:latin typeface="IBM Plex Sans"/>
                <a:ea typeface="IBM Plex Sans"/>
                <a:cs typeface="IBM Plex Sans"/>
                <a:sym typeface="IBM Plex Sans"/>
              </a:rPr>
              <a:t>Manage products and API associations</a:t>
            </a:r>
          </a:p>
          <a:p>
            <a:pPr algn="l">
              <a:lnSpc>
                <a:spcPts val="863"/>
              </a:lnSpc>
            </a:pPr>
            <a:r>
              <a:rPr lang="en-US" sz="1399" spc="-19">
                <a:latin typeface="IBM Plex Sans"/>
                <a:ea typeface="IBM Plex Sans"/>
                <a:cs typeface="IBM Plex Sans"/>
                <a:sym typeface="IBM Plex Sans"/>
              </a:rPr>
              <a:t>Define product-scoped policies</a:t>
            </a:r>
          </a:p>
          <a:p>
            <a:pPr algn="l">
              <a:lnSpc>
                <a:spcPts val="3120"/>
              </a:lnSpc>
            </a:pPr>
            <a:r>
              <a:rPr lang="en-US" sz="1399" spc="-19">
                <a:latin typeface="IBM Plex Sans"/>
                <a:ea typeface="IBM Plex Sans"/>
                <a:cs typeface="IBM Plex Sans"/>
                <a:sym typeface="IBM Plex Sans"/>
              </a:rPr>
              <a:t>Approve and manage subscriptions</a:t>
            </a:r>
          </a:p>
          <a:p>
            <a:pPr algn="l">
              <a:lnSpc>
                <a:spcPts val="1104"/>
              </a:lnSpc>
            </a:pPr>
            <a:r>
              <a:rPr lang="en-US" sz="1399" spc="-18">
                <a:latin typeface="IBM Plex Sans"/>
                <a:ea typeface="IBM Plex Sans"/>
                <a:cs typeface="IBM Plex Sans"/>
                <a:sym typeface="IBM Plex Sans"/>
              </a:rPr>
              <a:t>Collect and analyze usage data</a:t>
            </a:r>
          </a:p>
          <a:p>
            <a:pPr algn="l">
              <a:lnSpc>
                <a:spcPts val="2879"/>
              </a:lnSpc>
            </a:pPr>
            <a:r>
              <a:rPr lang="en-US" sz="1399" spc="-16">
                <a:latin typeface="IBM Plex Sans"/>
                <a:ea typeface="IBM Plex Sans"/>
                <a:cs typeface="IBM Plex Sans"/>
                <a:sym typeface="IBM Plex Sans"/>
              </a:rPr>
              <a:t>Monetize access</a:t>
            </a:r>
          </a:p>
        </p:txBody>
      </p:sp>
    </p:spTree>
    <p:extLst>
      <p:ext uri="{BB962C8B-B14F-4D97-AF65-F5344CB8AC3E}">
        <p14:creationId xmlns:p14="http://schemas.microsoft.com/office/powerpoint/2010/main" val="3245582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375826" y="231415"/>
            <a:ext cx="4655496"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Users, Groups, Products, APIs and subscriptions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pic>
        <p:nvPicPr>
          <p:cNvPr id="45" name="Picture 44">
            <a:extLst>
              <a:ext uri="{FF2B5EF4-FFF2-40B4-BE49-F238E27FC236}">
                <a16:creationId xmlns:a16="http://schemas.microsoft.com/office/drawing/2014/main" id="{C5E08378-84EA-53C5-7305-3DB2052FC7A6}"/>
              </a:ext>
            </a:extLst>
          </p:cNvPr>
          <p:cNvPicPr>
            <a:picLocks noChangeAspect="1"/>
          </p:cNvPicPr>
          <p:nvPr/>
        </p:nvPicPr>
        <p:blipFill>
          <a:blip r:embed="rId4"/>
          <a:stretch>
            <a:fillRect/>
          </a:stretch>
        </p:blipFill>
        <p:spPr>
          <a:xfrm>
            <a:off x="1300169" y="1099956"/>
            <a:ext cx="9591662" cy="5395310"/>
          </a:xfrm>
          <a:prstGeom prst="rect">
            <a:avLst/>
          </a:prstGeom>
        </p:spPr>
      </p:pic>
    </p:spTree>
    <p:extLst>
      <p:ext uri="{BB962C8B-B14F-4D97-AF65-F5344CB8AC3E}">
        <p14:creationId xmlns:p14="http://schemas.microsoft.com/office/powerpoint/2010/main" val="14650199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err="1">
                <a:gradFill flip="none" rotWithShape="1">
                  <a:gsLst>
                    <a:gs pos="0">
                      <a:srgbClr val="D59ED7"/>
                    </a:gs>
                    <a:gs pos="68000">
                      <a:srgbClr val="8DC8E8"/>
                    </a:gs>
                  </a:gsLst>
                  <a:lin ang="10800000" scaled="1"/>
                  <a:tileRect/>
                </a:gradFill>
              </a:rPr>
              <a:t>APIOps</a:t>
            </a:r>
            <a:endParaRPr lang="en-US" sz="4800" dirty="0">
              <a:gradFill flip="none" rotWithShape="1">
                <a:gsLst>
                  <a:gs pos="0">
                    <a:srgbClr val="D59ED7"/>
                  </a:gs>
                  <a:gs pos="68000">
                    <a:srgbClr val="8DC8E8"/>
                  </a:gs>
                </a:gsLst>
                <a:lin ang="10800000" scaled="1"/>
                <a:tileRect/>
              </a:gradFill>
            </a:endParaRPr>
          </a:p>
        </p:txBody>
      </p:sp>
    </p:spTree>
    <p:extLst>
      <p:ext uri="{BB962C8B-B14F-4D97-AF65-F5344CB8AC3E}">
        <p14:creationId xmlns:p14="http://schemas.microsoft.com/office/powerpoint/2010/main" val="2892372498"/>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311738" y="241696"/>
            <a:ext cx="190360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err="1"/>
              <a:t>APIOps</a:t>
            </a:r>
            <a:endParaRPr lang="en-US" sz="3600" dirty="0"/>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30" name="TextBox 29">
            <a:extLst>
              <a:ext uri="{FF2B5EF4-FFF2-40B4-BE49-F238E27FC236}">
                <a16:creationId xmlns:a16="http://schemas.microsoft.com/office/drawing/2014/main" id="{4C5BE174-0FD0-226B-4940-8E957A33ADDB}"/>
              </a:ext>
            </a:extLst>
          </p:cNvPr>
          <p:cNvSpPr txBox="1"/>
          <p:nvPr/>
        </p:nvSpPr>
        <p:spPr>
          <a:xfrm>
            <a:off x="967426" y="2190170"/>
            <a:ext cx="10257147" cy="3220882"/>
          </a:xfrm>
          <a:prstGeom prst="rect">
            <a:avLst/>
          </a:prstGeom>
          <a:noFill/>
        </p:spPr>
        <p:txBody>
          <a:bodyPr wrap="square">
            <a:spAutoFit/>
          </a:bodyPr>
          <a:lstStyle/>
          <a:p>
            <a:pPr algn="l"/>
            <a:r>
              <a:rPr lang="en-US" sz="2800" b="1" spc="-39" dirty="0" err="1">
                <a:latin typeface="IBM Plex Sans"/>
              </a:rPr>
              <a:t>APIOps</a:t>
            </a:r>
            <a:r>
              <a:rPr lang="en-US" sz="2800" spc="-39" dirty="0">
                <a:latin typeface="IBM Plex Sans"/>
              </a:rPr>
              <a:t> places the Azure API Management infrastructure under version control to achieve these goals. Rather than making changes directly in API Management portal, most operations happen through code changes that can be reviewed and audited. In this section we include links to both a complementary Guide and Wiki to get you started with the tool.</a:t>
            </a:r>
          </a:p>
          <a:p>
            <a:br>
              <a:rPr lang="en-US" dirty="0"/>
            </a:br>
            <a:endParaRPr lang="en-NZ" dirty="0"/>
          </a:p>
        </p:txBody>
      </p:sp>
    </p:spTree>
    <p:extLst>
      <p:ext uri="{BB962C8B-B14F-4D97-AF65-F5344CB8AC3E}">
        <p14:creationId xmlns:p14="http://schemas.microsoft.com/office/powerpoint/2010/main" val="6332010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649462" y="452244"/>
            <a:ext cx="613878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Fully-managed serverless and dedicated tiers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1386584"/>
            <a:ext cx="11021126" cy="5179533"/>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aphicFrame>
        <p:nvGraphicFramePr>
          <p:cNvPr id="29" name="Table 28">
            <a:extLst>
              <a:ext uri="{FF2B5EF4-FFF2-40B4-BE49-F238E27FC236}">
                <a16:creationId xmlns:a16="http://schemas.microsoft.com/office/drawing/2014/main" id="{B85B6AFB-29EF-C1FD-1D8F-A924AD236408}"/>
              </a:ext>
            </a:extLst>
          </p:cNvPr>
          <p:cNvGraphicFramePr>
            <a:graphicFrameLocks noGrp="1"/>
          </p:cNvGraphicFramePr>
          <p:nvPr>
            <p:extLst>
              <p:ext uri="{D42A27DB-BD31-4B8C-83A1-F6EECF244321}">
                <p14:modId xmlns:p14="http://schemas.microsoft.com/office/powerpoint/2010/main" val="1505476422"/>
              </p:ext>
            </p:extLst>
          </p:nvPr>
        </p:nvGraphicFramePr>
        <p:xfrm>
          <a:off x="859433" y="1420905"/>
          <a:ext cx="11006880" cy="5179532"/>
        </p:xfrm>
        <a:graphic>
          <a:graphicData uri="http://schemas.openxmlformats.org/drawingml/2006/table">
            <a:tbl>
              <a:tblPr/>
              <a:tblGrid>
                <a:gridCol w="1834480">
                  <a:extLst>
                    <a:ext uri="{9D8B030D-6E8A-4147-A177-3AD203B41FA5}">
                      <a16:colId xmlns:a16="http://schemas.microsoft.com/office/drawing/2014/main" val="4111679315"/>
                    </a:ext>
                  </a:extLst>
                </a:gridCol>
                <a:gridCol w="1834480">
                  <a:extLst>
                    <a:ext uri="{9D8B030D-6E8A-4147-A177-3AD203B41FA5}">
                      <a16:colId xmlns:a16="http://schemas.microsoft.com/office/drawing/2014/main" val="3007416656"/>
                    </a:ext>
                  </a:extLst>
                </a:gridCol>
                <a:gridCol w="1834480">
                  <a:extLst>
                    <a:ext uri="{9D8B030D-6E8A-4147-A177-3AD203B41FA5}">
                      <a16:colId xmlns:a16="http://schemas.microsoft.com/office/drawing/2014/main" val="2044243800"/>
                    </a:ext>
                  </a:extLst>
                </a:gridCol>
                <a:gridCol w="1834480">
                  <a:extLst>
                    <a:ext uri="{9D8B030D-6E8A-4147-A177-3AD203B41FA5}">
                      <a16:colId xmlns:a16="http://schemas.microsoft.com/office/drawing/2014/main" val="2271103415"/>
                    </a:ext>
                  </a:extLst>
                </a:gridCol>
                <a:gridCol w="1834480">
                  <a:extLst>
                    <a:ext uri="{9D8B030D-6E8A-4147-A177-3AD203B41FA5}">
                      <a16:colId xmlns:a16="http://schemas.microsoft.com/office/drawing/2014/main" val="812104008"/>
                    </a:ext>
                  </a:extLst>
                </a:gridCol>
                <a:gridCol w="1834480">
                  <a:extLst>
                    <a:ext uri="{9D8B030D-6E8A-4147-A177-3AD203B41FA5}">
                      <a16:colId xmlns:a16="http://schemas.microsoft.com/office/drawing/2014/main" val="1673396985"/>
                    </a:ext>
                  </a:extLst>
                </a:gridCol>
              </a:tblGrid>
              <a:tr h="291614">
                <a:tc>
                  <a:txBody>
                    <a:bodyPr/>
                    <a:lstStyle/>
                    <a:p>
                      <a:pPr algn="l" fontAlgn="base"/>
                      <a:r>
                        <a:rPr lang="en-NZ" sz="1000" b="1">
                          <a:effectLst/>
                        </a:rPr>
                        <a:t>Feature</a:t>
                      </a:r>
                    </a:p>
                  </a:txBody>
                  <a:tcPr marL="4187" marR="4187" marT="8374" marB="8374" anchor="ctr">
                    <a:lnL>
                      <a:noFill/>
                    </a:lnL>
                    <a:lnR>
                      <a:noFill/>
                    </a:lnR>
                    <a:lnT>
                      <a:noFill/>
                    </a:lnT>
                    <a:lnB>
                      <a:noFill/>
                    </a:lnB>
                    <a:noFill/>
                  </a:tcPr>
                </a:tc>
                <a:tc>
                  <a:txBody>
                    <a:bodyPr/>
                    <a:lstStyle/>
                    <a:p>
                      <a:pPr algn="l" fontAlgn="base"/>
                      <a:r>
                        <a:rPr lang="en-NZ" sz="1000" b="1">
                          <a:effectLst/>
                        </a:rPr>
                        <a:t>Basic</a:t>
                      </a:r>
                    </a:p>
                  </a:txBody>
                  <a:tcPr marL="4187" marR="4187" marT="8374" marB="8374" anchor="ctr">
                    <a:lnL>
                      <a:noFill/>
                    </a:lnL>
                    <a:lnR>
                      <a:noFill/>
                    </a:lnR>
                    <a:lnT>
                      <a:noFill/>
                    </a:lnT>
                    <a:lnB>
                      <a:noFill/>
                    </a:lnB>
                    <a:noFill/>
                  </a:tcPr>
                </a:tc>
                <a:tc>
                  <a:txBody>
                    <a:bodyPr/>
                    <a:lstStyle/>
                    <a:p>
                      <a:pPr algn="l" fontAlgn="base"/>
                      <a:r>
                        <a:rPr lang="en-NZ" sz="1000" b="1">
                          <a:effectLst/>
                        </a:rPr>
                        <a:t>Basic v2</a:t>
                      </a:r>
                    </a:p>
                  </a:txBody>
                  <a:tcPr marL="4187" marR="4187" marT="8374" marB="8374" anchor="ctr">
                    <a:lnL>
                      <a:noFill/>
                    </a:lnL>
                    <a:lnR>
                      <a:noFill/>
                    </a:lnR>
                    <a:lnT>
                      <a:noFill/>
                    </a:lnT>
                    <a:lnB>
                      <a:noFill/>
                    </a:lnB>
                    <a:noFill/>
                  </a:tcPr>
                </a:tc>
                <a:tc>
                  <a:txBody>
                    <a:bodyPr/>
                    <a:lstStyle/>
                    <a:p>
                      <a:pPr algn="l" fontAlgn="base"/>
                      <a:r>
                        <a:rPr lang="en-NZ" sz="1000" b="1">
                          <a:effectLst/>
                        </a:rPr>
                        <a:t>Standard</a:t>
                      </a:r>
                    </a:p>
                  </a:txBody>
                  <a:tcPr marL="4187" marR="4187" marT="8374" marB="8374" anchor="ctr">
                    <a:lnL>
                      <a:noFill/>
                    </a:lnL>
                    <a:lnR>
                      <a:noFill/>
                    </a:lnR>
                    <a:lnT>
                      <a:noFill/>
                    </a:lnT>
                    <a:lnB>
                      <a:noFill/>
                    </a:lnB>
                    <a:noFill/>
                  </a:tcPr>
                </a:tc>
                <a:tc>
                  <a:txBody>
                    <a:bodyPr/>
                    <a:lstStyle/>
                    <a:p>
                      <a:pPr algn="l" fontAlgn="base"/>
                      <a:r>
                        <a:rPr lang="en-NZ" sz="1000" b="1">
                          <a:effectLst/>
                        </a:rPr>
                        <a:t>Standard v2</a:t>
                      </a:r>
                    </a:p>
                  </a:txBody>
                  <a:tcPr marL="4187" marR="4187" marT="8374" marB="8374" anchor="ctr">
                    <a:lnL>
                      <a:noFill/>
                    </a:lnL>
                    <a:lnR>
                      <a:noFill/>
                    </a:lnR>
                    <a:lnT>
                      <a:noFill/>
                    </a:lnT>
                    <a:lnB>
                      <a:noFill/>
                    </a:lnB>
                    <a:noFill/>
                  </a:tcPr>
                </a:tc>
                <a:tc>
                  <a:txBody>
                    <a:bodyPr/>
                    <a:lstStyle/>
                    <a:p>
                      <a:pPr algn="l" fontAlgn="base"/>
                      <a:r>
                        <a:rPr lang="en-NZ" sz="1000" b="1" dirty="0">
                          <a:effectLst/>
                        </a:rPr>
                        <a:t>Premium</a:t>
                      </a:r>
                    </a:p>
                  </a:txBody>
                  <a:tcPr marL="4187" marR="4187" marT="8374" marB="8374" anchor="ctr">
                    <a:lnL>
                      <a:noFill/>
                    </a:lnL>
                    <a:lnR>
                      <a:noFill/>
                    </a:lnR>
                    <a:lnT>
                      <a:noFill/>
                    </a:lnT>
                    <a:lnB>
                      <a:noFill/>
                    </a:lnB>
                    <a:noFill/>
                  </a:tcPr>
                </a:tc>
                <a:extLst>
                  <a:ext uri="{0D108BD9-81ED-4DB2-BD59-A6C34878D82A}">
                    <a16:rowId xmlns:a16="http://schemas.microsoft.com/office/drawing/2014/main" val="4019597620"/>
                  </a:ext>
                </a:extLst>
              </a:tr>
              <a:tr h="620243">
                <a:tc>
                  <a:txBody>
                    <a:bodyPr/>
                    <a:lstStyle/>
                    <a:p>
                      <a:pPr algn="l" fontAlgn="base"/>
                      <a:r>
                        <a:rPr lang="en-NZ" sz="1000" b="1" dirty="0">
                          <a:effectLst/>
                        </a:rPr>
                        <a:t>Microsoft Entra Integration</a:t>
                      </a:r>
                      <a:endParaRPr lang="en-NZ" sz="1000" dirty="0">
                        <a:effectLst/>
                      </a:endParaRP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dirty="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2154082213"/>
                  </a:ext>
                </a:extLst>
              </a:tr>
              <a:tr h="702401">
                <a:tc>
                  <a:txBody>
                    <a:bodyPr/>
                    <a:lstStyle/>
                    <a:p>
                      <a:pPr algn="l" fontAlgn="base"/>
                      <a:r>
                        <a:rPr lang="en-NZ" sz="1000" b="1">
                          <a:effectLst/>
                        </a:rPr>
                        <a:t>Virtual Network (VNet) Support</a:t>
                      </a:r>
                      <a:endParaRPr lang="en-NZ" sz="1000">
                        <a:effectLst/>
                      </a:endParaRP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dirty="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2067964542"/>
                  </a:ext>
                </a:extLst>
              </a:tr>
              <a:tr h="538086">
                <a:tc>
                  <a:txBody>
                    <a:bodyPr/>
                    <a:lstStyle/>
                    <a:p>
                      <a:pPr algn="l" fontAlgn="base"/>
                      <a:r>
                        <a:rPr lang="en-NZ" sz="1000" b="1">
                          <a:effectLst/>
                        </a:rPr>
                        <a:t>Private Endpoint Support</a:t>
                      </a:r>
                      <a:endParaRPr lang="en-NZ" sz="1000">
                        <a:effectLst/>
                      </a:endParaRP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3583393963"/>
                  </a:ext>
                </a:extLst>
              </a:tr>
              <a:tr h="620243">
                <a:tc>
                  <a:txBody>
                    <a:bodyPr/>
                    <a:lstStyle/>
                    <a:p>
                      <a:pPr algn="l" fontAlgn="base"/>
                      <a:r>
                        <a:rPr lang="en-NZ" sz="1000" b="1">
                          <a:effectLst/>
                        </a:rPr>
                        <a:t>Multi-region Deployment</a:t>
                      </a:r>
                      <a:endParaRPr lang="en-NZ" sz="1000">
                        <a:effectLst/>
                      </a:endParaRP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dirty="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750623249"/>
                  </a:ext>
                </a:extLst>
              </a:tr>
              <a:tr h="455929">
                <a:tc>
                  <a:txBody>
                    <a:bodyPr/>
                    <a:lstStyle/>
                    <a:p>
                      <a:pPr algn="l" fontAlgn="base"/>
                      <a:r>
                        <a:rPr lang="en-NZ" sz="1000" b="1">
                          <a:effectLst/>
                        </a:rPr>
                        <a:t>Availability Zones</a:t>
                      </a:r>
                      <a:endParaRPr lang="en-NZ" sz="1000">
                        <a:effectLst/>
                      </a:endParaRP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dirty="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2007098707"/>
                  </a:ext>
                </a:extLst>
              </a:tr>
              <a:tr h="291614">
                <a:tc>
                  <a:txBody>
                    <a:bodyPr/>
                    <a:lstStyle/>
                    <a:p>
                      <a:pPr algn="l" fontAlgn="base"/>
                      <a:r>
                        <a:rPr lang="en-NZ" sz="1000" b="1">
                          <a:effectLst/>
                        </a:rPr>
                        <a:t>Autoscaling</a:t>
                      </a:r>
                      <a:endParaRPr lang="en-NZ" sz="1000">
                        <a:effectLst/>
                      </a:endParaRP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2569365391"/>
                  </a:ext>
                </a:extLst>
              </a:tr>
              <a:tr h="455929">
                <a:tc>
                  <a:txBody>
                    <a:bodyPr/>
                    <a:lstStyle/>
                    <a:p>
                      <a:pPr algn="l" fontAlgn="base"/>
                      <a:r>
                        <a:rPr lang="en-NZ" sz="1000" b="1">
                          <a:effectLst/>
                        </a:rPr>
                        <a:t>Self-hosted Gateway</a:t>
                      </a:r>
                      <a:endParaRPr lang="en-NZ" sz="1000">
                        <a:effectLst/>
                      </a:endParaRP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752136940"/>
                  </a:ext>
                </a:extLst>
              </a:tr>
              <a:tr h="455929">
                <a:tc>
                  <a:txBody>
                    <a:bodyPr/>
                    <a:lstStyle/>
                    <a:p>
                      <a:pPr algn="l" fontAlgn="base"/>
                      <a:r>
                        <a:rPr lang="en-NZ" sz="1000" b="1">
                          <a:effectLst/>
                        </a:rPr>
                        <a:t>Backup and Restore</a:t>
                      </a:r>
                      <a:endParaRPr lang="en-NZ" sz="1000">
                        <a:effectLst/>
                      </a:endParaRP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4065191191"/>
                  </a:ext>
                </a:extLst>
              </a:tr>
              <a:tr h="538086">
                <a:tc>
                  <a:txBody>
                    <a:bodyPr/>
                    <a:lstStyle/>
                    <a:p>
                      <a:pPr algn="l" fontAlgn="base"/>
                      <a:r>
                        <a:rPr lang="en-NZ" sz="1000" b="1">
                          <a:effectLst/>
                        </a:rPr>
                        <a:t>Management over Git</a:t>
                      </a:r>
                      <a:endParaRPr lang="en-NZ" sz="1000">
                        <a:effectLst/>
                      </a:endParaRP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2331111434"/>
                  </a:ext>
                </a:extLst>
              </a:tr>
              <a:tr h="209458">
                <a:tc>
                  <a:txBody>
                    <a:bodyPr/>
                    <a:lstStyle/>
                    <a:p>
                      <a:pPr algn="l" fontAlgn="base"/>
                      <a:r>
                        <a:rPr lang="en-NZ" sz="1000" b="1">
                          <a:effectLst/>
                        </a:rPr>
                        <a:t>Static IP</a:t>
                      </a:r>
                      <a:endParaRPr lang="en-NZ" sz="1000">
                        <a:effectLst/>
                      </a:endParaRP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a:effectLst/>
                        </a:rPr>
                        <a:t>Yes</a:t>
                      </a:r>
                    </a:p>
                  </a:txBody>
                  <a:tcPr marL="4187" marR="4187" marT="8374" marB="8374" anchor="ctr">
                    <a:lnL>
                      <a:noFill/>
                    </a:lnL>
                    <a:lnR>
                      <a:noFill/>
                    </a:lnR>
                    <a:lnT>
                      <a:noFill/>
                    </a:lnT>
                    <a:lnB>
                      <a:noFill/>
                    </a:lnB>
                    <a:noFill/>
                  </a:tcPr>
                </a:tc>
                <a:tc>
                  <a:txBody>
                    <a:bodyPr/>
                    <a:lstStyle/>
                    <a:p>
                      <a:pPr algn="l" fontAlgn="base"/>
                      <a:r>
                        <a:rPr lang="en-NZ" sz="1000">
                          <a:effectLst/>
                        </a:rPr>
                        <a:t>No</a:t>
                      </a:r>
                    </a:p>
                  </a:txBody>
                  <a:tcPr marL="4187" marR="4187" marT="8374" marB="8374" anchor="ctr">
                    <a:lnL>
                      <a:noFill/>
                    </a:lnL>
                    <a:lnR>
                      <a:noFill/>
                    </a:lnR>
                    <a:lnT>
                      <a:noFill/>
                    </a:lnT>
                    <a:lnB>
                      <a:noFill/>
                    </a:lnB>
                    <a:noFill/>
                  </a:tcPr>
                </a:tc>
                <a:tc>
                  <a:txBody>
                    <a:bodyPr/>
                    <a:lstStyle/>
                    <a:p>
                      <a:pPr algn="l" fontAlgn="base"/>
                      <a:r>
                        <a:rPr lang="en-NZ" sz="1000" dirty="0">
                          <a:effectLst/>
                        </a:rPr>
                        <a:t>Yes</a:t>
                      </a:r>
                    </a:p>
                  </a:txBody>
                  <a:tcPr marL="4187" marR="4187" marT="8374" marB="8374" anchor="ctr">
                    <a:lnL>
                      <a:noFill/>
                    </a:lnL>
                    <a:lnR>
                      <a:noFill/>
                    </a:lnR>
                    <a:lnT>
                      <a:noFill/>
                    </a:lnT>
                    <a:lnB>
                      <a:noFill/>
                    </a:lnB>
                    <a:noFill/>
                  </a:tcPr>
                </a:tc>
                <a:extLst>
                  <a:ext uri="{0D108BD9-81ED-4DB2-BD59-A6C34878D82A}">
                    <a16:rowId xmlns:a16="http://schemas.microsoft.com/office/drawing/2014/main" val="3966610973"/>
                  </a:ext>
                </a:extLst>
              </a:tr>
            </a:tbl>
          </a:graphicData>
        </a:graphic>
      </p:graphicFrame>
    </p:spTree>
    <p:extLst>
      <p:ext uri="{BB962C8B-B14F-4D97-AF65-F5344CB8AC3E}">
        <p14:creationId xmlns:p14="http://schemas.microsoft.com/office/powerpoint/2010/main" val="3365475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311738" y="241696"/>
            <a:ext cx="190360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err="1"/>
              <a:t>APIOps</a:t>
            </a:r>
            <a:endParaRPr lang="en-US" sz="3600" dirty="0"/>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pic>
        <p:nvPicPr>
          <p:cNvPr id="2050" name="Picture 2">
            <a:extLst>
              <a:ext uri="{FF2B5EF4-FFF2-40B4-BE49-F238E27FC236}">
                <a16:creationId xmlns:a16="http://schemas.microsoft.com/office/drawing/2014/main" id="{3936282D-1019-2C3E-8837-449C339913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1788" y="1145496"/>
            <a:ext cx="9428423" cy="5303488"/>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8E3F29B-7845-04EF-97D9-8FF6B9107F6D}"/>
              </a:ext>
            </a:extLst>
          </p:cNvPr>
          <p:cNvSpPr txBox="1"/>
          <p:nvPr/>
        </p:nvSpPr>
        <p:spPr>
          <a:xfrm>
            <a:off x="7574792" y="309138"/>
            <a:ext cx="3314118" cy="363946"/>
          </a:xfrm>
          <a:prstGeom prst="rect">
            <a:avLst/>
          </a:prstGeom>
          <a:noFill/>
        </p:spPr>
        <p:txBody>
          <a:bodyPr wrap="square">
            <a:spAutoFit/>
          </a:bodyPr>
          <a:lstStyle/>
          <a:p>
            <a:r>
              <a:rPr lang="en-NZ" dirty="0"/>
              <a:t>https://azure.github.io/apiops/</a:t>
            </a:r>
          </a:p>
        </p:txBody>
      </p:sp>
    </p:spTree>
    <p:extLst>
      <p:ext uri="{BB962C8B-B14F-4D97-AF65-F5344CB8AC3E}">
        <p14:creationId xmlns:p14="http://schemas.microsoft.com/office/powerpoint/2010/main" val="40317500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236295" y="203895"/>
            <a:ext cx="253982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Full API lifecycle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aphicFrame>
        <p:nvGraphicFramePr>
          <p:cNvPr id="168" name="Diagram 167">
            <a:extLst>
              <a:ext uri="{FF2B5EF4-FFF2-40B4-BE49-F238E27FC236}">
                <a16:creationId xmlns:a16="http://schemas.microsoft.com/office/drawing/2014/main" id="{5E24E20C-B250-A9AC-F206-F00C532F02D3}"/>
              </a:ext>
            </a:extLst>
          </p:cNvPr>
          <p:cNvGraphicFramePr/>
          <p:nvPr>
            <p:extLst>
              <p:ext uri="{D42A27DB-BD31-4B8C-83A1-F6EECF244321}">
                <p14:modId xmlns:p14="http://schemas.microsoft.com/office/powerpoint/2010/main" val="4117363215"/>
              </p:ext>
            </p:extLst>
          </p:nvPr>
        </p:nvGraphicFramePr>
        <p:xfrm>
          <a:off x="1382530" y="1040471"/>
          <a:ext cx="9426940" cy="5486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5512037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939118" y="267740"/>
            <a:ext cx="190360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Global presence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5" name="TextBox 5">
            <a:extLst>
              <a:ext uri="{FF2B5EF4-FFF2-40B4-BE49-F238E27FC236}">
                <a16:creationId xmlns:a16="http://schemas.microsoft.com/office/drawing/2014/main" id="{7167653A-4415-CBAF-DE43-671AFE314200}"/>
              </a:ext>
            </a:extLst>
          </p:cNvPr>
          <p:cNvSpPr txBox="1"/>
          <p:nvPr/>
        </p:nvSpPr>
        <p:spPr>
          <a:xfrm>
            <a:off x="676777" y="1481260"/>
            <a:ext cx="9489710" cy="1630062"/>
          </a:xfrm>
          <a:prstGeom prst="rect">
            <a:avLst/>
          </a:prstGeom>
        </p:spPr>
        <p:txBody>
          <a:bodyPr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Worldwide presence</a:t>
            </a:r>
          </a:p>
          <a:p>
            <a:pPr algn="l">
              <a:lnSpc>
                <a:spcPts val="4040"/>
              </a:lnSpc>
            </a:pPr>
            <a:r>
              <a:rPr lang="en-US" sz="2800" spc="-39" dirty="0">
                <a:latin typeface="IBM Plex Sans"/>
                <a:ea typeface="IBM Plex Sans"/>
                <a:cs typeface="IBM Plex Sans"/>
                <a:sym typeface="IBM Plex Sans"/>
              </a:rPr>
              <a:t>44 public regions in Americas, Europe, Asia, Australia, Africa 6 US Government regions 4 regions in China</a:t>
            </a:r>
          </a:p>
        </p:txBody>
      </p:sp>
      <p:sp>
        <p:nvSpPr>
          <p:cNvPr id="30" name="TextBox 6">
            <a:extLst>
              <a:ext uri="{FF2B5EF4-FFF2-40B4-BE49-F238E27FC236}">
                <a16:creationId xmlns:a16="http://schemas.microsoft.com/office/drawing/2014/main" id="{BDEEC47D-443A-C13C-23BC-8D991B8B1A24}"/>
              </a:ext>
            </a:extLst>
          </p:cNvPr>
          <p:cNvSpPr txBox="1"/>
          <p:nvPr/>
        </p:nvSpPr>
        <p:spPr>
          <a:xfrm>
            <a:off x="676777" y="4218316"/>
            <a:ext cx="8204683" cy="790708"/>
          </a:xfrm>
          <a:prstGeom prst="rect">
            <a:avLst/>
          </a:prstGeom>
        </p:spPr>
        <p:txBody>
          <a:bodyPr lIns="0" tIns="0" rIns="0" bIns="0" rtlCol="0" anchor="t">
            <a:spAutoFit/>
          </a:bodyPr>
          <a:lstStyle/>
          <a:p>
            <a:pPr algn="l">
              <a:lnSpc>
                <a:spcPts val="7000"/>
              </a:lnSpc>
            </a:pPr>
            <a:r>
              <a:rPr lang="en-US" sz="2800" spc="-39" dirty="0">
                <a:latin typeface="IBM Plex Sans"/>
                <a:ea typeface="IBM Plex Sans"/>
                <a:cs typeface="IBM Plex Sans"/>
                <a:sym typeface="IBM Plex Sans"/>
                <a:hlinkClick r:id="rId4" tooltip="https://azure.microsoft.com/global-infrastructure/services/?products=api-management"/>
              </a:rPr>
              <a:t>Browse all available regions</a:t>
            </a:r>
            <a:r>
              <a:rPr lang="en-US" sz="2800" spc="-39" dirty="0">
                <a:latin typeface="IBM Plex Sans"/>
                <a:ea typeface="IBM Plex Sans"/>
                <a:cs typeface="IBM Plex Sans"/>
                <a:sym typeface="IBM Plex Sans"/>
              </a:rPr>
              <a:t> on azure.microsoft.com</a:t>
            </a:r>
          </a:p>
        </p:txBody>
      </p:sp>
    </p:spTree>
    <p:extLst>
      <p:ext uri="{BB962C8B-B14F-4D97-AF65-F5344CB8AC3E}">
        <p14:creationId xmlns:p14="http://schemas.microsoft.com/office/powerpoint/2010/main" val="2821620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380979" y="241696"/>
            <a:ext cx="4938585"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Anatomy of an Azure API Management instance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5">
            <a:extLst>
              <a:ext uri="{FF2B5EF4-FFF2-40B4-BE49-F238E27FC236}">
                <a16:creationId xmlns:a16="http://schemas.microsoft.com/office/drawing/2014/main" id="{D09E27E7-4E46-F8C1-C287-CA207D9ABEFE}"/>
              </a:ext>
            </a:extLst>
          </p:cNvPr>
          <p:cNvSpPr txBox="1"/>
          <p:nvPr/>
        </p:nvSpPr>
        <p:spPr>
          <a:xfrm>
            <a:off x="2901835" y="976861"/>
            <a:ext cx="6097098" cy="475900"/>
          </a:xfrm>
          <a:prstGeom prst="rect">
            <a:avLst/>
          </a:prstGeom>
        </p:spPr>
        <p:txBody>
          <a:bodyPr wrap="square" lIns="0" tIns="0" rIns="0" bIns="0" rtlCol="0" anchor="t">
            <a:spAutoFit/>
          </a:bodyPr>
          <a:lstStyle/>
          <a:p>
            <a:pPr algn="l">
              <a:lnSpc>
                <a:spcPts val="4040"/>
              </a:lnSpc>
            </a:pPr>
            <a:r>
              <a:rPr lang="en-US" sz="2800" spc="-39" dirty="0">
                <a:latin typeface="IBM Plex Sans"/>
                <a:ea typeface="IBM Plex Sans"/>
                <a:cs typeface="IBM Plex Sans"/>
                <a:sym typeface="IBM Plex Sans"/>
              </a:rPr>
              <a:t>https://&lt;service-name&gt;.azure-api.net</a:t>
            </a:r>
          </a:p>
        </p:txBody>
      </p:sp>
      <p:cxnSp>
        <p:nvCxnSpPr>
          <p:cNvPr id="10" name="Straight Arrow Connector 9">
            <a:extLst>
              <a:ext uri="{FF2B5EF4-FFF2-40B4-BE49-F238E27FC236}">
                <a16:creationId xmlns:a16="http://schemas.microsoft.com/office/drawing/2014/main" id="{3172C52D-1A43-E67C-AC15-C5A443D5AFE6}"/>
              </a:ext>
            </a:extLst>
          </p:cNvPr>
          <p:cNvCxnSpPr/>
          <p:nvPr/>
        </p:nvCxnSpPr>
        <p:spPr>
          <a:xfrm>
            <a:off x="5625389" y="1452761"/>
            <a:ext cx="0" cy="833933"/>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1" name="TextBox 5">
            <a:extLst>
              <a:ext uri="{FF2B5EF4-FFF2-40B4-BE49-F238E27FC236}">
                <a16:creationId xmlns:a16="http://schemas.microsoft.com/office/drawing/2014/main" id="{1E4D1F3D-9FC1-2F3E-B477-BFE0EB9FD45C}"/>
              </a:ext>
            </a:extLst>
          </p:cNvPr>
          <p:cNvSpPr txBox="1"/>
          <p:nvPr/>
        </p:nvSpPr>
        <p:spPr>
          <a:xfrm>
            <a:off x="2749452" y="2226438"/>
            <a:ext cx="6249481" cy="475900"/>
          </a:xfrm>
          <a:prstGeom prst="rect">
            <a:avLst/>
          </a:prstGeom>
        </p:spPr>
        <p:txBody>
          <a:bodyPr wrap="square" lIns="0" tIns="0" rIns="0" bIns="0" rtlCol="0" anchor="t">
            <a:spAutoFit/>
          </a:bodyPr>
          <a:lstStyle/>
          <a:p>
            <a:pPr algn="l">
              <a:lnSpc>
                <a:spcPts val="4040"/>
              </a:lnSpc>
            </a:pPr>
            <a:r>
              <a:rPr lang="en-US" sz="2400" spc="-39" dirty="0">
                <a:latin typeface="IBM Plex Sans"/>
                <a:ea typeface="IBM Plex Sans"/>
                <a:cs typeface="IBM Plex Sans"/>
                <a:sym typeface="IBM Plex Sans"/>
              </a:rPr>
              <a:t>Azure API Management instance with 1 unit (*)</a:t>
            </a:r>
          </a:p>
        </p:txBody>
      </p:sp>
      <p:sp>
        <p:nvSpPr>
          <p:cNvPr id="12" name="Rectangle 11">
            <a:extLst>
              <a:ext uri="{FF2B5EF4-FFF2-40B4-BE49-F238E27FC236}">
                <a16:creationId xmlns:a16="http://schemas.microsoft.com/office/drawing/2014/main" id="{FBE53715-D691-DAFE-182B-437DD3108C07}"/>
              </a:ext>
            </a:extLst>
          </p:cNvPr>
          <p:cNvSpPr/>
          <p:nvPr/>
        </p:nvSpPr>
        <p:spPr bwMode="auto">
          <a:xfrm>
            <a:off x="1887322" y="2702338"/>
            <a:ext cx="8075981" cy="3913966"/>
          </a:xfrm>
          <a:prstGeom prst="rect">
            <a:avLst/>
          </a:prstGeom>
          <a:ln>
            <a:headEnd type="none" w="med" len="med"/>
            <a:tailEnd type="none" w="med" len="me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3" name="TextBox 5">
            <a:extLst>
              <a:ext uri="{FF2B5EF4-FFF2-40B4-BE49-F238E27FC236}">
                <a16:creationId xmlns:a16="http://schemas.microsoft.com/office/drawing/2014/main" id="{2344FFD9-124A-A051-4E1D-3CF94835F973}"/>
              </a:ext>
            </a:extLst>
          </p:cNvPr>
          <p:cNvSpPr txBox="1"/>
          <p:nvPr/>
        </p:nvSpPr>
        <p:spPr>
          <a:xfrm>
            <a:off x="1979452" y="2713582"/>
            <a:ext cx="1691348" cy="462819"/>
          </a:xfrm>
          <a:prstGeom prst="rect">
            <a:avLst/>
          </a:prstGeom>
        </p:spPr>
        <p:txBody>
          <a:bodyPr wrap="square" lIns="0" tIns="0" rIns="0" bIns="0" rtlCol="0" anchor="t">
            <a:spAutoFit/>
          </a:bodyPr>
          <a:lstStyle/>
          <a:p>
            <a:pPr algn="l">
              <a:lnSpc>
                <a:spcPts val="4040"/>
              </a:lnSpc>
            </a:pPr>
            <a:r>
              <a:rPr lang="en-US" sz="2400" spc="-39" dirty="0">
                <a:solidFill>
                  <a:schemeClr val="bg2"/>
                </a:solidFill>
                <a:latin typeface="IBM Plex Sans"/>
                <a:ea typeface="IBM Plex Sans"/>
                <a:cs typeface="IBM Plex Sans"/>
                <a:sym typeface="IBM Plex Sans"/>
              </a:rPr>
              <a:t>Machine #1</a:t>
            </a:r>
          </a:p>
        </p:txBody>
      </p:sp>
      <p:sp>
        <p:nvSpPr>
          <p:cNvPr id="14" name="TextBox 5">
            <a:extLst>
              <a:ext uri="{FF2B5EF4-FFF2-40B4-BE49-F238E27FC236}">
                <a16:creationId xmlns:a16="http://schemas.microsoft.com/office/drawing/2014/main" id="{5AFA23F6-BBD7-893B-D16C-7F4EF0897319}"/>
              </a:ext>
            </a:extLst>
          </p:cNvPr>
          <p:cNvSpPr txBox="1"/>
          <p:nvPr/>
        </p:nvSpPr>
        <p:spPr>
          <a:xfrm>
            <a:off x="6519498" y="2713582"/>
            <a:ext cx="1712110" cy="462819"/>
          </a:xfrm>
          <a:prstGeom prst="rect">
            <a:avLst/>
          </a:prstGeom>
        </p:spPr>
        <p:txBody>
          <a:bodyPr wrap="square" lIns="0" tIns="0" rIns="0" bIns="0" rtlCol="0" anchor="t">
            <a:spAutoFit/>
          </a:bodyPr>
          <a:lstStyle/>
          <a:p>
            <a:pPr algn="l">
              <a:lnSpc>
                <a:spcPts val="4040"/>
              </a:lnSpc>
            </a:pPr>
            <a:r>
              <a:rPr lang="en-US" sz="2400" spc="-39" dirty="0">
                <a:solidFill>
                  <a:schemeClr val="bg2"/>
                </a:solidFill>
                <a:latin typeface="IBM Plex Sans"/>
                <a:ea typeface="IBM Plex Sans"/>
                <a:cs typeface="IBM Plex Sans"/>
                <a:sym typeface="IBM Plex Sans"/>
              </a:rPr>
              <a:t>Machine #2</a:t>
            </a:r>
          </a:p>
        </p:txBody>
      </p:sp>
      <p:sp>
        <p:nvSpPr>
          <p:cNvPr id="15" name="Rectangle 14">
            <a:extLst>
              <a:ext uri="{FF2B5EF4-FFF2-40B4-BE49-F238E27FC236}">
                <a16:creationId xmlns:a16="http://schemas.microsoft.com/office/drawing/2014/main" id="{0D2B6F2F-FA30-5628-2965-0244C05EAD48}"/>
              </a:ext>
            </a:extLst>
          </p:cNvPr>
          <p:cNvSpPr/>
          <p:nvPr/>
        </p:nvSpPr>
        <p:spPr bwMode="auto">
          <a:xfrm>
            <a:off x="2055966" y="3476015"/>
            <a:ext cx="3298760" cy="27213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8449DEB-F698-F18D-6F1F-4C268CDD6813}"/>
              </a:ext>
            </a:extLst>
          </p:cNvPr>
          <p:cNvSpPr/>
          <p:nvPr/>
        </p:nvSpPr>
        <p:spPr bwMode="auto">
          <a:xfrm>
            <a:off x="2228697" y="3610059"/>
            <a:ext cx="2935834" cy="739733"/>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rPr>
              <a:t>Control-Plane</a:t>
            </a:r>
            <a:endParaRPr lang="en-NZ" sz="2000" b="1" dirty="0" err="1">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18" name="Rectangle 17">
            <a:extLst>
              <a:ext uri="{FF2B5EF4-FFF2-40B4-BE49-F238E27FC236}">
                <a16:creationId xmlns:a16="http://schemas.microsoft.com/office/drawing/2014/main" id="{97E77792-44FB-F321-61EA-5B4D2481CC5E}"/>
              </a:ext>
            </a:extLst>
          </p:cNvPr>
          <p:cNvSpPr/>
          <p:nvPr/>
        </p:nvSpPr>
        <p:spPr bwMode="auto">
          <a:xfrm>
            <a:off x="2228697" y="4471328"/>
            <a:ext cx="2935834" cy="739733"/>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cs typeface="Segoe UI" pitchFamily="34" charset="0"/>
              </a:rPr>
              <a:t>Gateway</a:t>
            </a:r>
            <a:endParaRPr lang="en-NZ" sz="2000" b="1" dirty="0" err="1">
              <a:ln w="0"/>
              <a:solidFill>
                <a:schemeClr val="bg2"/>
              </a:solidFill>
              <a:effectLst>
                <a:outerShdw blurRad="38100" dist="19050" dir="2700000" algn="tl" rotWithShape="0">
                  <a:schemeClr val="dk1">
                    <a:alpha val="40000"/>
                  </a:schemeClr>
                </a:outerShdw>
              </a:effectLst>
              <a:cs typeface="Segoe UI" pitchFamily="34" charset="0"/>
            </a:endParaRPr>
          </a:p>
        </p:txBody>
      </p:sp>
      <p:sp>
        <p:nvSpPr>
          <p:cNvPr id="19" name="Rectangle 18">
            <a:extLst>
              <a:ext uri="{FF2B5EF4-FFF2-40B4-BE49-F238E27FC236}">
                <a16:creationId xmlns:a16="http://schemas.microsoft.com/office/drawing/2014/main" id="{2E28EFAC-6296-FDE1-1F3E-830734E400E5}"/>
              </a:ext>
            </a:extLst>
          </p:cNvPr>
          <p:cNvSpPr/>
          <p:nvPr/>
        </p:nvSpPr>
        <p:spPr bwMode="auto">
          <a:xfrm>
            <a:off x="2228697" y="5329863"/>
            <a:ext cx="2935834" cy="739733"/>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cs typeface="Segoe UI" pitchFamily="34" charset="0"/>
              </a:rPr>
              <a:t>Developer Portal</a:t>
            </a:r>
            <a:endParaRPr lang="en-NZ" sz="2000" b="1" dirty="0" err="1">
              <a:ln w="0"/>
              <a:solidFill>
                <a:schemeClr val="bg2"/>
              </a:solidFill>
              <a:effectLst>
                <a:outerShdw blurRad="38100" dist="19050" dir="2700000" algn="tl" rotWithShape="0">
                  <a:schemeClr val="dk1">
                    <a:alpha val="40000"/>
                  </a:schemeClr>
                </a:outerShdw>
              </a:effectLst>
              <a:cs typeface="Segoe UI" pitchFamily="34" charset="0"/>
            </a:endParaRPr>
          </a:p>
        </p:txBody>
      </p:sp>
      <p:sp>
        <p:nvSpPr>
          <p:cNvPr id="20" name="Rectangle 19">
            <a:extLst>
              <a:ext uri="{FF2B5EF4-FFF2-40B4-BE49-F238E27FC236}">
                <a16:creationId xmlns:a16="http://schemas.microsoft.com/office/drawing/2014/main" id="{7C28AA0D-79A2-FB1B-03B9-B55F482CDC04}"/>
              </a:ext>
            </a:extLst>
          </p:cNvPr>
          <p:cNvSpPr/>
          <p:nvPr/>
        </p:nvSpPr>
        <p:spPr bwMode="auto">
          <a:xfrm>
            <a:off x="6215820" y="3476471"/>
            <a:ext cx="3298760" cy="272133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21" name="Rectangle 20">
            <a:extLst>
              <a:ext uri="{FF2B5EF4-FFF2-40B4-BE49-F238E27FC236}">
                <a16:creationId xmlns:a16="http://schemas.microsoft.com/office/drawing/2014/main" id="{D703EC62-ACA6-9F16-2517-6A8701AC6009}"/>
              </a:ext>
            </a:extLst>
          </p:cNvPr>
          <p:cNvSpPr/>
          <p:nvPr/>
        </p:nvSpPr>
        <p:spPr bwMode="auto">
          <a:xfrm>
            <a:off x="6388551" y="3610515"/>
            <a:ext cx="2935834" cy="739733"/>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rPr>
              <a:t>Control-Plane</a:t>
            </a:r>
            <a:endParaRPr lang="en-NZ" sz="2000" b="1" dirty="0" err="1">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2" name="Rectangle 21">
            <a:extLst>
              <a:ext uri="{FF2B5EF4-FFF2-40B4-BE49-F238E27FC236}">
                <a16:creationId xmlns:a16="http://schemas.microsoft.com/office/drawing/2014/main" id="{F9C4F729-4AA8-D8AA-91FC-C5BD4DC8F0CA}"/>
              </a:ext>
            </a:extLst>
          </p:cNvPr>
          <p:cNvSpPr/>
          <p:nvPr/>
        </p:nvSpPr>
        <p:spPr bwMode="auto">
          <a:xfrm>
            <a:off x="6388551" y="4471784"/>
            <a:ext cx="2935834" cy="739733"/>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cs typeface="Segoe UI" pitchFamily="34" charset="0"/>
              </a:rPr>
              <a:t>Gateway</a:t>
            </a:r>
            <a:endParaRPr lang="en-NZ" sz="2000" b="1" dirty="0" err="1">
              <a:ln w="0"/>
              <a:solidFill>
                <a:schemeClr val="bg2"/>
              </a:solidFill>
              <a:effectLst>
                <a:outerShdw blurRad="38100" dist="19050" dir="2700000" algn="tl" rotWithShape="0">
                  <a:schemeClr val="dk1">
                    <a:alpha val="40000"/>
                  </a:schemeClr>
                </a:outerShdw>
              </a:effectLst>
              <a:cs typeface="Segoe UI" pitchFamily="34" charset="0"/>
            </a:endParaRPr>
          </a:p>
        </p:txBody>
      </p:sp>
      <p:sp>
        <p:nvSpPr>
          <p:cNvPr id="23" name="Rectangle 22">
            <a:extLst>
              <a:ext uri="{FF2B5EF4-FFF2-40B4-BE49-F238E27FC236}">
                <a16:creationId xmlns:a16="http://schemas.microsoft.com/office/drawing/2014/main" id="{CD51B16C-CC98-9DD6-3284-D29DBB407DB5}"/>
              </a:ext>
            </a:extLst>
          </p:cNvPr>
          <p:cNvSpPr/>
          <p:nvPr/>
        </p:nvSpPr>
        <p:spPr bwMode="auto">
          <a:xfrm>
            <a:off x="6388551" y="5330319"/>
            <a:ext cx="2935834" cy="739733"/>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cs typeface="Segoe UI" pitchFamily="34" charset="0"/>
              </a:rPr>
              <a:t>Developer Portal</a:t>
            </a:r>
            <a:endParaRPr lang="en-NZ" sz="2000" b="1" dirty="0" err="1">
              <a:ln w="0"/>
              <a:solidFill>
                <a:schemeClr val="bg2"/>
              </a:solidFill>
              <a:effectLst>
                <a:outerShdw blurRad="38100" dist="19050" dir="2700000" algn="tl" rotWithShape="0">
                  <a:schemeClr val="dk1">
                    <a:alpha val="40000"/>
                  </a:schemeClr>
                </a:outerShdw>
              </a:effectLst>
              <a:cs typeface="Segoe UI" pitchFamily="34" charset="0"/>
            </a:endParaRPr>
          </a:p>
        </p:txBody>
      </p:sp>
      <p:pic>
        <p:nvPicPr>
          <p:cNvPr id="3074" name="Picture 2" descr="API Management pricing | Microsoft Azure">
            <a:extLst>
              <a:ext uri="{FF2B5EF4-FFF2-40B4-BE49-F238E27FC236}">
                <a16:creationId xmlns:a16="http://schemas.microsoft.com/office/drawing/2014/main" id="{050EE721-5AE4-F839-32DD-A3584950464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44169" y="2222801"/>
            <a:ext cx="903585" cy="474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8885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130186" y="245670"/>
            <a:ext cx="138984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Multi-region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94097" y="234769"/>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7" name="TextBox 3">
            <a:extLst>
              <a:ext uri="{FF2B5EF4-FFF2-40B4-BE49-F238E27FC236}">
                <a16:creationId xmlns:a16="http://schemas.microsoft.com/office/drawing/2014/main" id="{9F2F7295-8D0B-8CC1-A4F3-B26A1A094719}"/>
              </a:ext>
            </a:extLst>
          </p:cNvPr>
          <p:cNvSpPr txBox="1"/>
          <p:nvPr/>
        </p:nvSpPr>
        <p:spPr>
          <a:xfrm>
            <a:off x="731053" y="1081320"/>
            <a:ext cx="8997791" cy="1145506"/>
          </a:xfrm>
          <a:prstGeom prst="rect">
            <a:avLst/>
          </a:prstGeom>
        </p:spPr>
        <p:txBody>
          <a:bodyPr lIns="0" tIns="0" rIns="0" bIns="0" rtlCol="0" anchor="t">
            <a:spAutoFit/>
          </a:bodyPr>
          <a:lstStyle/>
          <a:p>
            <a:pPr algn="l">
              <a:lnSpc>
                <a:spcPts val="2903"/>
              </a:lnSpc>
            </a:pPr>
            <a:r>
              <a:rPr lang="en-US" sz="1999" spc="-27" dirty="0">
                <a:latin typeface="IBM Plex Sans"/>
                <a:ea typeface="IBM Plex Sans"/>
                <a:cs typeface="IBM Plex Sans"/>
                <a:sym typeface="IBM Plex Sans"/>
              </a:rPr>
              <a:t>Improved availability of the data plane –99.99% vs 99.95% SLA Reduced latency of API calls</a:t>
            </a:r>
          </a:p>
          <a:p>
            <a:pPr algn="l">
              <a:lnSpc>
                <a:spcPts val="3479"/>
              </a:lnSpc>
            </a:pPr>
            <a:r>
              <a:rPr lang="en-US" sz="1999" spc="-27" dirty="0">
                <a:latin typeface="IBM Plex Sans"/>
                <a:ea typeface="IBM Plex Sans"/>
                <a:cs typeface="IBM Plex Sans"/>
                <a:sym typeface="IBM Plex Sans"/>
              </a:rPr>
              <a:t>Single Premium instance can be scaled across multiple regions</a:t>
            </a:r>
          </a:p>
        </p:txBody>
      </p:sp>
      <p:sp>
        <p:nvSpPr>
          <p:cNvPr id="9" name="TextBox 4">
            <a:extLst>
              <a:ext uri="{FF2B5EF4-FFF2-40B4-BE49-F238E27FC236}">
                <a16:creationId xmlns:a16="http://schemas.microsoft.com/office/drawing/2014/main" id="{C77B4FFE-C267-205D-16ED-30FCEF6B13EB}"/>
              </a:ext>
            </a:extLst>
          </p:cNvPr>
          <p:cNvSpPr txBox="1"/>
          <p:nvPr/>
        </p:nvSpPr>
        <p:spPr>
          <a:xfrm>
            <a:off x="730901" y="4287371"/>
            <a:ext cx="4269429" cy="341633"/>
          </a:xfrm>
          <a:prstGeom prst="rect">
            <a:avLst/>
          </a:prstGeom>
        </p:spPr>
        <p:txBody>
          <a:bodyPr lIns="0" tIns="0" rIns="0" bIns="0" rtlCol="0" anchor="t">
            <a:spAutoFit/>
          </a:bodyPr>
          <a:lstStyle/>
          <a:p>
            <a:pPr algn="l">
              <a:lnSpc>
                <a:spcPts val="2799"/>
              </a:lnSpc>
            </a:pPr>
            <a:r>
              <a:rPr lang="en-US" sz="1999" spc="-25" dirty="0">
                <a:latin typeface="IBM Plex Sans"/>
                <a:ea typeface="IBM Plex Sans"/>
                <a:cs typeface="IBM Plex Sans"/>
                <a:sym typeface="IBM Plex Sans"/>
              </a:rPr>
              <a:t>Secondary region hosts gateway only</a:t>
            </a:r>
          </a:p>
        </p:txBody>
      </p:sp>
      <p:sp>
        <p:nvSpPr>
          <p:cNvPr id="10" name="TextBox 5">
            <a:extLst>
              <a:ext uri="{FF2B5EF4-FFF2-40B4-BE49-F238E27FC236}">
                <a16:creationId xmlns:a16="http://schemas.microsoft.com/office/drawing/2014/main" id="{DEA4FB11-AE5E-E163-4275-E0A2B7572A73}"/>
              </a:ext>
            </a:extLst>
          </p:cNvPr>
          <p:cNvSpPr txBox="1"/>
          <p:nvPr/>
        </p:nvSpPr>
        <p:spPr>
          <a:xfrm>
            <a:off x="730901" y="3073189"/>
            <a:ext cx="4635979" cy="341633"/>
          </a:xfrm>
          <a:prstGeom prst="rect">
            <a:avLst/>
          </a:prstGeom>
        </p:spPr>
        <p:txBody>
          <a:bodyPr lIns="0" tIns="0" rIns="0" bIns="0" rtlCol="0" anchor="t">
            <a:spAutoFit/>
          </a:bodyPr>
          <a:lstStyle/>
          <a:p>
            <a:pPr algn="l">
              <a:lnSpc>
                <a:spcPts val="2799"/>
              </a:lnSpc>
            </a:pPr>
            <a:r>
              <a:rPr lang="en-US" sz="1999" spc="-25" dirty="0">
                <a:latin typeface="IBM Plex Sans"/>
                <a:ea typeface="IBM Plex Sans"/>
                <a:cs typeface="IBM Plex Sans"/>
                <a:sym typeface="IBM Plex Sans"/>
              </a:rPr>
              <a:t>Primary region hosts all the components</a:t>
            </a:r>
          </a:p>
        </p:txBody>
      </p:sp>
      <p:sp>
        <p:nvSpPr>
          <p:cNvPr id="11" name="TextBox 6">
            <a:extLst>
              <a:ext uri="{FF2B5EF4-FFF2-40B4-BE49-F238E27FC236}">
                <a16:creationId xmlns:a16="http://schemas.microsoft.com/office/drawing/2014/main" id="{69E77AA2-570B-3870-CAF1-6BD29D98102E}"/>
              </a:ext>
            </a:extLst>
          </p:cNvPr>
          <p:cNvSpPr txBox="1"/>
          <p:nvPr/>
        </p:nvSpPr>
        <p:spPr>
          <a:xfrm>
            <a:off x="730901" y="5315656"/>
            <a:ext cx="10673496" cy="716918"/>
          </a:xfrm>
          <a:prstGeom prst="rect">
            <a:avLst/>
          </a:prstGeom>
        </p:spPr>
        <p:txBody>
          <a:bodyPr wrap="square" lIns="0" tIns="0" rIns="0" bIns="0" rtlCol="0" anchor="t">
            <a:spAutoFit/>
          </a:bodyPr>
          <a:lstStyle/>
          <a:p>
            <a:pPr algn="l">
              <a:lnSpc>
                <a:spcPts val="2887"/>
              </a:lnSpc>
            </a:pPr>
            <a:r>
              <a:rPr lang="en-US" sz="1999" spc="-27" dirty="0">
                <a:latin typeface="IBM Plex Sans"/>
                <a:ea typeface="IBM Plex Sans"/>
                <a:cs typeface="IBM Plex Sans"/>
                <a:sym typeface="IBM Plex Sans"/>
              </a:rPr>
              <a:t>All APIs are available in every region Requests are routed to the closest available region by Azure Traffic Manager.</a:t>
            </a:r>
          </a:p>
        </p:txBody>
      </p:sp>
      <p:sp>
        <p:nvSpPr>
          <p:cNvPr id="12" name="TextBox 7">
            <a:extLst>
              <a:ext uri="{FF2B5EF4-FFF2-40B4-BE49-F238E27FC236}">
                <a16:creationId xmlns:a16="http://schemas.microsoft.com/office/drawing/2014/main" id="{3D42C736-DDA7-4666-BAA3-FC97F082259E}"/>
              </a:ext>
            </a:extLst>
          </p:cNvPr>
          <p:cNvSpPr txBox="1"/>
          <p:nvPr/>
        </p:nvSpPr>
        <p:spPr>
          <a:xfrm>
            <a:off x="3229004" y="5738139"/>
            <a:ext cx="5315198" cy="273280"/>
          </a:xfrm>
          <a:prstGeom prst="rect">
            <a:avLst/>
          </a:prstGeom>
        </p:spPr>
        <p:txBody>
          <a:bodyPr lIns="0" tIns="0" rIns="0" bIns="0" rtlCol="0" anchor="t">
            <a:spAutoFit/>
          </a:bodyPr>
          <a:lstStyle/>
          <a:p>
            <a:pPr algn="l">
              <a:lnSpc>
                <a:spcPts val="2310"/>
              </a:lnSpc>
            </a:pPr>
            <a:r>
              <a:rPr lang="en-US" sz="1599" spc="-22" dirty="0">
                <a:latin typeface="IBM Plex Sans"/>
                <a:ea typeface="IBM Plex Sans"/>
                <a:cs typeface="IBM Plex Sans"/>
                <a:sym typeface="IBM Plex Sans"/>
              </a:rPr>
              <a:t> Uses</a:t>
            </a:r>
            <a:r>
              <a:rPr lang="en-US" sz="1599" spc="-22" dirty="0">
                <a:solidFill>
                  <a:srgbClr val="D59ED7"/>
                </a:solidFill>
                <a:latin typeface="IBM Plex Sans"/>
                <a:ea typeface="IBM Plex Sans"/>
                <a:cs typeface="IBM Plex Sans"/>
                <a:sym typeface="IBM Plex Sans"/>
                <a:hlinkClick r:id="rId4" tooltip="https://docs.microsoft.com/azure/traffic-manager/traffic-manager-routing-methods">
                  <a:extLst>
                    <a:ext uri="{A12FA001-AC4F-418D-AE19-62706E023703}">
                      <ahyp:hlinkClr xmlns:ahyp="http://schemas.microsoft.com/office/drawing/2018/hyperlinkcolor" val="tx"/>
                    </a:ext>
                  </a:extLst>
                </a:hlinkClick>
              </a:rPr>
              <a:t> </a:t>
            </a:r>
            <a:r>
              <a:rPr lang="en-US" sz="1599" spc="-22" dirty="0">
                <a:latin typeface="IBM Plex Sans"/>
                <a:ea typeface="IBM Plex Sans"/>
                <a:cs typeface="IBM Plex Sans"/>
                <a:sym typeface="IBM Plex Sans"/>
                <a:hlinkClick r:id="rId5"/>
              </a:rPr>
              <a:t>Traffic Manager’s performance routing</a:t>
            </a:r>
            <a:r>
              <a:rPr lang="en-US" sz="1599" spc="-22" dirty="0">
                <a:latin typeface="IBM Plex Sans"/>
                <a:ea typeface="IBM Plex Sans"/>
                <a:cs typeface="IBM Plex Sans"/>
                <a:sym typeface="IBM Plex Sans"/>
              </a:rPr>
              <a:t> with 5min TTL</a:t>
            </a:r>
          </a:p>
        </p:txBody>
      </p:sp>
      <p:sp>
        <p:nvSpPr>
          <p:cNvPr id="14" name="TextBox 9">
            <a:extLst>
              <a:ext uri="{FF2B5EF4-FFF2-40B4-BE49-F238E27FC236}">
                <a16:creationId xmlns:a16="http://schemas.microsoft.com/office/drawing/2014/main" id="{E1ED6F56-93F1-B1A1-6788-9392744B55B3}"/>
              </a:ext>
            </a:extLst>
          </p:cNvPr>
          <p:cNvSpPr txBox="1"/>
          <p:nvPr/>
        </p:nvSpPr>
        <p:spPr>
          <a:xfrm>
            <a:off x="731053" y="2315525"/>
            <a:ext cx="10673344" cy="568232"/>
          </a:xfrm>
          <a:prstGeom prst="rect">
            <a:avLst/>
          </a:prstGeom>
        </p:spPr>
        <p:txBody>
          <a:bodyPr wrap="square" lIns="0" tIns="0" rIns="0" bIns="0" rtlCol="0" anchor="t">
            <a:spAutoFit/>
          </a:bodyPr>
          <a:lstStyle/>
          <a:p>
            <a:pPr algn="just">
              <a:lnSpc>
                <a:spcPts val="2303"/>
              </a:lnSpc>
            </a:pPr>
            <a:r>
              <a:rPr lang="en-US" sz="1599" spc="-22" dirty="0">
                <a:latin typeface="IBM Plex Sans"/>
                <a:ea typeface="IBM Plex Sans"/>
                <a:cs typeface="IBM Plex Sans"/>
                <a:sym typeface="IBM Plex Sans"/>
              </a:rPr>
              <a:t>Additional units can be deployed into the Primary or other Secondary region Regions can have a different number of units Regions and units come at an additional cost.</a:t>
            </a:r>
          </a:p>
        </p:txBody>
      </p:sp>
      <p:sp>
        <p:nvSpPr>
          <p:cNvPr id="15" name="TextBox 10">
            <a:extLst>
              <a:ext uri="{FF2B5EF4-FFF2-40B4-BE49-F238E27FC236}">
                <a16:creationId xmlns:a16="http://schemas.microsoft.com/office/drawing/2014/main" id="{DDF037A0-9937-0012-8A92-65DE88B69BDA}"/>
              </a:ext>
            </a:extLst>
          </p:cNvPr>
          <p:cNvSpPr txBox="1"/>
          <p:nvPr/>
        </p:nvSpPr>
        <p:spPr>
          <a:xfrm>
            <a:off x="733806" y="3596310"/>
            <a:ext cx="10563768" cy="581158"/>
          </a:xfrm>
          <a:prstGeom prst="rect">
            <a:avLst/>
          </a:prstGeom>
        </p:spPr>
        <p:txBody>
          <a:bodyPr wrap="square" lIns="0" tIns="0" rIns="0" bIns="0" rtlCol="0" anchor="t">
            <a:spAutoFit/>
          </a:bodyPr>
          <a:lstStyle/>
          <a:p>
            <a:pPr algn="l">
              <a:lnSpc>
                <a:spcPts val="2303"/>
              </a:lnSpc>
            </a:pPr>
            <a:r>
              <a:rPr lang="en-US" sz="1599" spc="-22" dirty="0">
                <a:latin typeface="IBM Plex Sans"/>
                <a:ea typeface="IBM Plex Sans"/>
                <a:cs typeface="IBM Plex Sans"/>
                <a:sym typeface="IBM Plex Sans"/>
              </a:rPr>
              <a:t>Gateway, developer portal, management API, Developer portal and management API are inaccessible if Primary region becomes unavailable.</a:t>
            </a:r>
          </a:p>
        </p:txBody>
      </p:sp>
      <p:sp>
        <p:nvSpPr>
          <p:cNvPr id="16" name="TextBox 11">
            <a:extLst>
              <a:ext uri="{FF2B5EF4-FFF2-40B4-BE49-F238E27FC236}">
                <a16:creationId xmlns:a16="http://schemas.microsoft.com/office/drawing/2014/main" id="{F1276D73-9B9D-AD5A-6110-A9121F2C5D17}"/>
              </a:ext>
            </a:extLst>
          </p:cNvPr>
          <p:cNvSpPr txBox="1"/>
          <p:nvPr/>
        </p:nvSpPr>
        <p:spPr>
          <a:xfrm>
            <a:off x="730901" y="4717708"/>
            <a:ext cx="10673496" cy="568585"/>
          </a:xfrm>
          <a:prstGeom prst="rect">
            <a:avLst/>
          </a:prstGeom>
        </p:spPr>
        <p:txBody>
          <a:bodyPr wrap="square" lIns="0" tIns="0" rIns="0" bIns="0" rtlCol="0" anchor="t">
            <a:spAutoFit/>
          </a:bodyPr>
          <a:lstStyle/>
          <a:p>
            <a:pPr algn="l">
              <a:lnSpc>
                <a:spcPts val="2279"/>
              </a:lnSpc>
            </a:pPr>
            <a:r>
              <a:rPr lang="en-US" sz="1599" spc="-22" dirty="0">
                <a:latin typeface="IBM Plex Sans"/>
                <a:ea typeface="IBM Plex Sans"/>
                <a:cs typeface="IBM Plex Sans"/>
                <a:sym typeface="IBM Plex Sans"/>
              </a:rPr>
              <a:t>Secondaries can operate on a last received configuration while the Primary region is unavailable, They periodically try to reconnect and catch up.</a:t>
            </a:r>
          </a:p>
        </p:txBody>
      </p:sp>
    </p:spTree>
    <p:extLst>
      <p:ext uri="{BB962C8B-B14F-4D97-AF65-F5344CB8AC3E}">
        <p14:creationId xmlns:p14="http://schemas.microsoft.com/office/powerpoint/2010/main" val="40594167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130186" y="245670"/>
            <a:ext cx="138984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Multi-region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pic>
        <p:nvPicPr>
          <p:cNvPr id="58" name="Picture 57" descr="A map of the world&#10;&#10;Description automatically generated">
            <a:extLst>
              <a:ext uri="{FF2B5EF4-FFF2-40B4-BE49-F238E27FC236}">
                <a16:creationId xmlns:a16="http://schemas.microsoft.com/office/drawing/2014/main" id="{D2052CFC-31E2-DD98-51AC-8DA03A112304}"/>
              </a:ext>
            </a:extLst>
          </p:cNvPr>
          <p:cNvPicPr>
            <a:picLocks noChangeAspect="1"/>
          </p:cNvPicPr>
          <p:nvPr/>
        </p:nvPicPr>
        <p:blipFill>
          <a:blip r:embed="rId4"/>
          <a:stretch>
            <a:fillRect/>
          </a:stretch>
        </p:blipFill>
        <p:spPr>
          <a:xfrm>
            <a:off x="248185" y="-1108254"/>
            <a:ext cx="11404397" cy="11404397"/>
          </a:xfrm>
          <a:prstGeom prst="rect">
            <a:avLst/>
          </a:prstGeom>
        </p:spPr>
      </p:pic>
      <p:grpSp>
        <p:nvGrpSpPr>
          <p:cNvPr id="2084" name="Group 5">
            <a:extLst>
              <a:ext uri="{FF2B5EF4-FFF2-40B4-BE49-F238E27FC236}">
                <a16:creationId xmlns:a16="http://schemas.microsoft.com/office/drawing/2014/main" id="{49050A8C-EE5A-6FC9-FF10-B166A76B3FFE}"/>
              </a:ext>
            </a:extLst>
          </p:cNvPr>
          <p:cNvGrpSpPr>
            <a:grpSpLocks noChangeAspect="1"/>
          </p:cNvGrpSpPr>
          <p:nvPr/>
        </p:nvGrpSpPr>
        <p:grpSpPr>
          <a:xfrm>
            <a:off x="6994551" y="3028044"/>
            <a:ext cx="1085088" cy="2520696"/>
            <a:chOff x="0" y="0"/>
            <a:chExt cx="1446784" cy="3360928"/>
          </a:xfrm>
        </p:grpSpPr>
        <p:sp>
          <p:nvSpPr>
            <p:cNvPr id="2085" name="Freeform 6">
              <a:extLst>
                <a:ext uri="{FF2B5EF4-FFF2-40B4-BE49-F238E27FC236}">
                  <a16:creationId xmlns:a16="http://schemas.microsoft.com/office/drawing/2014/main" id="{F3258688-E8DD-9815-02AA-60ABF09C8364}"/>
                </a:ext>
              </a:extLst>
            </p:cNvPr>
            <p:cNvSpPr/>
            <p:nvPr/>
          </p:nvSpPr>
          <p:spPr>
            <a:xfrm>
              <a:off x="0" y="0"/>
              <a:ext cx="1446784" cy="3360928"/>
            </a:xfrm>
            <a:custGeom>
              <a:avLst/>
              <a:gdLst/>
              <a:ahLst/>
              <a:cxnLst/>
              <a:rect l="l" t="t" r="r" b="b"/>
              <a:pathLst>
                <a:path w="1446784" h="3360928">
                  <a:moveTo>
                    <a:pt x="1333754" y="38608"/>
                  </a:moveTo>
                  <a:lnTo>
                    <a:pt x="1333754" y="3248533"/>
                  </a:lnTo>
                  <a:lnTo>
                    <a:pt x="40259" y="3248533"/>
                  </a:lnTo>
                  <a:lnTo>
                    <a:pt x="40259" y="38608"/>
                  </a:lnTo>
                  <a:close/>
                  <a:moveTo>
                    <a:pt x="0" y="0"/>
                  </a:moveTo>
                  <a:lnTo>
                    <a:pt x="0" y="3360928"/>
                  </a:lnTo>
                  <a:lnTo>
                    <a:pt x="1446784" y="3360928"/>
                  </a:lnTo>
                  <a:lnTo>
                    <a:pt x="1446784" y="0"/>
                  </a:lnTo>
                  <a:close/>
                </a:path>
              </a:pathLst>
            </a:custGeom>
            <a:blipFill>
              <a:blip r:embed="rId5"/>
              <a:stretch>
                <a:fillRect/>
              </a:stretch>
            </a:blipFill>
            <a:ln>
              <a:solidFill>
                <a:schemeClr val="accent1"/>
              </a:solidFill>
            </a:ln>
          </p:spPr>
          <p:txBody>
            <a:bodyPr/>
            <a:lstStyle/>
            <a:p>
              <a:endParaRPr lang="en-NZ"/>
            </a:p>
          </p:txBody>
        </p:sp>
      </p:grpSp>
      <p:grpSp>
        <p:nvGrpSpPr>
          <p:cNvPr id="2086" name="Group 7">
            <a:extLst>
              <a:ext uri="{FF2B5EF4-FFF2-40B4-BE49-F238E27FC236}">
                <a16:creationId xmlns:a16="http://schemas.microsoft.com/office/drawing/2014/main" id="{31E6A6E0-6CC0-6622-15C2-8CBD56CB53FD}"/>
              </a:ext>
            </a:extLst>
          </p:cNvPr>
          <p:cNvGrpSpPr>
            <a:grpSpLocks noChangeAspect="1"/>
          </p:cNvGrpSpPr>
          <p:nvPr/>
        </p:nvGrpSpPr>
        <p:grpSpPr>
          <a:xfrm>
            <a:off x="6956470" y="2988772"/>
            <a:ext cx="1106681" cy="2543937"/>
            <a:chOff x="0" y="0"/>
            <a:chExt cx="1106678" cy="2543937"/>
          </a:xfrm>
        </p:grpSpPr>
        <p:sp>
          <p:nvSpPr>
            <p:cNvPr id="2087" name="Freeform 8">
              <a:extLst>
                <a:ext uri="{FF2B5EF4-FFF2-40B4-BE49-F238E27FC236}">
                  <a16:creationId xmlns:a16="http://schemas.microsoft.com/office/drawing/2014/main" id="{4C6654FC-960E-E5D4-13F9-AEE857CCB4B1}"/>
                </a:ext>
              </a:extLst>
            </p:cNvPr>
            <p:cNvSpPr/>
            <p:nvPr/>
          </p:nvSpPr>
          <p:spPr>
            <a:xfrm>
              <a:off x="68326" y="68199"/>
              <a:ext cx="970153" cy="2407412"/>
            </a:xfrm>
            <a:custGeom>
              <a:avLst/>
              <a:gdLst/>
              <a:ahLst/>
              <a:cxnLst/>
              <a:rect l="l" t="t" r="r" b="b"/>
              <a:pathLst>
                <a:path w="970153" h="2407412">
                  <a:moveTo>
                    <a:pt x="0" y="0"/>
                  </a:moveTo>
                  <a:lnTo>
                    <a:pt x="970153" y="0"/>
                  </a:lnTo>
                  <a:lnTo>
                    <a:pt x="970153" y="2407412"/>
                  </a:lnTo>
                  <a:lnTo>
                    <a:pt x="0" y="2407412"/>
                  </a:lnTo>
                  <a:close/>
                </a:path>
              </a:pathLst>
            </a:custGeom>
            <a:solidFill>
              <a:srgbClr val="FFFFFF"/>
            </a:solidFill>
            <a:ln>
              <a:solidFill>
                <a:schemeClr val="accent1"/>
              </a:solidFill>
            </a:ln>
          </p:spPr>
          <p:txBody>
            <a:bodyPr/>
            <a:lstStyle/>
            <a:p>
              <a:endParaRPr lang="en-NZ"/>
            </a:p>
          </p:txBody>
        </p:sp>
        <p:sp>
          <p:nvSpPr>
            <p:cNvPr id="2088" name="Freeform 9">
              <a:extLst>
                <a:ext uri="{FF2B5EF4-FFF2-40B4-BE49-F238E27FC236}">
                  <a16:creationId xmlns:a16="http://schemas.microsoft.com/office/drawing/2014/main" id="{ED99A65C-C068-4679-5F0E-518364DD4A73}"/>
                </a:ext>
              </a:extLst>
            </p:cNvPr>
            <p:cNvSpPr/>
            <p:nvPr/>
          </p:nvSpPr>
          <p:spPr>
            <a:xfrm>
              <a:off x="63500" y="63373"/>
              <a:ext cx="979805" cy="2417064"/>
            </a:xfrm>
            <a:custGeom>
              <a:avLst/>
              <a:gdLst/>
              <a:ahLst/>
              <a:cxnLst/>
              <a:rect l="l" t="t" r="r" b="b"/>
              <a:pathLst>
                <a:path w="979805" h="2417064">
                  <a:moveTo>
                    <a:pt x="4826" y="127"/>
                  </a:moveTo>
                  <a:lnTo>
                    <a:pt x="974979" y="127"/>
                  </a:lnTo>
                  <a:cubicBezTo>
                    <a:pt x="977646" y="127"/>
                    <a:pt x="979805" y="2286"/>
                    <a:pt x="979805" y="4953"/>
                  </a:cubicBezTo>
                  <a:lnTo>
                    <a:pt x="979805" y="2412238"/>
                  </a:lnTo>
                  <a:cubicBezTo>
                    <a:pt x="979805" y="2414905"/>
                    <a:pt x="977646" y="2417064"/>
                    <a:pt x="974979" y="2417064"/>
                  </a:cubicBezTo>
                  <a:lnTo>
                    <a:pt x="4826" y="2417064"/>
                  </a:lnTo>
                  <a:cubicBezTo>
                    <a:pt x="2159" y="2417064"/>
                    <a:pt x="0" y="2414905"/>
                    <a:pt x="0" y="2412238"/>
                  </a:cubicBezTo>
                  <a:lnTo>
                    <a:pt x="0" y="4826"/>
                  </a:lnTo>
                  <a:cubicBezTo>
                    <a:pt x="0" y="2159"/>
                    <a:pt x="2159" y="0"/>
                    <a:pt x="4826" y="0"/>
                  </a:cubicBezTo>
                  <a:moveTo>
                    <a:pt x="4826" y="9525"/>
                  </a:moveTo>
                  <a:lnTo>
                    <a:pt x="4826" y="4826"/>
                  </a:lnTo>
                  <a:lnTo>
                    <a:pt x="9652" y="4826"/>
                  </a:lnTo>
                  <a:lnTo>
                    <a:pt x="9652" y="2412238"/>
                  </a:lnTo>
                  <a:lnTo>
                    <a:pt x="4826" y="2412238"/>
                  </a:lnTo>
                  <a:lnTo>
                    <a:pt x="4826" y="2407412"/>
                  </a:lnTo>
                  <a:lnTo>
                    <a:pt x="974979" y="2407412"/>
                  </a:lnTo>
                  <a:lnTo>
                    <a:pt x="974979" y="2412238"/>
                  </a:lnTo>
                  <a:lnTo>
                    <a:pt x="970153" y="2412238"/>
                  </a:lnTo>
                  <a:lnTo>
                    <a:pt x="970153" y="4826"/>
                  </a:lnTo>
                  <a:lnTo>
                    <a:pt x="974979" y="4826"/>
                  </a:lnTo>
                  <a:lnTo>
                    <a:pt x="974979" y="9652"/>
                  </a:lnTo>
                  <a:lnTo>
                    <a:pt x="4826" y="9652"/>
                  </a:lnTo>
                  <a:close/>
                </a:path>
              </a:pathLst>
            </a:custGeom>
            <a:solidFill>
              <a:srgbClr val="0070C0"/>
            </a:solidFill>
            <a:ln>
              <a:solidFill>
                <a:schemeClr val="accent1"/>
              </a:solidFill>
            </a:ln>
          </p:spPr>
          <p:txBody>
            <a:bodyPr/>
            <a:lstStyle/>
            <a:p>
              <a:endParaRPr lang="en-NZ"/>
            </a:p>
          </p:txBody>
        </p:sp>
      </p:grpSp>
      <p:sp>
        <p:nvSpPr>
          <p:cNvPr id="2089" name="Freeform 10">
            <a:extLst>
              <a:ext uri="{FF2B5EF4-FFF2-40B4-BE49-F238E27FC236}">
                <a16:creationId xmlns:a16="http://schemas.microsoft.com/office/drawing/2014/main" id="{CD39C862-1685-8B5E-9BCA-B9A5A1FA8F23}"/>
              </a:ext>
            </a:extLst>
          </p:cNvPr>
          <p:cNvSpPr/>
          <p:nvPr/>
        </p:nvSpPr>
        <p:spPr>
          <a:xfrm>
            <a:off x="7177450" y="3449335"/>
            <a:ext cx="645128" cy="645128"/>
          </a:xfrm>
          <a:custGeom>
            <a:avLst/>
            <a:gdLst/>
            <a:ahLst/>
            <a:cxnLst/>
            <a:rect l="l" t="t" r="r" b="b"/>
            <a:pathLst>
              <a:path w="645128" h="645128">
                <a:moveTo>
                  <a:pt x="0" y="0"/>
                </a:moveTo>
                <a:lnTo>
                  <a:pt x="645128" y="0"/>
                </a:lnTo>
                <a:lnTo>
                  <a:pt x="645128" y="645128"/>
                </a:lnTo>
                <a:lnTo>
                  <a:pt x="0" y="645128"/>
                </a:lnTo>
                <a:lnTo>
                  <a:pt x="0" y="0"/>
                </a:lnTo>
                <a:close/>
              </a:path>
            </a:pathLst>
          </a:custGeom>
          <a:blipFill>
            <a:blip r:embed="rId6"/>
            <a:stretch>
              <a:fillRect/>
            </a:stretch>
          </a:blipFill>
          <a:ln>
            <a:solidFill>
              <a:schemeClr val="accent1"/>
            </a:solidFill>
          </a:ln>
        </p:spPr>
        <p:txBody>
          <a:bodyPr/>
          <a:lstStyle/>
          <a:p>
            <a:endParaRPr lang="en-NZ"/>
          </a:p>
        </p:txBody>
      </p:sp>
      <p:grpSp>
        <p:nvGrpSpPr>
          <p:cNvPr id="2090" name="Group 11">
            <a:extLst>
              <a:ext uri="{FF2B5EF4-FFF2-40B4-BE49-F238E27FC236}">
                <a16:creationId xmlns:a16="http://schemas.microsoft.com/office/drawing/2014/main" id="{D7F33D82-FE83-DEB1-9947-58627D9C6104}"/>
              </a:ext>
            </a:extLst>
          </p:cNvPr>
          <p:cNvGrpSpPr>
            <a:grpSpLocks noChangeAspect="1"/>
          </p:cNvGrpSpPr>
          <p:nvPr/>
        </p:nvGrpSpPr>
        <p:grpSpPr>
          <a:xfrm>
            <a:off x="7217969" y="2028900"/>
            <a:ext cx="522789" cy="1477928"/>
            <a:chOff x="0" y="0"/>
            <a:chExt cx="522796" cy="1477924"/>
          </a:xfrm>
        </p:grpSpPr>
        <p:sp>
          <p:nvSpPr>
            <p:cNvPr id="2091" name="Freeform 12">
              <a:extLst>
                <a:ext uri="{FF2B5EF4-FFF2-40B4-BE49-F238E27FC236}">
                  <a16:creationId xmlns:a16="http://schemas.microsoft.com/office/drawing/2014/main" id="{623FCD1A-4D4F-89EF-0FD7-0A5BABBB53CB}"/>
                </a:ext>
              </a:extLst>
            </p:cNvPr>
            <p:cNvSpPr/>
            <p:nvPr/>
          </p:nvSpPr>
          <p:spPr>
            <a:xfrm>
              <a:off x="212852" y="499999"/>
              <a:ext cx="103378" cy="914400"/>
            </a:xfrm>
            <a:custGeom>
              <a:avLst/>
              <a:gdLst/>
              <a:ahLst/>
              <a:cxnLst/>
              <a:rect l="l" t="t" r="r" b="b"/>
              <a:pathLst>
                <a:path w="103378" h="914400">
                  <a:moveTo>
                    <a:pt x="58039" y="0"/>
                  </a:moveTo>
                  <a:lnTo>
                    <a:pt x="58039" y="901827"/>
                  </a:lnTo>
                  <a:lnTo>
                    <a:pt x="45339" y="901827"/>
                  </a:lnTo>
                  <a:lnTo>
                    <a:pt x="45339" y="0"/>
                  </a:lnTo>
                  <a:close/>
                  <a:moveTo>
                    <a:pt x="101600" y="828802"/>
                  </a:moveTo>
                  <a:lnTo>
                    <a:pt x="51689" y="914400"/>
                  </a:lnTo>
                  <a:lnTo>
                    <a:pt x="1778" y="828802"/>
                  </a:lnTo>
                  <a:cubicBezTo>
                    <a:pt x="0" y="825754"/>
                    <a:pt x="1016" y="821944"/>
                    <a:pt x="4064" y="820166"/>
                  </a:cubicBezTo>
                  <a:lnTo>
                    <a:pt x="10922" y="819404"/>
                  </a:lnTo>
                  <a:lnTo>
                    <a:pt x="57150" y="898652"/>
                  </a:lnTo>
                  <a:lnTo>
                    <a:pt x="46228" y="898652"/>
                  </a:lnTo>
                  <a:lnTo>
                    <a:pt x="90678" y="822452"/>
                  </a:lnTo>
                  <a:cubicBezTo>
                    <a:pt x="92456" y="819404"/>
                    <a:pt x="96393" y="818388"/>
                    <a:pt x="99314" y="820166"/>
                  </a:cubicBezTo>
                  <a:lnTo>
                    <a:pt x="103378" y="825881"/>
                  </a:lnTo>
                  <a:close/>
                </a:path>
              </a:pathLst>
            </a:custGeom>
            <a:solidFill>
              <a:srgbClr val="0070C0"/>
            </a:solidFill>
            <a:ln>
              <a:solidFill>
                <a:schemeClr val="accent1"/>
              </a:solidFill>
            </a:ln>
          </p:spPr>
          <p:txBody>
            <a:bodyPr/>
            <a:lstStyle/>
            <a:p>
              <a:endParaRPr lang="en-NZ"/>
            </a:p>
          </p:txBody>
        </p:sp>
        <p:sp>
          <p:nvSpPr>
            <p:cNvPr id="2092" name="Freeform 13">
              <a:extLst>
                <a:ext uri="{FF2B5EF4-FFF2-40B4-BE49-F238E27FC236}">
                  <a16:creationId xmlns:a16="http://schemas.microsoft.com/office/drawing/2014/main" id="{4640B579-9865-1E8A-CF11-DB212181A46F}"/>
                </a:ext>
              </a:extLst>
            </p:cNvPr>
            <p:cNvSpPr/>
            <p:nvPr/>
          </p:nvSpPr>
          <p:spPr>
            <a:xfrm>
              <a:off x="63500" y="63500"/>
              <a:ext cx="395732" cy="379984"/>
            </a:xfrm>
            <a:custGeom>
              <a:avLst/>
              <a:gdLst/>
              <a:ahLst/>
              <a:cxnLst/>
              <a:rect l="l" t="t" r="r" b="b"/>
              <a:pathLst>
                <a:path w="395732" h="379984">
                  <a:moveTo>
                    <a:pt x="95250" y="145034"/>
                  </a:moveTo>
                  <a:cubicBezTo>
                    <a:pt x="95250" y="87503"/>
                    <a:pt x="141859" y="41148"/>
                    <a:pt x="199517" y="41148"/>
                  </a:cubicBezTo>
                  <a:lnTo>
                    <a:pt x="199517" y="55372"/>
                  </a:lnTo>
                  <a:lnTo>
                    <a:pt x="199517" y="41148"/>
                  </a:lnTo>
                  <a:cubicBezTo>
                    <a:pt x="257048" y="41148"/>
                    <a:pt x="303784" y="87503"/>
                    <a:pt x="303784" y="145034"/>
                  </a:cubicBezTo>
                  <a:lnTo>
                    <a:pt x="289433" y="145034"/>
                  </a:lnTo>
                  <a:lnTo>
                    <a:pt x="303657" y="145034"/>
                  </a:lnTo>
                  <a:cubicBezTo>
                    <a:pt x="303657" y="202565"/>
                    <a:pt x="257048" y="248920"/>
                    <a:pt x="199390" y="248920"/>
                  </a:cubicBezTo>
                  <a:cubicBezTo>
                    <a:pt x="141732" y="248920"/>
                    <a:pt x="95123" y="202565"/>
                    <a:pt x="95123" y="145034"/>
                  </a:cubicBezTo>
                  <a:lnTo>
                    <a:pt x="109347" y="145034"/>
                  </a:lnTo>
                  <a:lnTo>
                    <a:pt x="95250" y="145034"/>
                  </a:lnTo>
                  <a:moveTo>
                    <a:pt x="123825" y="145034"/>
                  </a:moveTo>
                  <a:cubicBezTo>
                    <a:pt x="123825" y="186690"/>
                    <a:pt x="157607" y="220345"/>
                    <a:pt x="199517" y="220345"/>
                  </a:cubicBezTo>
                  <a:cubicBezTo>
                    <a:pt x="241427" y="220345"/>
                    <a:pt x="275209" y="186690"/>
                    <a:pt x="275209" y="145034"/>
                  </a:cubicBezTo>
                  <a:cubicBezTo>
                    <a:pt x="275209" y="103378"/>
                    <a:pt x="241427" y="69723"/>
                    <a:pt x="199517" y="69723"/>
                  </a:cubicBezTo>
                  <a:cubicBezTo>
                    <a:pt x="157607" y="69723"/>
                    <a:pt x="123825" y="103378"/>
                    <a:pt x="123825" y="145034"/>
                  </a:cubicBezTo>
                  <a:close/>
                  <a:moveTo>
                    <a:pt x="329057" y="379984"/>
                  </a:moveTo>
                  <a:cubicBezTo>
                    <a:pt x="329057" y="307721"/>
                    <a:pt x="269875" y="248793"/>
                    <a:pt x="198374" y="248793"/>
                  </a:cubicBezTo>
                  <a:cubicBezTo>
                    <a:pt x="125730" y="248793"/>
                    <a:pt x="66675" y="307848"/>
                    <a:pt x="66675" y="379984"/>
                  </a:cubicBezTo>
                  <a:lnTo>
                    <a:pt x="38100" y="379984"/>
                  </a:lnTo>
                  <a:cubicBezTo>
                    <a:pt x="38100" y="291973"/>
                    <a:pt x="110109" y="220218"/>
                    <a:pt x="198374" y="220218"/>
                  </a:cubicBezTo>
                  <a:cubicBezTo>
                    <a:pt x="285623" y="220218"/>
                    <a:pt x="357632" y="291973"/>
                    <a:pt x="357632" y="379984"/>
                  </a:cubicBezTo>
                  <a:close/>
                  <a:moveTo>
                    <a:pt x="324358" y="251841"/>
                  </a:moveTo>
                  <a:lnTo>
                    <a:pt x="381508" y="251841"/>
                  </a:lnTo>
                  <a:lnTo>
                    <a:pt x="381508" y="266065"/>
                  </a:lnTo>
                  <a:lnTo>
                    <a:pt x="367157" y="266065"/>
                  </a:lnTo>
                  <a:lnTo>
                    <a:pt x="367157" y="14224"/>
                  </a:lnTo>
                  <a:lnTo>
                    <a:pt x="381381" y="14224"/>
                  </a:lnTo>
                  <a:lnTo>
                    <a:pt x="381381" y="28575"/>
                  </a:lnTo>
                  <a:lnTo>
                    <a:pt x="14224" y="28575"/>
                  </a:lnTo>
                  <a:lnTo>
                    <a:pt x="14224" y="14224"/>
                  </a:lnTo>
                  <a:lnTo>
                    <a:pt x="28575" y="14224"/>
                  </a:lnTo>
                  <a:lnTo>
                    <a:pt x="28575" y="266192"/>
                  </a:lnTo>
                  <a:lnTo>
                    <a:pt x="14224" y="266192"/>
                  </a:lnTo>
                  <a:lnTo>
                    <a:pt x="14224" y="251968"/>
                  </a:lnTo>
                  <a:lnTo>
                    <a:pt x="71374" y="251968"/>
                  </a:lnTo>
                  <a:lnTo>
                    <a:pt x="71374" y="280543"/>
                  </a:lnTo>
                  <a:lnTo>
                    <a:pt x="0" y="280543"/>
                  </a:lnTo>
                  <a:lnTo>
                    <a:pt x="0" y="0"/>
                  </a:lnTo>
                  <a:lnTo>
                    <a:pt x="395732" y="0"/>
                  </a:lnTo>
                  <a:lnTo>
                    <a:pt x="395732" y="280543"/>
                  </a:lnTo>
                  <a:lnTo>
                    <a:pt x="324358" y="280543"/>
                  </a:lnTo>
                  <a:close/>
                </a:path>
              </a:pathLst>
            </a:custGeom>
            <a:solidFill>
              <a:srgbClr val="0070C0"/>
            </a:solidFill>
            <a:ln>
              <a:solidFill>
                <a:schemeClr val="accent1"/>
              </a:solidFill>
            </a:ln>
          </p:spPr>
          <p:txBody>
            <a:bodyPr/>
            <a:lstStyle/>
            <a:p>
              <a:endParaRPr lang="en-NZ"/>
            </a:p>
          </p:txBody>
        </p:sp>
      </p:grpSp>
      <p:grpSp>
        <p:nvGrpSpPr>
          <p:cNvPr id="2093" name="Group 14">
            <a:extLst>
              <a:ext uri="{FF2B5EF4-FFF2-40B4-BE49-F238E27FC236}">
                <a16:creationId xmlns:a16="http://schemas.microsoft.com/office/drawing/2014/main" id="{47D85E26-368C-36FD-8AE0-C77A41B149BA}"/>
              </a:ext>
            </a:extLst>
          </p:cNvPr>
          <p:cNvGrpSpPr>
            <a:grpSpLocks noChangeAspect="1"/>
          </p:cNvGrpSpPr>
          <p:nvPr/>
        </p:nvGrpSpPr>
        <p:grpSpPr>
          <a:xfrm>
            <a:off x="7445645" y="4140297"/>
            <a:ext cx="101603" cy="331575"/>
            <a:chOff x="0" y="0"/>
            <a:chExt cx="101600" cy="331584"/>
          </a:xfrm>
        </p:grpSpPr>
        <p:sp>
          <p:nvSpPr>
            <p:cNvPr id="2094" name="Freeform 15">
              <a:extLst>
                <a:ext uri="{FF2B5EF4-FFF2-40B4-BE49-F238E27FC236}">
                  <a16:creationId xmlns:a16="http://schemas.microsoft.com/office/drawing/2014/main" id="{B3E5978B-2B30-A35F-27FB-8BD8954A7AF9}"/>
                </a:ext>
              </a:extLst>
            </p:cNvPr>
            <p:cNvSpPr/>
            <p:nvPr/>
          </p:nvSpPr>
          <p:spPr>
            <a:xfrm>
              <a:off x="-889" y="0"/>
              <a:ext cx="103378" cy="331597"/>
            </a:xfrm>
            <a:custGeom>
              <a:avLst/>
              <a:gdLst/>
              <a:ahLst/>
              <a:cxnLst/>
              <a:rect l="l" t="t" r="r" b="b"/>
              <a:pathLst>
                <a:path w="103378" h="331597">
                  <a:moveTo>
                    <a:pt x="58039" y="0"/>
                  </a:moveTo>
                  <a:lnTo>
                    <a:pt x="58039" y="319024"/>
                  </a:lnTo>
                  <a:lnTo>
                    <a:pt x="45339" y="319024"/>
                  </a:lnTo>
                  <a:lnTo>
                    <a:pt x="45339" y="0"/>
                  </a:lnTo>
                  <a:close/>
                  <a:moveTo>
                    <a:pt x="101600" y="245999"/>
                  </a:moveTo>
                  <a:lnTo>
                    <a:pt x="51689" y="331597"/>
                  </a:lnTo>
                  <a:lnTo>
                    <a:pt x="1778" y="245999"/>
                  </a:lnTo>
                  <a:cubicBezTo>
                    <a:pt x="0" y="242951"/>
                    <a:pt x="1016" y="239141"/>
                    <a:pt x="4064" y="237363"/>
                  </a:cubicBezTo>
                  <a:lnTo>
                    <a:pt x="10922" y="236601"/>
                  </a:lnTo>
                  <a:lnTo>
                    <a:pt x="57150" y="315849"/>
                  </a:lnTo>
                  <a:lnTo>
                    <a:pt x="46228" y="315849"/>
                  </a:lnTo>
                  <a:lnTo>
                    <a:pt x="90678" y="239649"/>
                  </a:lnTo>
                  <a:cubicBezTo>
                    <a:pt x="92456" y="236601"/>
                    <a:pt x="96393" y="235585"/>
                    <a:pt x="99314" y="237363"/>
                  </a:cubicBezTo>
                  <a:lnTo>
                    <a:pt x="103378" y="243078"/>
                  </a:lnTo>
                  <a:close/>
                </a:path>
              </a:pathLst>
            </a:custGeom>
            <a:solidFill>
              <a:srgbClr val="0070C0"/>
            </a:solidFill>
            <a:ln>
              <a:solidFill>
                <a:schemeClr val="accent1"/>
              </a:solidFill>
            </a:ln>
          </p:spPr>
          <p:txBody>
            <a:bodyPr/>
            <a:lstStyle/>
            <a:p>
              <a:endParaRPr lang="en-NZ"/>
            </a:p>
          </p:txBody>
        </p:sp>
      </p:grpSp>
      <p:sp>
        <p:nvSpPr>
          <p:cNvPr id="2095" name="Freeform 16">
            <a:extLst>
              <a:ext uri="{FF2B5EF4-FFF2-40B4-BE49-F238E27FC236}">
                <a16:creationId xmlns:a16="http://schemas.microsoft.com/office/drawing/2014/main" id="{15AAE72B-9969-3D6F-0BB6-BD52BBC247B6}"/>
              </a:ext>
            </a:extLst>
          </p:cNvPr>
          <p:cNvSpPr/>
          <p:nvPr/>
        </p:nvSpPr>
        <p:spPr>
          <a:xfrm>
            <a:off x="7211426" y="4582372"/>
            <a:ext cx="570043" cy="570043"/>
          </a:xfrm>
          <a:custGeom>
            <a:avLst/>
            <a:gdLst/>
            <a:ahLst/>
            <a:cxnLst/>
            <a:rect l="l" t="t" r="r" b="b"/>
            <a:pathLst>
              <a:path w="570043" h="570043">
                <a:moveTo>
                  <a:pt x="0" y="0"/>
                </a:moveTo>
                <a:lnTo>
                  <a:pt x="570042" y="0"/>
                </a:lnTo>
                <a:lnTo>
                  <a:pt x="570042" y="570042"/>
                </a:lnTo>
                <a:lnTo>
                  <a:pt x="0" y="570042"/>
                </a:lnTo>
                <a:lnTo>
                  <a:pt x="0" y="0"/>
                </a:lnTo>
                <a:close/>
              </a:path>
            </a:pathLst>
          </a:custGeom>
          <a:blipFill>
            <a:blip r:embed="rId7"/>
            <a:stretch>
              <a:fillRect/>
            </a:stretch>
          </a:blipFill>
          <a:ln>
            <a:solidFill>
              <a:schemeClr val="accent1"/>
            </a:solidFill>
          </a:ln>
        </p:spPr>
        <p:txBody>
          <a:bodyPr/>
          <a:lstStyle/>
          <a:p>
            <a:endParaRPr lang="en-NZ"/>
          </a:p>
        </p:txBody>
      </p:sp>
      <p:grpSp>
        <p:nvGrpSpPr>
          <p:cNvPr id="2096" name="Group 17">
            <a:extLst>
              <a:ext uri="{FF2B5EF4-FFF2-40B4-BE49-F238E27FC236}">
                <a16:creationId xmlns:a16="http://schemas.microsoft.com/office/drawing/2014/main" id="{924F03FB-3C76-34A1-2452-DF5F59E9174C}"/>
              </a:ext>
            </a:extLst>
          </p:cNvPr>
          <p:cNvGrpSpPr>
            <a:grpSpLocks noChangeAspect="1"/>
          </p:cNvGrpSpPr>
          <p:nvPr/>
        </p:nvGrpSpPr>
        <p:grpSpPr>
          <a:xfrm>
            <a:off x="3767262" y="2285104"/>
            <a:ext cx="395792" cy="380047"/>
            <a:chOff x="0" y="0"/>
            <a:chExt cx="395796" cy="380048"/>
          </a:xfrm>
        </p:grpSpPr>
        <p:sp>
          <p:nvSpPr>
            <p:cNvPr id="2097" name="Freeform 18">
              <a:extLst>
                <a:ext uri="{FF2B5EF4-FFF2-40B4-BE49-F238E27FC236}">
                  <a16:creationId xmlns:a16="http://schemas.microsoft.com/office/drawing/2014/main" id="{86B0B25B-7F00-5096-E0AE-48D67E48FEBD}"/>
                </a:ext>
              </a:extLst>
            </p:cNvPr>
            <p:cNvSpPr/>
            <p:nvPr/>
          </p:nvSpPr>
          <p:spPr>
            <a:xfrm>
              <a:off x="0" y="0"/>
              <a:ext cx="395732" cy="379984"/>
            </a:xfrm>
            <a:custGeom>
              <a:avLst/>
              <a:gdLst/>
              <a:ahLst/>
              <a:cxnLst/>
              <a:rect l="l" t="t" r="r" b="b"/>
              <a:pathLst>
                <a:path w="395732" h="379984">
                  <a:moveTo>
                    <a:pt x="95250" y="145034"/>
                  </a:moveTo>
                  <a:cubicBezTo>
                    <a:pt x="95250" y="87503"/>
                    <a:pt x="141859" y="41148"/>
                    <a:pt x="199517" y="41148"/>
                  </a:cubicBezTo>
                  <a:lnTo>
                    <a:pt x="199517" y="55372"/>
                  </a:lnTo>
                  <a:lnTo>
                    <a:pt x="199517" y="41148"/>
                  </a:lnTo>
                  <a:cubicBezTo>
                    <a:pt x="257048" y="41148"/>
                    <a:pt x="303784" y="87503"/>
                    <a:pt x="303784" y="145034"/>
                  </a:cubicBezTo>
                  <a:lnTo>
                    <a:pt x="289433" y="145034"/>
                  </a:lnTo>
                  <a:lnTo>
                    <a:pt x="303657" y="145034"/>
                  </a:lnTo>
                  <a:cubicBezTo>
                    <a:pt x="303657" y="202565"/>
                    <a:pt x="257048" y="248920"/>
                    <a:pt x="199390" y="248920"/>
                  </a:cubicBezTo>
                  <a:cubicBezTo>
                    <a:pt x="141732" y="248920"/>
                    <a:pt x="95250" y="202438"/>
                    <a:pt x="95250" y="145034"/>
                  </a:cubicBezTo>
                  <a:lnTo>
                    <a:pt x="109474" y="145034"/>
                  </a:lnTo>
                  <a:lnTo>
                    <a:pt x="95250" y="145034"/>
                  </a:lnTo>
                  <a:moveTo>
                    <a:pt x="123825" y="145034"/>
                  </a:moveTo>
                  <a:cubicBezTo>
                    <a:pt x="123825" y="186690"/>
                    <a:pt x="157607" y="220345"/>
                    <a:pt x="199517" y="220345"/>
                  </a:cubicBezTo>
                  <a:cubicBezTo>
                    <a:pt x="241427" y="220345"/>
                    <a:pt x="275209" y="186690"/>
                    <a:pt x="275209" y="145034"/>
                  </a:cubicBezTo>
                  <a:cubicBezTo>
                    <a:pt x="275209" y="103378"/>
                    <a:pt x="241427" y="69723"/>
                    <a:pt x="199517" y="69723"/>
                  </a:cubicBezTo>
                  <a:cubicBezTo>
                    <a:pt x="157607" y="69723"/>
                    <a:pt x="123825" y="103378"/>
                    <a:pt x="123825" y="145034"/>
                  </a:cubicBezTo>
                  <a:close/>
                  <a:moveTo>
                    <a:pt x="329057" y="379984"/>
                  </a:moveTo>
                  <a:cubicBezTo>
                    <a:pt x="329057" y="307721"/>
                    <a:pt x="269875" y="248793"/>
                    <a:pt x="198374" y="248793"/>
                  </a:cubicBezTo>
                  <a:cubicBezTo>
                    <a:pt x="125730" y="248793"/>
                    <a:pt x="66675" y="307848"/>
                    <a:pt x="66675" y="379984"/>
                  </a:cubicBezTo>
                  <a:lnTo>
                    <a:pt x="38100" y="379984"/>
                  </a:lnTo>
                  <a:cubicBezTo>
                    <a:pt x="38100" y="291973"/>
                    <a:pt x="110109" y="220218"/>
                    <a:pt x="198374" y="220218"/>
                  </a:cubicBezTo>
                  <a:cubicBezTo>
                    <a:pt x="285623" y="220218"/>
                    <a:pt x="357632" y="291973"/>
                    <a:pt x="357632" y="379984"/>
                  </a:cubicBezTo>
                  <a:close/>
                  <a:moveTo>
                    <a:pt x="324358" y="251841"/>
                  </a:moveTo>
                  <a:lnTo>
                    <a:pt x="381508" y="251841"/>
                  </a:lnTo>
                  <a:lnTo>
                    <a:pt x="381508" y="266065"/>
                  </a:lnTo>
                  <a:lnTo>
                    <a:pt x="367157" y="266065"/>
                  </a:lnTo>
                  <a:lnTo>
                    <a:pt x="367157" y="14351"/>
                  </a:lnTo>
                  <a:lnTo>
                    <a:pt x="381381" y="14351"/>
                  </a:lnTo>
                  <a:lnTo>
                    <a:pt x="381381" y="28575"/>
                  </a:lnTo>
                  <a:lnTo>
                    <a:pt x="14351" y="28575"/>
                  </a:lnTo>
                  <a:lnTo>
                    <a:pt x="14351" y="14351"/>
                  </a:lnTo>
                  <a:lnTo>
                    <a:pt x="28575" y="14351"/>
                  </a:lnTo>
                  <a:lnTo>
                    <a:pt x="28575" y="266192"/>
                  </a:lnTo>
                  <a:lnTo>
                    <a:pt x="14351" y="266192"/>
                  </a:lnTo>
                  <a:lnTo>
                    <a:pt x="14351" y="251968"/>
                  </a:lnTo>
                  <a:lnTo>
                    <a:pt x="71501" y="251968"/>
                  </a:lnTo>
                  <a:lnTo>
                    <a:pt x="71501" y="280543"/>
                  </a:lnTo>
                  <a:lnTo>
                    <a:pt x="0" y="280543"/>
                  </a:lnTo>
                  <a:lnTo>
                    <a:pt x="0" y="0"/>
                  </a:lnTo>
                  <a:lnTo>
                    <a:pt x="395732" y="0"/>
                  </a:lnTo>
                  <a:lnTo>
                    <a:pt x="395732" y="280543"/>
                  </a:lnTo>
                  <a:lnTo>
                    <a:pt x="324358" y="280543"/>
                  </a:lnTo>
                  <a:close/>
                </a:path>
              </a:pathLst>
            </a:custGeom>
            <a:solidFill>
              <a:srgbClr val="0070C0"/>
            </a:solidFill>
            <a:ln>
              <a:solidFill>
                <a:schemeClr val="accent1"/>
              </a:solidFill>
            </a:ln>
          </p:spPr>
          <p:txBody>
            <a:bodyPr/>
            <a:lstStyle/>
            <a:p>
              <a:endParaRPr lang="en-NZ"/>
            </a:p>
          </p:txBody>
        </p:sp>
      </p:grpSp>
      <p:grpSp>
        <p:nvGrpSpPr>
          <p:cNvPr id="2098" name="Group 19">
            <a:extLst>
              <a:ext uri="{FF2B5EF4-FFF2-40B4-BE49-F238E27FC236}">
                <a16:creationId xmlns:a16="http://schemas.microsoft.com/office/drawing/2014/main" id="{1B277B55-0EB0-709C-ECB5-AD3766656AC2}"/>
              </a:ext>
            </a:extLst>
          </p:cNvPr>
          <p:cNvGrpSpPr>
            <a:grpSpLocks noChangeAspect="1"/>
          </p:cNvGrpSpPr>
          <p:nvPr/>
        </p:nvGrpSpPr>
        <p:grpSpPr>
          <a:xfrm>
            <a:off x="3486303" y="3028044"/>
            <a:ext cx="1085088" cy="2520696"/>
            <a:chOff x="0" y="0"/>
            <a:chExt cx="1446784" cy="3360928"/>
          </a:xfrm>
        </p:grpSpPr>
        <p:sp>
          <p:nvSpPr>
            <p:cNvPr id="2099" name="Freeform 20">
              <a:extLst>
                <a:ext uri="{FF2B5EF4-FFF2-40B4-BE49-F238E27FC236}">
                  <a16:creationId xmlns:a16="http://schemas.microsoft.com/office/drawing/2014/main" id="{2AA050A4-96F7-8E96-1F5A-E5C8DAAD171A}"/>
                </a:ext>
              </a:extLst>
            </p:cNvPr>
            <p:cNvSpPr/>
            <p:nvPr/>
          </p:nvSpPr>
          <p:spPr>
            <a:xfrm>
              <a:off x="0" y="0"/>
              <a:ext cx="1446784" cy="3360928"/>
            </a:xfrm>
            <a:custGeom>
              <a:avLst/>
              <a:gdLst/>
              <a:ahLst/>
              <a:cxnLst/>
              <a:rect l="l" t="t" r="r" b="b"/>
              <a:pathLst>
                <a:path w="1446784" h="3360928">
                  <a:moveTo>
                    <a:pt x="1333119" y="38608"/>
                  </a:moveTo>
                  <a:lnTo>
                    <a:pt x="1333119" y="3248533"/>
                  </a:lnTo>
                  <a:lnTo>
                    <a:pt x="39624" y="3248533"/>
                  </a:lnTo>
                  <a:lnTo>
                    <a:pt x="39624" y="38608"/>
                  </a:lnTo>
                  <a:close/>
                  <a:moveTo>
                    <a:pt x="0" y="0"/>
                  </a:moveTo>
                  <a:lnTo>
                    <a:pt x="0" y="3360928"/>
                  </a:lnTo>
                  <a:lnTo>
                    <a:pt x="1446784" y="3360928"/>
                  </a:lnTo>
                  <a:lnTo>
                    <a:pt x="1446784" y="0"/>
                  </a:lnTo>
                  <a:close/>
                </a:path>
              </a:pathLst>
            </a:custGeom>
            <a:blipFill>
              <a:blip r:embed="rId8"/>
              <a:stretch>
                <a:fillRect/>
              </a:stretch>
            </a:blipFill>
            <a:ln>
              <a:solidFill>
                <a:schemeClr val="accent1"/>
              </a:solidFill>
            </a:ln>
          </p:spPr>
          <p:txBody>
            <a:bodyPr/>
            <a:lstStyle/>
            <a:p>
              <a:endParaRPr lang="en-NZ"/>
            </a:p>
          </p:txBody>
        </p:sp>
      </p:grpSp>
      <p:grpSp>
        <p:nvGrpSpPr>
          <p:cNvPr id="2100" name="Group 21">
            <a:extLst>
              <a:ext uri="{FF2B5EF4-FFF2-40B4-BE49-F238E27FC236}">
                <a16:creationId xmlns:a16="http://schemas.microsoft.com/office/drawing/2014/main" id="{002B25A8-1EDA-A09D-5B34-3A6A3B5A40A4}"/>
              </a:ext>
            </a:extLst>
          </p:cNvPr>
          <p:cNvGrpSpPr>
            <a:grpSpLocks noChangeAspect="1"/>
          </p:cNvGrpSpPr>
          <p:nvPr/>
        </p:nvGrpSpPr>
        <p:grpSpPr>
          <a:xfrm>
            <a:off x="3447727" y="2988772"/>
            <a:ext cx="1106681" cy="2543937"/>
            <a:chOff x="0" y="0"/>
            <a:chExt cx="1106678" cy="2543937"/>
          </a:xfrm>
        </p:grpSpPr>
        <p:sp>
          <p:nvSpPr>
            <p:cNvPr id="2101" name="Freeform 22">
              <a:extLst>
                <a:ext uri="{FF2B5EF4-FFF2-40B4-BE49-F238E27FC236}">
                  <a16:creationId xmlns:a16="http://schemas.microsoft.com/office/drawing/2014/main" id="{0DE08F1A-5D89-4A9F-EA47-0B3C8D2D0FB9}"/>
                </a:ext>
              </a:extLst>
            </p:cNvPr>
            <p:cNvSpPr/>
            <p:nvPr/>
          </p:nvSpPr>
          <p:spPr>
            <a:xfrm>
              <a:off x="68326" y="68199"/>
              <a:ext cx="970153" cy="2407412"/>
            </a:xfrm>
            <a:custGeom>
              <a:avLst/>
              <a:gdLst/>
              <a:ahLst/>
              <a:cxnLst/>
              <a:rect l="l" t="t" r="r" b="b"/>
              <a:pathLst>
                <a:path w="970153" h="2407412">
                  <a:moveTo>
                    <a:pt x="0" y="0"/>
                  </a:moveTo>
                  <a:lnTo>
                    <a:pt x="970153" y="0"/>
                  </a:lnTo>
                  <a:lnTo>
                    <a:pt x="970153" y="2407412"/>
                  </a:lnTo>
                  <a:lnTo>
                    <a:pt x="0" y="2407412"/>
                  </a:lnTo>
                  <a:close/>
                </a:path>
              </a:pathLst>
            </a:custGeom>
            <a:solidFill>
              <a:srgbClr val="FFFFFF"/>
            </a:solidFill>
            <a:ln>
              <a:solidFill>
                <a:schemeClr val="accent1"/>
              </a:solidFill>
            </a:ln>
          </p:spPr>
          <p:txBody>
            <a:bodyPr/>
            <a:lstStyle/>
            <a:p>
              <a:endParaRPr lang="en-NZ"/>
            </a:p>
          </p:txBody>
        </p:sp>
        <p:sp>
          <p:nvSpPr>
            <p:cNvPr id="2102" name="Freeform 23">
              <a:extLst>
                <a:ext uri="{FF2B5EF4-FFF2-40B4-BE49-F238E27FC236}">
                  <a16:creationId xmlns:a16="http://schemas.microsoft.com/office/drawing/2014/main" id="{9A0CF7C6-E723-8250-80AC-4A5FE9CEA9C3}"/>
                </a:ext>
              </a:extLst>
            </p:cNvPr>
            <p:cNvSpPr/>
            <p:nvPr/>
          </p:nvSpPr>
          <p:spPr>
            <a:xfrm>
              <a:off x="63500" y="63373"/>
              <a:ext cx="979805" cy="2417064"/>
            </a:xfrm>
            <a:custGeom>
              <a:avLst/>
              <a:gdLst/>
              <a:ahLst/>
              <a:cxnLst/>
              <a:rect l="l" t="t" r="r" b="b"/>
              <a:pathLst>
                <a:path w="979805" h="2417064">
                  <a:moveTo>
                    <a:pt x="4826" y="127"/>
                  </a:moveTo>
                  <a:lnTo>
                    <a:pt x="974979" y="127"/>
                  </a:lnTo>
                  <a:cubicBezTo>
                    <a:pt x="977646" y="127"/>
                    <a:pt x="979805" y="2286"/>
                    <a:pt x="979805" y="4953"/>
                  </a:cubicBezTo>
                  <a:lnTo>
                    <a:pt x="979805" y="2412238"/>
                  </a:lnTo>
                  <a:cubicBezTo>
                    <a:pt x="979805" y="2414905"/>
                    <a:pt x="977646" y="2417064"/>
                    <a:pt x="974979" y="2417064"/>
                  </a:cubicBezTo>
                  <a:lnTo>
                    <a:pt x="4826" y="2417064"/>
                  </a:lnTo>
                  <a:cubicBezTo>
                    <a:pt x="2159" y="2417064"/>
                    <a:pt x="0" y="2414905"/>
                    <a:pt x="0" y="2412238"/>
                  </a:cubicBezTo>
                  <a:lnTo>
                    <a:pt x="0" y="4826"/>
                  </a:lnTo>
                  <a:cubicBezTo>
                    <a:pt x="0" y="2159"/>
                    <a:pt x="2159" y="0"/>
                    <a:pt x="4826" y="0"/>
                  </a:cubicBezTo>
                  <a:moveTo>
                    <a:pt x="4826" y="9525"/>
                  </a:moveTo>
                  <a:lnTo>
                    <a:pt x="4826" y="4826"/>
                  </a:lnTo>
                  <a:lnTo>
                    <a:pt x="9652" y="4826"/>
                  </a:lnTo>
                  <a:lnTo>
                    <a:pt x="9652" y="2412238"/>
                  </a:lnTo>
                  <a:lnTo>
                    <a:pt x="4826" y="2412238"/>
                  </a:lnTo>
                  <a:lnTo>
                    <a:pt x="4826" y="2407412"/>
                  </a:lnTo>
                  <a:lnTo>
                    <a:pt x="974979" y="2407412"/>
                  </a:lnTo>
                  <a:lnTo>
                    <a:pt x="974979" y="2412238"/>
                  </a:lnTo>
                  <a:lnTo>
                    <a:pt x="970153" y="2412238"/>
                  </a:lnTo>
                  <a:lnTo>
                    <a:pt x="970153" y="4826"/>
                  </a:lnTo>
                  <a:lnTo>
                    <a:pt x="974979" y="4826"/>
                  </a:lnTo>
                  <a:lnTo>
                    <a:pt x="974979" y="9652"/>
                  </a:lnTo>
                  <a:lnTo>
                    <a:pt x="4826" y="9652"/>
                  </a:lnTo>
                  <a:close/>
                </a:path>
              </a:pathLst>
            </a:custGeom>
            <a:solidFill>
              <a:srgbClr val="0070C0"/>
            </a:solidFill>
            <a:ln>
              <a:solidFill>
                <a:schemeClr val="accent1"/>
              </a:solidFill>
            </a:ln>
          </p:spPr>
          <p:txBody>
            <a:bodyPr/>
            <a:lstStyle/>
            <a:p>
              <a:endParaRPr lang="en-NZ"/>
            </a:p>
          </p:txBody>
        </p:sp>
      </p:grpSp>
      <p:sp>
        <p:nvSpPr>
          <p:cNvPr id="2103" name="Freeform 24">
            <a:extLst>
              <a:ext uri="{FF2B5EF4-FFF2-40B4-BE49-F238E27FC236}">
                <a16:creationId xmlns:a16="http://schemas.microsoft.com/office/drawing/2014/main" id="{39356E97-574A-A037-6EBF-B58478FB7ABE}"/>
              </a:ext>
            </a:extLst>
          </p:cNvPr>
          <p:cNvSpPr/>
          <p:nvPr/>
        </p:nvSpPr>
        <p:spPr>
          <a:xfrm>
            <a:off x="3668716" y="3449335"/>
            <a:ext cx="645128" cy="645128"/>
          </a:xfrm>
          <a:custGeom>
            <a:avLst/>
            <a:gdLst/>
            <a:ahLst/>
            <a:cxnLst/>
            <a:rect l="l" t="t" r="r" b="b"/>
            <a:pathLst>
              <a:path w="645128" h="645128">
                <a:moveTo>
                  <a:pt x="0" y="0"/>
                </a:moveTo>
                <a:lnTo>
                  <a:pt x="645129" y="0"/>
                </a:lnTo>
                <a:lnTo>
                  <a:pt x="645129" y="645128"/>
                </a:lnTo>
                <a:lnTo>
                  <a:pt x="0" y="645128"/>
                </a:lnTo>
                <a:lnTo>
                  <a:pt x="0" y="0"/>
                </a:lnTo>
                <a:close/>
              </a:path>
            </a:pathLst>
          </a:custGeom>
          <a:blipFill>
            <a:blip r:embed="rId6"/>
            <a:stretch>
              <a:fillRect/>
            </a:stretch>
          </a:blipFill>
          <a:ln>
            <a:solidFill>
              <a:schemeClr val="accent1"/>
            </a:solidFill>
          </a:ln>
        </p:spPr>
        <p:txBody>
          <a:bodyPr/>
          <a:lstStyle/>
          <a:p>
            <a:endParaRPr lang="en-NZ"/>
          </a:p>
        </p:txBody>
      </p:sp>
      <p:grpSp>
        <p:nvGrpSpPr>
          <p:cNvPr id="2104" name="Group 25">
            <a:extLst>
              <a:ext uri="{FF2B5EF4-FFF2-40B4-BE49-F238E27FC236}">
                <a16:creationId xmlns:a16="http://schemas.microsoft.com/office/drawing/2014/main" id="{FC95F87E-E833-401A-BA97-7B2D04994097}"/>
              </a:ext>
            </a:extLst>
          </p:cNvPr>
          <p:cNvGrpSpPr>
            <a:grpSpLocks noChangeAspect="1"/>
          </p:cNvGrpSpPr>
          <p:nvPr/>
        </p:nvGrpSpPr>
        <p:grpSpPr>
          <a:xfrm>
            <a:off x="3511230" y="3317575"/>
            <a:ext cx="4488418" cy="907256"/>
            <a:chOff x="0" y="0"/>
            <a:chExt cx="4488421" cy="907250"/>
          </a:xfrm>
        </p:grpSpPr>
        <p:sp>
          <p:nvSpPr>
            <p:cNvPr id="2105" name="Freeform 26">
              <a:extLst>
                <a:ext uri="{FF2B5EF4-FFF2-40B4-BE49-F238E27FC236}">
                  <a16:creationId xmlns:a16="http://schemas.microsoft.com/office/drawing/2014/main" id="{7CF7448F-AA82-0748-DB7E-11F3815F92F7}"/>
                </a:ext>
              </a:extLst>
            </p:cNvPr>
            <p:cNvSpPr/>
            <p:nvPr/>
          </p:nvSpPr>
          <p:spPr>
            <a:xfrm>
              <a:off x="0" y="0"/>
              <a:ext cx="4488561" cy="907415"/>
            </a:xfrm>
            <a:custGeom>
              <a:avLst/>
              <a:gdLst/>
              <a:ahLst/>
              <a:cxnLst/>
              <a:rect l="l" t="t" r="r" b="b"/>
              <a:pathLst>
                <a:path w="4488561" h="907415">
                  <a:moveTo>
                    <a:pt x="42926" y="0"/>
                  </a:moveTo>
                  <a:lnTo>
                    <a:pt x="71501" y="0"/>
                  </a:lnTo>
                  <a:lnTo>
                    <a:pt x="71501" y="9525"/>
                  </a:lnTo>
                  <a:lnTo>
                    <a:pt x="42926" y="9525"/>
                  </a:lnTo>
                  <a:close/>
                  <a:moveTo>
                    <a:pt x="81026" y="0"/>
                  </a:moveTo>
                  <a:lnTo>
                    <a:pt x="109601" y="0"/>
                  </a:lnTo>
                  <a:lnTo>
                    <a:pt x="109601" y="9525"/>
                  </a:lnTo>
                  <a:lnTo>
                    <a:pt x="81026" y="9525"/>
                  </a:lnTo>
                  <a:close/>
                  <a:moveTo>
                    <a:pt x="119126" y="0"/>
                  </a:moveTo>
                  <a:lnTo>
                    <a:pt x="147701" y="0"/>
                  </a:lnTo>
                  <a:lnTo>
                    <a:pt x="147701" y="9525"/>
                  </a:lnTo>
                  <a:lnTo>
                    <a:pt x="119126" y="9525"/>
                  </a:lnTo>
                  <a:close/>
                  <a:moveTo>
                    <a:pt x="157226" y="0"/>
                  </a:moveTo>
                  <a:lnTo>
                    <a:pt x="185801" y="0"/>
                  </a:lnTo>
                  <a:lnTo>
                    <a:pt x="185801" y="9525"/>
                  </a:lnTo>
                  <a:lnTo>
                    <a:pt x="157226" y="9525"/>
                  </a:lnTo>
                  <a:close/>
                  <a:moveTo>
                    <a:pt x="195326" y="0"/>
                  </a:moveTo>
                  <a:lnTo>
                    <a:pt x="223901" y="0"/>
                  </a:lnTo>
                  <a:lnTo>
                    <a:pt x="223901" y="9525"/>
                  </a:lnTo>
                  <a:lnTo>
                    <a:pt x="195326" y="9525"/>
                  </a:lnTo>
                  <a:close/>
                  <a:moveTo>
                    <a:pt x="233426" y="0"/>
                  </a:moveTo>
                  <a:lnTo>
                    <a:pt x="262001" y="0"/>
                  </a:lnTo>
                  <a:lnTo>
                    <a:pt x="262001" y="9525"/>
                  </a:lnTo>
                  <a:lnTo>
                    <a:pt x="233426" y="9525"/>
                  </a:lnTo>
                  <a:close/>
                  <a:moveTo>
                    <a:pt x="271526" y="0"/>
                  </a:moveTo>
                  <a:lnTo>
                    <a:pt x="300101" y="0"/>
                  </a:lnTo>
                  <a:lnTo>
                    <a:pt x="300101" y="9525"/>
                  </a:lnTo>
                  <a:lnTo>
                    <a:pt x="271526" y="9525"/>
                  </a:lnTo>
                  <a:close/>
                  <a:moveTo>
                    <a:pt x="309626" y="0"/>
                  </a:moveTo>
                  <a:lnTo>
                    <a:pt x="338201" y="0"/>
                  </a:lnTo>
                  <a:lnTo>
                    <a:pt x="338201" y="9525"/>
                  </a:lnTo>
                  <a:lnTo>
                    <a:pt x="309626" y="9525"/>
                  </a:lnTo>
                  <a:close/>
                  <a:moveTo>
                    <a:pt x="347726" y="0"/>
                  </a:moveTo>
                  <a:lnTo>
                    <a:pt x="376301" y="0"/>
                  </a:lnTo>
                  <a:lnTo>
                    <a:pt x="376301" y="9525"/>
                  </a:lnTo>
                  <a:lnTo>
                    <a:pt x="347726" y="9525"/>
                  </a:lnTo>
                  <a:close/>
                  <a:moveTo>
                    <a:pt x="385826" y="0"/>
                  </a:moveTo>
                  <a:lnTo>
                    <a:pt x="414401" y="0"/>
                  </a:lnTo>
                  <a:lnTo>
                    <a:pt x="414401" y="9525"/>
                  </a:lnTo>
                  <a:lnTo>
                    <a:pt x="385826" y="9525"/>
                  </a:lnTo>
                  <a:close/>
                  <a:moveTo>
                    <a:pt x="423926" y="0"/>
                  </a:moveTo>
                  <a:lnTo>
                    <a:pt x="452501" y="0"/>
                  </a:lnTo>
                  <a:lnTo>
                    <a:pt x="452501" y="9525"/>
                  </a:lnTo>
                  <a:lnTo>
                    <a:pt x="423926" y="9525"/>
                  </a:lnTo>
                  <a:close/>
                  <a:moveTo>
                    <a:pt x="462026" y="0"/>
                  </a:moveTo>
                  <a:lnTo>
                    <a:pt x="490601" y="0"/>
                  </a:lnTo>
                  <a:lnTo>
                    <a:pt x="490601" y="9525"/>
                  </a:lnTo>
                  <a:lnTo>
                    <a:pt x="462026" y="9525"/>
                  </a:lnTo>
                  <a:close/>
                  <a:moveTo>
                    <a:pt x="500126" y="0"/>
                  </a:moveTo>
                  <a:lnTo>
                    <a:pt x="528701" y="0"/>
                  </a:lnTo>
                  <a:lnTo>
                    <a:pt x="528701" y="9525"/>
                  </a:lnTo>
                  <a:lnTo>
                    <a:pt x="500126" y="9525"/>
                  </a:lnTo>
                  <a:close/>
                  <a:moveTo>
                    <a:pt x="538226" y="0"/>
                  </a:moveTo>
                  <a:lnTo>
                    <a:pt x="566801" y="0"/>
                  </a:lnTo>
                  <a:lnTo>
                    <a:pt x="566801" y="9525"/>
                  </a:lnTo>
                  <a:lnTo>
                    <a:pt x="538226" y="9525"/>
                  </a:lnTo>
                  <a:close/>
                  <a:moveTo>
                    <a:pt x="576326" y="0"/>
                  </a:moveTo>
                  <a:lnTo>
                    <a:pt x="604901" y="0"/>
                  </a:lnTo>
                  <a:lnTo>
                    <a:pt x="604901" y="9525"/>
                  </a:lnTo>
                  <a:lnTo>
                    <a:pt x="576326" y="9525"/>
                  </a:lnTo>
                  <a:close/>
                  <a:moveTo>
                    <a:pt x="614426" y="0"/>
                  </a:moveTo>
                  <a:lnTo>
                    <a:pt x="643001" y="0"/>
                  </a:lnTo>
                  <a:lnTo>
                    <a:pt x="643001" y="9525"/>
                  </a:lnTo>
                  <a:lnTo>
                    <a:pt x="614426" y="9525"/>
                  </a:lnTo>
                  <a:close/>
                  <a:moveTo>
                    <a:pt x="652526" y="0"/>
                  </a:moveTo>
                  <a:lnTo>
                    <a:pt x="681101" y="0"/>
                  </a:lnTo>
                  <a:lnTo>
                    <a:pt x="681101" y="9525"/>
                  </a:lnTo>
                  <a:lnTo>
                    <a:pt x="652526" y="9525"/>
                  </a:lnTo>
                  <a:close/>
                  <a:moveTo>
                    <a:pt x="690626" y="0"/>
                  </a:moveTo>
                  <a:lnTo>
                    <a:pt x="719201" y="0"/>
                  </a:lnTo>
                  <a:lnTo>
                    <a:pt x="719201" y="9525"/>
                  </a:lnTo>
                  <a:lnTo>
                    <a:pt x="690626" y="9525"/>
                  </a:lnTo>
                  <a:close/>
                  <a:moveTo>
                    <a:pt x="728726" y="0"/>
                  </a:moveTo>
                  <a:lnTo>
                    <a:pt x="757301" y="0"/>
                  </a:lnTo>
                  <a:lnTo>
                    <a:pt x="757301" y="9525"/>
                  </a:lnTo>
                  <a:lnTo>
                    <a:pt x="728726" y="9525"/>
                  </a:lnTo>
                  <a:close/>
                  <a:moveTo>
                    <a:pt x="766826" y="0"/>
                  </a:moveTo>
                  <a:lnTo>
                    <a:pt x="795401" y="0"/>
                  </a:lnTo>
                  <a:lnTo>
                    <a:pt x="795401" y="9525"/>
                  </a:lnTo>
                  <a:lnTo>
                    <a:pt x="766826" y="9525"/>
                  </a:lnTo>
                  <a:close/>
                  <a:moveTo>
                    <a:pt x="804926" y="0"/>
                  </a:moveTo>
                  <a:lnTo>
                    <a:pt x="833501" y="0"/>
                  </a:lnTo>
                  <a:lnTo>
                    <a:pt x="833501" y="9525"/>
                  </a:lnTo>
                  <a:lnTo>
                    <a:pt x="804926" y="9525"/>
                  </a:lnTo>
                  <a:close/>
                  <a:moveTo>
                    <a:pt x="843026" y="0"/>
                  </a:moveTo>
                  <a:lnTo>
                    <a:pt x="871601" y="0"/>
                  </a:lnTo>
                  <a:lnTo>
                    <a:pt x="871601" y="9525"/>
                  </a:lnTo>
                  <a:lnTo>
                    <a:pt x="843026" y="9525"/>
                  </a:lnTo>
                  <a:close/>
                  <a:moveTo>
                    <a:pt x="881126" y="0"/>
                  </a:moveTo>
                  <a:lnTo>
                    <a:pt x="909701" y="0"/>
                  </a:lnTo>
                  <a:lnTo>
                    <a:pt x="909701" y="9525"/>
                  </a:lnTo>
                  <a:lnTo>
                    <a:pt x="881126" y="9525"/>
                  </a:lnTo>
                  <a:close/>
                  <a:moveTo>
                    <a:pt x="919226" y="0"/>
                  </a:moveTo>
                  <a:lnTo>
                    <a:pt x="947801" y="0"/>
                  </a:lnTo>
                  <a:lnTo>
                    <a:pt x="947801" y="9525"/>
                  </a:lnTo>
                  <a:lnTo>
                    <a:pt x="919226" y="9525"/>
                  </a:lnTo>
                  <a:close/>
                  <a:moveTo>
                    <a:pt x="957326" y="0"/>
                  </a:moveTo>
                  <a:lnTo>
                    <a:pt x="985901" y="0"/>
                  </a:lnTo>
                  <a:lnTo>
                    <a:pt x="985901" y="9525"/>
                  </a:lnTo>
                  <a:lnTo>
                    <a:pt x="957326" y="9525"/>
                  </a:lnTo>
                  <a:close/>
                  <a:moveTo>
                    <a:pt x="995426" y="0"/>
                  </a:moveTo>
                  <a:lnTo>
                    <a:pt x="1024001" y="0"/>
                  </a:lnTo>
                  <a:lnTo>
                    <a:pt x="1024001" y="9525"/>
                  </a:lnTo>
                  <a:lnTo>
                    <a:pt x="995426" y="9525"/>
                  </a:lnTo>
                  <a:close/>
                  <a:moveTo>
                    <a:pt x="1033526" y="0"/>
                  </a:moveTo>
                  <a:lnTo>
                    <a:pt x="1062101" y="0"/>
                  </a:lnTo>
                  <a:lnTo>
                    <a:pt x="1062101" y="9525"/>
                  </a:lnTo>
                  <a:lnTo>
                    <a:pt x="1033526" y="9525"/>
                  </a:lnTo>
                  <a:close/>
                  <a:moveTo>
                    <a:pt x="1071626" y="0"/>
                  </a:moveTo>
                  <a:lnTo>
                    <a:pt x="1100201" y="0"/>
                  </a:lnTo>
                  <a:lnTo>
                    <a:pt x="1100201" y="9525"/>
                  </a:lnTo>
                  <a:lnTo>
                    <a:pt x="1071626" y="9525"/>
                  </a:lnTo>
                  <a:close/>
                  <a:moveTo>
                    <a:pt x="1109726" y="0"/>
                  </a:moveTo>
                  <a:lnTo>
                    <a:pt x="1138301" y="0"/>
                  </a:lnTo>
                  <a:lnTo>
                    <a:pt x="1138301" y="9525"/>
                  </a:lnTo>
                  <a:lnTo>
                    <a:pt x="1109726" y="9525"/>
                  </a:lnTo>
                  <a:close/>
                  <a:moveTo>
                    <a:pt x="1147826" y="0"/>
                  </a:moveTo>
                  <a:lnTo>
                    <a:pt x="1176401" y="0"/>
                  </a:lnTo>
                  <a:lnTo>
                    <a:pt x="1176401" y="9525"/>
                  </a:lnTo>
                  <a:lnTo>
                    <a:pt x="1147826" y="9525"/>
                  </a:lnTo>
                  <a:close/>
                  <a:moveTo>
                    <a:pt x="1185926" y="0"/>
                  </a:moveTo>
                  <a:lnTo>
                    <a:pt x="1214501" y="0"/>
                  </a:lnTo>
                  <a:lnTo>
                    <a:pt x="1214501" y="9525"/>
                  </a:lnTo>
                  <a:lnTo>
                    <a:pt x="1185926" y="9525"/>
                  </a:lnTo>
                  <a:close/>
                  <a:moveTo>
                    <a:pt x="1224026" y="0"/>
                  </a:moveTo>
                  <a:lnTo>
                    <a:pt x="1252601" y="0"/>
                  </a:lnTo>
                  <a:lnTo>
                    <a:pt x="1252601" y="9525"/>
                  </a:lnTo>
                  <a:lnTo>
                    <a:pt x="1224026" y="9525"/>
                  </a:lnTo>
                  <a:close/>
                  <a:moveTo>
                    <a:pt x="1262126" y="0"/>
                  </a:moveTo>
                  <a:lnTo>
                    <a:pt x="1290701" y="0"/>
                  </a:lnTo>
                  <a:lnTo>
                    <a:pt x="1290701" y="9525"/>
                  </a:lnTo>
                  <a:lnTo>
                    <a:pt x="1262126" y="9525"/>
                  </a:lnTo>
                  <a:close/>
                  <a:moveTo>
                    <a:pt x="1300226" y="0"/>
                  </a:moveTo>
                  <a:lnTo>
                    <a:pt x="1328801" y="0"/>
                  </a:lnTo>
                  <a:lnTo>
                    <a:pt x="1328801" y="9525"/>
                  </a:lnTo>
                  <a:lnTo>
                    <a:pt x="1300226" y="9525"/>
                  </a:lnTo>
                  <a:close/>
                  <a:moveTo>
                    <a:pt x="1338326" y="0"/>
                  </a:moveTo>
                  <a:lnTo>
                    <a:pt x="1366901" y="0"/>
                  </a:lnTo>
                  <a:lnTo>
                    <a:pt x="1366901" y="9525"/>
                  </a:lnTo>
                  <a:lnTo>
                    <a:pt x="1338326" y="9525"/>
                  </a:lnTo>
                  <a:close/>
                  <a:moveTo>
                    <a:pt x="1376426" y="0"/>
                  </a:moveTo>
                  <a:lnTo>
                    <a:pt x="1405001" y="0"/>
                  </a:lnTo>
                  <a:lnTo>
                    <a:pt x="1405001" y="9525"/>
                  </a:lnTo>
                  <a:lnTo>
                    <a:pt x="1376426" y="9525"/>
                  </a:lnTo>
                  <a:close/>
                  <a:moveTo>
                    <a:pt x="1414526" y="0"/>
                  </a:moveTo>
                  <a:lnTo>
                    <a:pt x="1443101" y="0"/>
                  </a:lnTo>
                  <a:lnTo>
                    <a:pt x="1443101" y="9525"/>
                  </a:lnTo>
                  <a:lnTo>
                    <a:pt x="1414526" y="9525"/>
                  </a:lnTo>
                  <a:close/>
                  <a:moveTo>
                    <a:pt x="1452626" y="0"/>
                  </a:moveTo>
                  <a:lnTo>
                    <a:pt x="1481201" y="0"/>
                  </a:lnTo>
                  <a:lnTo>
                    <a:pt x="1481201" y="9525"/>
                  </a:lnTo>
                  <a:lnTo>
                    <a:pt x="1452626" y="9525"/>
                  </a:lnTo>
                  <a:close/>
                  <a:moveTo>
                    <a:pt x="1490726" y="0"/>
                  </a:moveTo>
                  <a:lnTo>
                    <a:pt x="1519301" y="0"/>
                  </a:lnTo>
                  <a:lnTo>
                    <a:pt x="1519301" y="9525"/>
                  </a:lnTo>
                  <a:lnTo>
                    <a:pt x="1490726" y="9525"/>
                  </a:lnTo>
                  <a:close/>
                  <a:moveTo>
                    <a:pt x="1528826" y="0"/>
                  </a:moveTo>
                  <a:lnTo>
                    <a:pt x="1557401" y="0"/>
                  </a:lnTo>
                  <a:lnTo>
                    <a:pt x="1557401" y="9525"/>
                  </a:lnTo>
                  <a:lnTo>
                    <a:pt x="1528826" y="9525"/>
                  </a:lnTo>
                  <a:close/>
                  <a:moveTo>
                    <a:pt x="1566926" y="0"/>
                  </a:moveTo>
                  <a:lnTo>
                    <a:pt x="1595501" y="0"/>
                  </a:lnTo>
                  <a:lnTo>
                    <a:pt x="1595501" y="9525"/>
                  </a:lnTo>
                  <a:lnTo>
                    <a:pt x="1566926" y="9525"/>
                  </a:lnTo>
                  <a:close/>
                  <a:moveTo>
                    <a:pt x="1605026" y="0"/>
                  </a:moveTo>
                  <a:lnTo>
                    <a:pt x="1633601" y="0"/>
                  </a:lnTo>
                  <a:lnTo>
                    <a:pt x="1633601" y="9525"/>
                  </a:lnTo>
                  <a:lnTo>
                    <a:pt x="1605026" y="9525"/>
                  </a:lnTo>
                  <a:close/>
                  <a:moveTo>
                    <a:pt x="1643126" y="0"/>
                  </a:moveTo>
                  <a:lnTo>
                    <a:pt x="1671701" y="0"/>
                  </a:lnTo>
                  <a:lnTo>
                    <a:pt x="1671701" y="9525"/>
                  </a:lnTo>
                  <a:lnTo>
                    <a:pt x="1643126" y="9525"/>
                  </a:lnTo>
                  <a:close/>
                  <a:moveTo>
                    <a:pt x="1681226" y="0"/>
                  </a:moveTo>
                  <a:lnTo>
                    <a:pt x="1709801" y="0"/>
                  </a:lnTo>
                  <a:lnTo>
                    <a:pt x="1709801" y="9525"/>
                  </a:lnTo>
                  <a:lnTo>
                    <a:pt x="1681226" y="9525"/>
                  </a:lnTo>
                  <a:close/>
                  <a:moveTo>
                    <a:pt x="1719326" y="0"/>
                  </a:moveTo>
                  <a:lnTo>
                    <a:pt x="1747901" y="0"/>
                  </a:lnTo>
                  <a:lnTo>
                    <a:pt x="1747901" y="9525"/>
                  </a:lnTo>
                  <a:lnTo>
                    <a:pt x="1719326" y="9525"/>
                  </a:lnTo>
                  <a:close/>
                  <a:moveTo>
                    <a:pt x="1757426" y="0"/>
                  </a:moveTo>
                  <a:lnTo>
                    <a:pt x="1786001" y="0"/>
                  </a:lnTo>
                  <a:lnTo>
                    <a:pt x="1786001" y="9525"/>
                  </a:lnTo>
                  <a:lnTo>
                    <a:pt x="1757426" y="9525"/>
                  </a:lnTo>
                  <a:close/>
                  <a:moveTo>
                    <a:pt x="1795526" y="0"/>
                  </a:moveTo>
                  <a:lnTo>
                    <a:pt x="1824101" y="0"/>
                  </a:lnTo>
                  <a:lnTo>
                    <a:pt x="1824101" y="9525"/>
                  </a:lnTo>
                  <a:lnTo>
                    <a:pt x="1795526" y="9525"/>
                  </a:lnTo>
                  <a:close/>
                  <a:moveTo>
                    <a:pt x="1833626" y="0"/>
                  </a:moveTo>
                  <a:lnTo>
                    <a:pt x="1862201" y="0"/>
                  </a:lnTo>
                  <a:lnTo>
                    <a:pt x="1862201" y="9525"/>
                  </a:lnTo>
                  <a:lnTo>
                    <a:pt x="1833626" y="9525"/>
                  </a:lnTo>
                  <a:close/>
                  <a:moveTo>
                    <a:pt x="1871726" y="0"/>
                  </a:moveTo>
                  <a:lnTo>
                    <a:pt x="1900301" y="0"/>
                  </a:lnTo>
                  <a:lnTo>
                    <a:pt x="1900301" y="9525"/>
                  </a:lnTo>
                  <a:lnTo>
                    <a:pt x="1871726" y="9525"/>
                  </a:lnTo>
                  <a:close/>
                  <a:moveTo>
                    <a:pt x="1909826" y="0"/>
                  </a:moveTo>
                  <a:lnTo>
                    <a:pt x="1938401" y="0"/>
                  </a:lnTo>
                  <a:lnTo>
                    <a:pt x="1938401" y="9525"/>
                  </a:lnTo>
                  <a:lnTo>
                    <a:pt x="1909826" y="9525"/>
                  </a:lnTo>
                  <a:close/>
                  <a:moveTo>
                    <a:pt x="1947926" y="0"/>
                  </a:moveTo>
                  <a:lnTo>
                    <a:pt x="1976501" y="0"/>
                  </a:lnTo>
                  <a:lnTo>
                    <a:pt x="1976501" y="9525"/>
                  </a:lnTo>
                  <a:lnTo>
                    <a:pt x="1947926" y="9525"/>
                  </a:lnTo>
                  <a:close/>
                  <a:moveTo>
                    <a:pt x="1986026" y="0"/>
                  </a:moveTo>
                  <a:lnTo>
                    <a:pt x="2014601" y="0"/>
                  </a:lnTo>
                  <a:lnTo>
                    <a:pt x="2014601" y="9525"/>
                  </a:lnTo>
                  <a:lnTo>
                    <a:pt x="1986026" y="9525"/>
                  </a:lnTo>
                  <a:close/>
                  <a:moveTo>
                    <a:pt x="2024126" y="0"/>
                  </a:moveTo>
                  <a:lnTo>
                    <a:pt x="2052701" y="0"/>
                  </a:lnTo>
                  <a:lnTo>
                    <a:pt x="2052701" y="9525"/>
                  </a:lnTo>
                  <a:lnTo>
                    <a:pt x="2024126" y="9525"/>
                  </a:lnTo>
                  <a:close/>
                  <a:moveTo>
                    <a:pt x="2062226" y="0"/>
                  </a:moveTo>
                  <a:lnTo>
                    <a:pt x="2090801" y="0"/>
                  </a:lnTo>
                  <a:lnTo>
                    <a:pt x="2090801" y="9525"/>
                  </a:lnTo>
                  <a:lnTo>
                    <a:pt x="2062226" y="9525"/>
                  </a:lnTo>
                  <a:close/>
                  <a:moveTo>
                    <a:pt x="2100326" y="0"/>
                  </a:moveTo>
                  <a:lnTo>
                    <a:pt x="2128901" y="0"/>
                  </a:lnTo>
                  <a:lnTo>
                    <a:pt x="2128901" y="9525"/>
                  </a:lnTo>
                  <a:lnTo>
                    <a:pt x="2100326" y="9525"/>
                  </a:lnTo>
                  <a:close/>
                  <a:moveTo>
                    <a:pt x="2138426" y="0"/>
                  </a:moveTo>
                  <a:lnTo>
                    <a:pt x="2167001" y="0"/>
                  </a:lnTo>
                  <a:lnTo>
                    <a:pt x="2167001" y="9525"/>
                  </a:lnTo>
                  <a:lnTo>
                    <a:pt x="2138426" y="9525"/>
                  </a:lnTo>
                  <a:close/>
                  <a:moveTo>
                    <a:pt x="2176526" y="0"/>
                  </a:moveTo>
                  <a:lnTo>
                    <a:pt x="2205101" y="0"/>
                  </a:lnTo>
                  <a:lnTo>
                    <a:pt x="2205101" y="9525"/>
                  </a:lnTo>
                  <a:lnTo>
                    <a:pt x="2176526" y="9525"/>
                  </a:lnTo>
                  <a:close/>
                  <a:moveTo>
                    <a:pt x="2214626" y="0"/>
                  </a:moveTo>
                  <a:lnTo>
                    <a:pt x="2243201" y="0"/>
                  </a:lnTo>
                  <a:lnTo>
                    <a:pt x="2243201" y="9525"/>
                  </a:lnTo>
                  <a:lnTo>
                    <a:pt x="2214626" y="9525"/>
                  </a:lnTo>
                  <a:close/>
                  <a:moveTo>
                    <a:pt x="2252726" y="0"/>
                  </a:moveTo>
                  <a:lnTo>
                    <a:pt x="2281301" y="0"/>
                  </a:lnTo>
                  <a:lnTo>
                    <a:pt x="2281301" y="9525"/>
                  </a:lnTo>
                  <a:lnTo>
                    <a:pt x="2252726" y="9525"/>
                  </a:lnTo>
                  <a:close/>
                  <a:moveTo>
                    <a:pt x="2290826" y="0"/>
                  </a:moveTo>
                  <a:lnTo>
                    <a:pt x="2319401" y="0"/>
                  </a:lnTo>
                  <a:lnTo>
                    <a:pt x="2319401" y="9525"/>
                  </a:lnTo>
                  <a:lnTo>
                    <a:pt x="2290826" y="9525"/>
                  </a:lnTo>
                  <a:close/>
                  <a:moveTo>
                    <a:pt x="2328926" y="0"/>
                  </a:moveTo>
                  <a:lnTo>
                    <a:pt x="2357501" y="0"/>
                  </a:lnTo>
                  <a:lnTo>
                    <a:pt x="2357501" y="9525"/>
                  </a:lnTo>
                  <a:lnTo>
                    <a:pt x="2328926" y="9525"/>
                  </a:lnTo>
                  <a:close/>
                  <a:moveTo>
                    <a:pt x="2367026" y="0"/>
                  </a:moveTo>
                  <a:lnTo>
                    <a:pt x="2395601" y="0"/>
                  </a:lnTo>
                  <a:lnTo>
                    <a:pt x="2395601" y="9525"/>
                  </a:lnTo>
                  <a:lnTo>
                    <a:pt x="2367026" y="9525"/>
                  </a:lnTo>
                  <a:close/>
                  <a:moveTo>
                    <a:pt x="2405126" y="0"/>
                  </a:moveTo>
                  <a:lnTo>
                    <a:pt x="2433701" y="0"/>
                  </a:lnTo>
                  <a:lnTo>
                    <a:pt x="2433701" y="9525"/>
                  </a:lnTo>
                  <a:lnTo>
                    <a:pt x="2405126" y="9525"/>
                  </a:lnTo>
                  <a:close/>
                  <a:moveTo>
                    <a:pt x="2443226" y="0"/>
                  </a:moveTo>
                  <a:lnTo>
                    <a:pt x="2471801" y="0"/>
                  </a:lnTo>
                  <a:lnTo>
                    <a:pt x="2471801" y="9525"/>
                  </a:lnTo>
                  <a:lnTo>
                    <a:pt x="2443226" y="9525"/>
                  </a:lnTo>
                  <a:close/>
                  <a:moveTo>
                    <a:pt x="2481326" y="0"/>
                  </a:moveTo>
                  <a:lnTo>
                    <a:pt x="2509901" y="0"/>
                  </a:lnTo>
                  <a:lnTo>
                    <a:pt x="2509901" y="9525"/>
                  </a:lnTo>
                  <a:lnTo>
                    <a:pt x="2481326" y="9525"/>
                  </a:lnTo>
                  <a:close/>
                  <a:moveTo>
                    <a:pt x="2519426" y="0"/>
                  </a:moveTo>
                  <a:lnTo>
                    <a:pt x="2548001" y="0"/>
                  </a:lnTo>
                  <a:lnTo>
                    <a:pt x="2548001" y="9525"/>
                  </a:lnTo>
                  <a:lnTo>
                    <a:pt x="2519426" y="9525"/>
                  </a:lnTo>
                  <a:close/>
                  <a:moveTo>
                    <a:pt x="2557526" y="0"/>
                  </a:moveTo>
                  <a:lnTo>
                    <a:pt x="2586101" y="0"/>
                  </a:lnTo>
                  <a:lnTo>
                    <a:pt x="2586101" y="9525"/>
                  </a:lnTo>
                  <a:lnTo>
                    <a:pt x="2557526" y="9525"/>
                  </a:lnTo>
                  <a:close/>
                  <a:moveTo>
                    <a:pt x="2595626" y="0"/>
                  </a:moveTo>
                  <a:lnTo>
                    <a:pt x="2624201" y="0"/>
                  </a:lnTo>
                  <a:lnTo>
                    <a:pt x="2624201" y="9525"/>
                  </a:lnTo>
                  <a:lnTo>
                    <a:pt x="2595626" y="9525"/>
                  </a:lnTo>
                  <a:close/>
                  <a:moveTo>
                    <a:pt x="2633726" y="0"/>
                  </a:moveTo>
                  <a:lnTo>
                    <a:pt x="2662301" y="0"/>
                  </a:lnTo>
                  <a:lnTo>
                    <a:pt x="2662301" y="9525"/>
                  </a:lnTo>
                  <a:lnTo>
                    <a:pt x="2633726" y="9525"/>
                  </a:lnTo>
                  <a:close/>
                  <a:moveTo>
                    <a:pt x="2671826" y="0"/>
                  </a:moveTo>
                  <a:lnTo>
                    <a:pt x="2700401" y="0"/>
                  </a:lnTo>
                  <a:lnTo>
                    <a:pt x="2700401" y="9525"/>
                  </a:lnTo>
                  <a:lnTo>
                    <a:pt x="2671826" y="9525"/>
                  </a:lnTo>
                  <a:close/>
                  <a:moveTo>
                    <a:pt x="2709926" y="0"/>
                  </a:moveTo>
                  <a:lnTo>
                    <a:pt x="2738501" y="0"/>
                  </a:lnTo>
                  <a:lnTo>
                    <a:pt x="2738501" y="9525"/>
                  </a:lnTo>
                  <a:lnTo>
                    <a:pt x="2709926" y="9525"/>
                  </a:lnTo>
                  <a:close/>
                  <a:moveTo>
                    <a:pt x="2748026" y="0"/>
                  </a:moveTo>
                  <a:lnTo>
                    <a:pt x="2776601" y="0"/>
                  </a:lnTo>
                  <a:lnTo>
                    <a:pt x="2776601" y="9525"/>
                  </a:lnTo>
                  <a:lnTo>
                    <a:pt x="2748026" y="9525"/>
                  </a:lnTo>
                  <a:close/>
                  <a:moveTo>
                    <a:pt x="2786126" y="0"/>
                  </a:moveTo>
                  <a:lnTo>
                    <a:pt x="2814701" y="0"/>
                  </a:lnTo>
                  <a:lnTo>
                    <a:pt x="2814701" y="9525"/>
                  </a:lnTo>
                  <a:lnTo>
                    <a:pt x="2786126" y="9525"/>
                  </a:lnTo>
                  <a:close/>
                  <a:moveTo>
                    <a:pt x="2824226" y="0"/>
                  </a:moveTo>
                  <a:lnTo>
                    <a:pt x="2852801" y="0"/>
                  </a:lnTo>
                  <a:lnTo>
                    <a:pt x="2852801" y="9525"/>
                  </a:lnTo>
                  <a:lnTo>
                    <a:pt x="2824226" y="9525"/>
                  </a:lnTo>
                  <a:close/>
                  <a:moveTo>
                    <a:pt x="2862326" y="0"/>
                  </a:moveTo>
                  <a:lnTo>
                    <a:pt x="2890901" y="0"/>
                  </a:lnTo>
                  <a:lnTo>
                    <a:pt x="2890901" y="9525"/>
                  </a:lnTo>
                  <a:lnTo>
                    <a:pt x="2862326" y="9525"/>
                  </a:lnTo>
                  <a:close/>
                  <a:moveTo>
                    <a:pt x="2900426" y="0"/>
                  </a:moveTo>
                  <a:lnTo>
                    <a:pt x="2929001" y="0"/>
                  </a:lnTo>
                  <a:lnTo>
                    <a:pt x="2929001" y="9525"/>
                  </a:lnTo>
                  <a:lnTo>
                    <a:pt x="2900426" y="9525"/>
                  </a:lnTo>
                  <a:close/>
                  <a:moveTo>
                    <a:pt x="2938526" y="0"/>
                  </a:moveTo>
                  <a:lnTo>
                    <a:pt x="2967101" y="0"/>
                  </a:lnTo>
                  <a:lnTo>
                    <a:pt x="2967101" y="9525"/>
                  </a:lnTo>
                  <a:lnTo>
                    <a:pt x="2938526" y="9525"/>
                  </a:lnTo>
                  <a:close/>
                  <a:moveTo>
                    <a:pt x="2976626" y="0"/>
                  </a:moveTo>
                  <a:lnTo>
                    <a:pt x="3005201" y="0"/>
                  </a:lnTo>
                  <a:lnTo>
                    <a:pt x="3005201" y="9525"/>
                  </a:lnTo>
                  <a:lnTo>
                    <a:pt x="2976626" y="9525"/>
                  </a:lnTo>
                  <a:close/>
                  <a:moveTo>
                    <a:pt x="3014726" y="0"/>
                  </a:moveTo>
                  <a:lnTo>
                    <a:pt x="3043301" y="0"/>
                  </a:lnTo>
                  <a:lnTo>
                    <a:pt x="3043301" y="9525"/>
                  </a:lnTo>
                  <a:lnTo>
                    <a:pt x="3014726" y="9525"/>
                  </a:lnTo>
                  <a:close/>
                  <a:moveTo>
                    <a:pt x="3052826" y="0"/>
                  </a:moveTo>
                  <a:lnTo>
                    <a:pt x="3081401" y="0"/>
                  </a:lnTo>
                  <a:lnTo>
                    <a:pt x="3081401" y="9525"/>
                  </a:lnTo>
                  <a:lnTo>
                    <a:pt x="3052826" y="9525"/>
                  </a:lnTo>
                  <a:close/>
                  <a:moveTo>
                    <a:pt x="3090926" y="0"/>
                  </a:moveTo>
                  <a:lnTo>
                    <a:pt x="3119501" y="0"/>
                  </a:lnTo>
                  <a:lnTo>
                    <a:pt x="3119501" y="9525"/>
                  </a:lnTo>
                  <a:lnTo>
                    <a:pt x="3090926" y="9525"/>
                  </a:lnTo>
                  <a:close/>
                  <a:moveTo>
                    <a:pt x="3129026" y="0"/>
                  </a:moveTo>
                  <a:lnTo>
                    <a:pt x="3157601" y="0"/>
                  </a:lnTo>
                  <a:lnTo>
                    <a:pt x="3157601" y="9525"/>
                  </a:lnTo>
                  <a:lnTo>
                    <a:pt x="3129026" y="9525"/>
                  </a:lnTo>
                  <a:close/>
                  <a:moveTo>
                    <a:pt x="3167126" y="0"/>
                  </a:moveTo>
                  <a:lnTo>
                    <a:pt x="3195701" y="0"/>
                  </a:lnTo>
                  <a:lnTo>
                    <a:pt x="3195701" y="9525"/>
                  </a:lnTo>
                  <a:lnTo>
                    <a:pt x="3167126" y="9525"/>
                  </a:lnTo>
                  <a:close/>
                  <a:moveTo>
                    <a:pt x="3205226" y="0"/>
                  </a:moveTo>
                  <a:lnTo>
                    <a:pt x="3233801" y="0"/>
                  </a:lnTo>
                  <a:lnTo>
                    <a:pt x="3233801" y="9525"/>
                  </a:lnTo>
                  <a:lnTo>
                    <a:pt x="3205226" y="9525"/>
                  </a:lnTo>
                  <a:close/>
                  <a:moveTo>
                    <a:pt x="3243326" y="0"/>
                  </a:moveTo>
                  <a:lnTo>
                    <a:pt x="3271901" y="0"/>
                  </a:lnTo>
                  <a:lnTo>
                    <a:pt x="3271901" y="9525"/>
                  </a:lnTo>
                  <a:lnTo>
                    <a:pt x="3243326" y="9525"/>
                  </a:lnTo>
                  <a:close/>
                  <a:moveTo>
                    <a:pt x="3281426" y="0"/>
                  </a:moveTo>
                  <a:lnTo>
                    <a:pt x="3310001" y="0"/>
                  </a:lnTo>
                  <a:lnTo>
                    <a:pt x="3310001" y="9525"/>
                  </a:lnTo>
                  <a:lnTo>
                    <a:pt x="3281426" y="9525"/>
                  </a:lnTo>
                  <a:close/>
                  <a:moveTo>
                    <a:pt x="3319526" y="0"/>
                  </a:moveTo>
                  <a:lnTo>
                    <a:pt x="3348101" y="0"/>
                  </a:lnTo>
                  <a:lnTo>
                    <a:pt x="3348101" y="9525"/>
                  </a:lnTo>
                  <a:lnTo>
                    <a:pt x="3319526" y="9525"/>
                  </a:lnTo>
                  <a:close/>
                  <a:moveTo>
                    <a:pt x="3357626" y="0"/>
                  </a:moveTo>
                  <a:lnTo>
                    <a:pt x="3386201" y="0"/>
                  </a:lnTo>
                  <a:lnTo>
                    <a:pt x="3386201" y="9525"/>
                  </a:lnTo>
                  <a:lnTo>
                    <a:pt x="3357626" y="9525"/>
                  </a:lnTo>
                  <a:close/>
                  <a:moveTo>
                    <a:pt x="3395726" y="0"/>
                  </a:moveTo>
                  <a:lnTo>
                    <a:pt x="3424301" y="0"/>
                  </a:lnTo>
                  <a:lnTo>
                    <a:pt x="3424301" y="9525"/>
                  </a:lnTo>
                  <a:lnTo>
                    <a:pt x="3395726" y="9525"/>
                  </a:lnTo>
                  <a:close/>
                  <a:moveTo>
                    <a:pt x="3433826" y="0"/>
                  </a:moveTo>
                  <a:lnTo>
                    <a:pt x="3462401" y="0"/>
                  </a:lnTo>
                  <a:lnTo>
                    <a:pt x="3462401" y="9525"/>
                  </a:lnTo>
                  <a:lnTo>
                    <a:pt x="3433826" y="9525"/>
                  </a:lnTo>
                  <a:close/>
                  <a:moveTo>
                    <a:pt x="3471926" y="0"/>
                  </a:moveTo>
                  <a:lnTo>
                    <a:pt x="3500501" y="0"/>
                  </a:lnTo>
                  <a:lnTo>
                    <a:pt x="3500501" y="9525"/>
                  </a:lnTo>
                  <a:lnTo>
                    <a:pt x="3471926" y="9525"/>
                  </a:lnTo>
                  <a:close/>
                  <a:moveTo>
                    <a:pt x="3510026" y="0"/>
                  </a:moveTo>
                  <a:lnTo>
                    <a:pt x="3538601" y="0"/>
                  </a:lnTo>
                  <a:lnTo>
                    <a:pt x="3538601" y="9525"/>
                  </a:lnTo>
                  <a:lnTo>
                    <a:pt x="3510026" y="9525"/>
                  </a:lnTo>
                  <a:close/>
                  <a:moveTo>
                    <a:pt x="3548126" y="0"/>
                  </a:moveTo>
                  <a:lnTo>
                    <a:pt x="3576701" y="0"/>
                  </a:lnTo>
                  <a:lnTo>
                    <a:pt x="3576701" y="9525"/>
                  </a:lnTo>
                  <a:lnTo>
                    <a:pt x="3548126" y="9525"/>
                  </a:lnTo>
                  <a:close/>
                  <a:moveTo>
                    <a:pt x="3586226" y="0"/>
                  </a:moveTo>
                  <a:lnTo>
                    <a:pt x="3614801" y="0"/>
                  </a:lnTo>
                  <a:lnTo>
                    <a:pt x="3614801" y="9525"/>
                  </a:lnTo>
                  <a:lnTo>
                    <a:pt x="3586226" y="9525"/>
                  </a:lnTo>
                  <a:close/>
                  <a:moveTo>
                    <a:pt x="3624326" y="0"/>
                  </a:moveTo>
                  <a:lnTo>
                    <a:pt x="3652901" y="0"/>
                  </a:lnTo>
                  <a:lnTo>
                    <a:pt x="3652901" y="9525"/>
                  </a:lnTo>
                  <a:lnTo>
                    <a:pt x="3624326" y="9525"/>
                  </a:lnTo>
                  <a:close/>
                  <a:moveTo>
                    <a:pt x="3662426" y="0"/>
                  </a:moveTo>
                  <a:lnTo>
                    <a:pt x="3691001" y="0"/>
                  </a:lnTo>
                  <a:lnTo>
                    <a:pt x="3691001" y="9525"/>
                  </a:lnTo>
                  <a:lnTo>
                    <a:pt x="3662426" y="9525"/>
                  </a:lnTo>
                  <a:close/>
                  <a:moveTo>
                    <a:pt x="3700526" y="0"/>
                  </a:moveTo>
                  <a:lnTo>
                    <a:pt x="3729101" y="0"/>
                  </a:lnTo>
                  <a:lnTo>
                    <a:pt x="3729101" y="9525"/>
                  </a:lnTo>
                  <a:lnTo>
                    <a:pt x="3700526" y="9525"/>
                  </a:lnTo>
                  <a:close/>
                  <a:moveTo>
                    <a:pt x="3738626" y="0"/>
                  </a:moveTo>
                  <a:lnTo>
                    <a:pt x="3767201" y="0"/>
                  </a:lnTo>
                  <a:lnTo>
                    <a:pt x="3767201" y="9525"/>
                  </a:lnTo>
                  <a:lnTo>
                    <a:pt x="3738626" y="9525"/>
                  </a:lnTo>
                  <a:close/>
                  <a:moveTo>
                    <a:pt x="3776726" y="0"/>
                  </a:moveTo>
                  <a:lnTo>
                    <a:pt x="3805301" y="0"/>
                  </a:lnTo>
                  <a:lnTo>
                    <a:pt x="3805301" y="9525"/>
                  </a:lnTo>
                  <a:lnTo>
                    <a:pt x="3776726" y="9525"/>
                  </a:lnTo>
                  <a:close/>
                  <a:moveTo>
                    <a:pt x="3814826" y="0"/>
                  </a:moveTo>
                  <a:lnTo>
                    <a:pt x="3843401" y="0"/>
                  </a:lnTo>
                  <a:lnTo>
                    <a:pt x="3843401" y="9525"/>
                  </a:lnTo>
                  <a:lnTo>
                    <a:pt x="3814826" y="9525"/>
                  </a:lnTo>
                  <a:close/>
                  <a:moveTo>
                    <a:pt x="3852926" y="0"/>
                  </a:moveTo>
                  <a:lnTo>
                    <a:pt x="3881501" y="0"/>
                  </a:lnTo>
                  <a:lnTo>
                    <a:pt x="3881501" y="9525"/>
                  </a:lnTo>
                  <a:lnTo>
                    <a:pt x="3852926" y="9525"/>
                  </a:lnTo>
                  <a:close/>
                  <a:moveTo>
                    <a:pt x="3891026" y="0"/>
                  </a:moveTo>
                  <a:lnTo>
                    <a:pt x="3919601" y="0"/>
                  </a:lnTo>
                  <a:lnTo>
                    <a:pt x="3919601" y="9525"/>
                  </a:lnTo>
                  <a:lnTo>
                    <a:pt x="3891026" y="9525"/>
                  </a:lnTo>
                  <a:close/>
                  <a:moveTo>
                    <a:pt x="3929126" y="0"/>
                  </a:moveTo>
                  <a:lnTo>
                    <a:pt x="3957701" y="0"/>
                  </a:lnTo>
                  <a:lnTo>
                    <a:pt x="3957701" y="9525"/>
                  </a:lnTo>
                  <a:lnTo>
                    <a:pt x="3929126" y="9525"/>
                  </a:lnTo>
                  <a:close/>
                  <a:moveTo>
                    <a:pt x="3967226" y="0"/>
                  </a:moveTo>
                  <a:lnTo>
                    <a:pt x="3995801" y="0"/>
                  </a:lnTo>
                  <a:lnTo>
                    <a:pt x="3995801" y="9525"/>
                  </a:lnTo>
                  <a:lnTo>
                    <a:pt x="3967226" y="9525"/>
                  </a:lnTo>
                  <a:close/>
                  <a:moveTo>
                    <a:pt x="4005326" y="0"/>
                  </a:moveTo>
                  <a:lnTo>
                    <a:pt x="4033901" y="0"/>
                  </a:lnTo>
                  <a:lnTo>
                    <a:pt x="4033901" y="9525"/>
                  </a:lnTo>
                  <a:lnTo>
                    <a:pt x="4005326" y="9525"/>
                  </a:lnTo>
                  <a:close/>
                  <a:moveTo>
                    <a:pt x="4043426" y="0"/>
                  </a:moveTo>
                  <a:lnTo>
                    <a:pt x="4072001" y="0"/>
                  </a:lnTo>
                  <a:lnTo>
                    <a:pt x="4072001" y="9525"/>
                  </a:lnTo>
                  <a:lnTo>
                    <a:pt x="4043426" y="9525"/>
                  </a:lnTo>
                  <a:close/>
                  <a:moveTo>
                    <a:pt x="4081526" y="0"/>
                  </a:moveTo>
                  <a:lnTo>
                    <a:pt x="4110101" y="0"/>
                  </a:lnTo>
                  <a:lnTo>
                    <a:pt x="4110101" y="9525"/>
                  </a:lnTo>
                  <a:lnTo>
                    <a:pt x="4081526" y="9525"/>
                  </a:lnTo>
                  <a:close/>
                  <a:moveTo>
                    <a:pt x="4119626" y="0"/>
                  </a:moveTo>
                  <a:lnTo>
                    <a:pt x="4148201" y="0"/>
                  </a:lnTo>
                  <a:lnTo>
                    <a:pt x="4148201" y="9525"/>
                  </a:lnTo>
                  <a:lnTo>
                    <a:pt x="4119626" y="9525"/>
                  </a:lnTo>
                  <a:close/>
                  <a:moveTo>
                    <a:pt x="4157726" y="0"/>
                  </a:moveTo>
                  <a:lnTo>
                    <a:pt x="4186301" y="0"/>
                  </a:lnTo>
                  <a:lnTo>
                    <a:pt x="4186301" y="9525"/>
                  </a:lnTo>
                  <a:lnTo>
                    <a:pt x="4157726" y="9525"/>
                  </a:lnTo>
                  <a:close/>
                  <a:moveTo>
                    <a:pt x="4195826" y="0"/>
                  </a:moveTo>
                  <a:lnTo>
                    <a:pt x="4224401" y="0"/>
                  </a:lnTo>
                  <a:lnTo>
                    <a:pt x="4224401" y="9525"/>
                  </a:lnTo>
                  <a:lnTo>
                    <a:pt x="4195826" y="9525"/>
                  </a:lnTo>
                  <a:close/>
                  <a:moveTo>
                    <a:pt x="4233926" y="0"/>
                  </a:moveTo>
                  <a:lnTo>
                    <a:pt x="4262501" y="0"/>
                  </a:lnTo>
                  <a:lnTo>
                    <a:pt x="4262501" y="9525"/>
                  </a:lnTo>
                  <a:lnTo>
                    <a:pt x="4233926" y="9525"/>
                  </a:lnTo>
                  <a:close/>
                  <a:moveTo>
                    <a:pt x="4272026" y="0"/>
                  </a:moveTo>
                  <a:lnTo>
                    <a:pt x="4300601" y="0"/>
                  </a:lnTo>
                  <a:lnTo>
                    <a:pt x="4300601" y="9525"/>
                  </a:lnTo>
                  <a:lnTo>
                    <a:pt x="4272026" y="9525"/>
                  </a:lnTo>
                  <a:close/>
                  <a:moveTo>
                    <a:pt x="4310126" y="0"/>
                  </a:moveTo>
                  <a:lnTo>
                    <a:pt x="4338701" y="0"/>
                  </a:lnTo>
                  <a:lnTo>
                    <a:pt x="4338701" y="9525"/>
                  </a:lnTo>
                  <a:lnTo>
                    <a:pt x="4310126" y="9525"/>
                  </a:lnTo>
                  <a:close/>
                  <a:moveTo>
                    <a:pt x="4348226" y="0"/>
                  </a:moveTo>
                  <a:lnTo>
                    <a:pt x="4376801" y="0"/>
                  </a:lnTo>
                  <a:lnTo>
                    <a:pt x="4376801" y="9525"/>
                  </a:lnTo>
                  <a:lnTo>
                    <a:pt x="4348226" y="9525"/>
                  </a:lnTo>
                  <a:close/>
                  <a:moveTo>
                    <a:pt x="4386326" y="0"/>
                  </a:moveTo>
                  <a:lnTo>
                    <a:pt x="4414901" y="0"/>
                  </a:lnTo>
                  <a:lnTo>
                    <a:pt x="4414901" y="9525"/>
                  </a:lnTo>
                  <a:lnTo>
                    <a:pt x="4386326" y="9525"/>
                  </a:lnTo>
                  <a:close/>
                  <a:moveTo>
                    <a:pt x="4424426" y="0"/>
                  </a:moveTo>
                  <a:lnTo>
                    <a:pt x="4453001" y="0"/>
                  </a:lnTo>
                  <a:lnTo>
                    <a:pt x="4453001" y="9525"/>
                  </a:lnTo>
                  <a:lnTo>
                    <a:pt x="4424426" y="9525"/>
                  </a:lnTo>
                  <a:close/>
                  <a:moveTo>
                    <a:pt x="4462526" y="0"/>
                  </a:moveTo>
                  <a:lnTo>
                    <a:pt x="4483735" y="0"/>
                  </a:lnTo>
                  <a:cubicBezTo>
                    <a:pt x="4486402" y="0"/>
                    <a:pt x="4488561" y="2159"/>
                    <a:pt x="4488561" y="4826"/>
                  </a:cubicBezTo>
                  <a:lnTo>
                    <a:pt x="4488561" y="12192"/>
                  </a:lnTo>
                  <a:lnTo>
                    <a:pt x="4479036" y="12192"/>
                  </a:lnTo>
                  <a:lnTo>
                    <a:pt x="4479036" y="4826"/>
                  </a:lnTo>
                  <a:lnTo>
                    <a:pt x="4483862" y="4826"/>
                  </a:lnTo>
                  <a:lnTo>
                    <a:pt x="4483862" y="9525"/>
                  </a:lnTo>
                  <a:lnTo>
                    <a:pt x="4462653" y="9525"/>
                  </a:lnTo>
                  <a:close/>
                  <a:moveTo>
                    <a:pt x="4488434" y="21717"/>
                  </a:moveTo>
                  <a:lnTo>
                    <a:pt x="4488434" y="50292"/>
                  </a:lnTo>
                  <a:lnTo>
                    <a:pt x="4478909" y="50292"/>
                  </a:lnTo>
                  <a:lnTo>
                    <a:pt x="4478909" y="21717"/>
                  </a:lnTo>
                  <a:close/>
                  <a:moveTo>
                    <a:pt x="4488434" y="59817"/>
                  </a:moveTo>
                  <a:lnTo>
                    <a:pt x="4488434" y="88392"/>
                  </a:lnTo>
                  <a:lnTo>
                    <a:pt x="4478909" y="88392"/>
                  </a:lnTo>
                  <a:lnTo>
                    <a:pt x="4478909" y="59817"/>
                  </a:lnTo>
                  <a:close/>
                  <a:moveTo>
                    <a:pt x="4488434" y="97917"/>
                  </a:moveTo>
                  <a:lnTo>
                    <a:pt x="4488434" y="126492"/>
                  </a:lnTo>
                  <a:lnTo>
                    <a:pt x="4478909" y="126492"/>
                  </a:lnTo>
                  <a:lnTo>
                    <a:pt x="4478909" y="97917"/>
                  </a:lnTo>
                  <a:close/>
                  <a:moveTo>
                    <a:pt x="4488434" y="136017"/>
                  </a:moveTo>
                  <a:lnTo>
                    <a:pt x="4488434" y="164592"/>
                  </a:lnTo>
                  <a:lnTo>
                    <a:pt x="4478909" y="164592"/>
                  </a:lnTo>
                  <a:lnTo>
                    <a:pt x="4478909" y="136017"/>
                  </a:lnTo>
                  <a:close/>
                  <a:moveTo>
                    <a:pt x="4488434" y="174117"/>
                  </a:moveTo>
                  <a:lnTo>
                    <a:pt x="4488434" y="202692"/>
                  </a:lnTo>
                  <a:lnTo>
                    <a:pt x="4478909" y="202692"/>
                  </a:lnTo>
                  <a:lnTo>
                    <a:pt x="4478909" y="174117"/>
                  </a:lnTo>
                  <a:close/>
                  <a:moveTo>
                    <a:pt x="4488434" y="212217"/>
                  </a:moveTo>
                  <a:lnTo>
                    <a:pt x="4488434" y="240792"/>
                  </a:lnTo>
                  <a:lnTo>
                    <a:pt x="4478909" y="240792"/>
                  </a:lnTo>
                  <a:lnTo>
                    <a:pt x="4478909" y="212217"/>
                  </a:lnTo>
                  <a:close/>
                  <a:moveTo>
                    <a:pt x="4488434" y="250317"/>
                  </a:moveTo>
                  <a:lnTo>
                    <a:pt x="4488434" y="278892"/>
                  </a:lnTo>
                  <a:lnTo>
                    <a:pt x="4478909" y="278892"/>
                  </a:lnTo>
                  <a:lnTo>
                    <a:pt x="4478909" y="250317"/>
                  </a:lnTo>
                  <a:close/>
                  <a:moveTo>
                    <a:pt x="4488434" y="288417"/>
                  </a:moveTo>
                  <a:lnTo>
                    <a:pt x="4488434" y="316992"/>
                  </a:lnTo>
                  <a:lnTo>
                    <a:pt x="4478909" y="316992"/>
                  </a:lnTo>
                  <a:lnTo>
                    <a:pt x="4478909" y="288417"/>
                  </a:lnTo>
                  <a:close/>
                  <a:moveTo>
                    <a:pt x="4488434" y="326517"/>
                  </a:moveTo>
                  <a:lnTo>
                    <a:pt x="4488434" y="355092"/>
                  </a:lnTo>
                  <a:lnTo>
                    <a:pt x="4478909" y="355092"/>
                  </a:lnTo>
                  <a:lnTo>
                    <a:pt x="4478909" y="326517"/>
                  </a:lnTo>
                  <a:close/>
                  <a:moveTo>
                    <a:pt x="4488434" y="364617"/>
                  </a:moveTo>
                  <a:lnTo>
                    <a:pt x="4488434" y="393192"/>
                  </a:lnTo>
                  <a:lnTo>
                    <a:pt x="4478909" y="393192"/>
                  </a:lnTo>
                  <a:lnTo>
                    <a:pt x="4478909" y="364617"/>
                  </a:lnTo>
                  <a:close/>
                  <a:moveTo>
                    <a:pt x="4488434" y="402717"/>
                  </a:moveTo>
                  <a:lnTo>
                    <a:pt x="4488434" y="431292"/>
                  </a:lnTo>
                  <a:lnTo>
                    <a:pt x="4478909" y="431292"/>
                  </a:lnTo>
                  <a:lnTo>
                    <a:pt x="4478909" y="402717"/>
                  </a:lnTo>
                  <a:close/>
                  <a:moveTo>
                    <a:pt x="4488434" y="440817"/>
                  </a:moveTo>
                  <a:lnTo>
                    <a:pt x="4488434" y="469392"/>
                  </a:lnTo>
                  <a:lnTo>
                    <a:pt x="4478909" y="469392"/>
                  </a:lnTo>
                  <a:lnTo>
                    <a:pt x="4478909" y="440817"/>
                  </a:lnTo>
                  <a:close/>
                  <a:moveTo>
                    <a:pt x="4488434" y="478917"/>
                  </a:moveTo>
                  <a:lnTo>
                    <a:pt x="4488434" y="507492"/>
                  </a:lnTo>
                  <a:lnTo>
                    <a:pt x="4478909" y="507492"/>
                  </a:lnTo>
                  <a:lnTo>
                    <a:pt x="4478909" y="478917"/>
                  </a:lnTo>
                  <a:close/>
                  <a:moveTo>
                    <a:pt x="4488434" y="517017"/>
                  </a:moveTo>
                  <a:lnTo>
                    <a:pt x="4488434" y="545592"/>
                  </a:lnTo>
                  <a:lnTo>
                    <a:pt x="4478909" y="545592"/>
                  </a:lnTo>
                  <a:lnTo>
                    <a:pt x="4478909" y="517017"/>
                  </a:lnTo>
                  <a:close/>
                  <a:moveTo>
                    <a:pt x="4488434" y="555117"/>
                  </a:moveTo>
                  <a:lnTo>
                    <a:pt x="4488434" y="583692"/>
                  </a:lnTo>
                  <a:lnTo>
                    <a:pt x="4478909" y="583692"/>
                  </a:lnTo>
                  <a:lnTo>
                    <a:pt x="4478909" y="555117"/>
                  </a:lnTo>
                  <a:close/>
                  <a:moveTo>
                    <a:pt x="4488434" y="593217"/>
                  </a:moveTo>
                  <a:lnTo>
                    <a:pt x="4488434" y="621792"/>
                  </a:lnTo>
                  <a:lnTo>
                    <a:pt x="4478909" y="621792"/>
                  </a:lnTo>
                  <a:lnTo>
                    <a:pt x="4478909" y="593217"/>
                  </a:lnTo>
                  <a:close/>
                  <a:moveTo>
                    <a:pt x="4488434" y="631317"/>
                  </a:moveTo>
                  <a:lnTo>
                    <a:pt x="4488434" y="659892"/>
                  </a:lnTo>
                  <a:lnTo>
                    <a:pt x="4478909" y="659892"/>
                  </a:lnTo>
                  <a:lnTo>
                    <a:pt x="4478909" y="631317"/>
                  </a:lnTo>
                  <a:close/>
                  <a:moveTo>
                    <a:pt x="4488434" y="669417"/>
                  </a:moveTo>
                  <a:lnTo>
                    <a:pt x="4488434" y="697992"/>
                  </a:lnTo>
                  <a:lnTo>
                    <a:pt x="4478909" y="697992"/>
                  </a:lnTo>
                  <a:lnTo>
                    <a:pt x="4478909" y="669417"/>
                  </a:lnTo>
                  <a:close/>
                  <a:moveTo>
                    <a:pt x="4488434" y="707517"/>
                  </a:moveTo>
                  <a:lnTo>
                    <a:pt x="4488434" y="736092"/>
                  </a:lnTo>
                  <a:lnTo>
                    <a:pt x="4478909" y="736092"/>
                  </a:lnTo>
                  <a:lnTo>
                    <a:pt x="4478909" y="707517"/>
                  </a:lnTo>
                  <a:close/>
                  <a:moveTo>
                    <a:pt x="4488434" y="745617"/>
                  </a:moveTo>
                  <a:lnTo>
                    <a:pt x="4488434" y="774192"/>
                  </a:lnTo>
                  <a:lnTo>
                    <a:pt x="4478909" y="774192"/>
                  </a:lnTo>
                  <a:lnTo>
                    <a:pt x="4478909" y="745617"/>
                  </a:lnTo>
                  <a:close/>
                  <a:moveTo>
                    <a:pt x="4488434" y="783717"/>
                  </a:moveTo>
                  <a:lnTo>
                    <a:pt x="4488434" y="812292"/>
                  </a:lnTo>
                  <a:lnTo>
                    <a:pt x="4478909" y="812292"/>
                  </a:lnTo>
                  <a:lnTo>
                    <a:pt x="4478909" y="783717"/>
                  </a:lnTo>
                  <a:close/>
                  <a:moveTo>
                    <a:pt x="4488434" y="821817"/>
                  </a:moveTo>
                  <a:lnTo>
                    <a:pt x="4488434" y="850392"/>
                  </a:lnTo>
                  <a:lnTo>
                    <a:pt x="4478909" y="850392"/>
                  </a:lnTo>
                  <a:lnTo>
                    <a:pt x="4478909" y="821817"/>
                  </a:lnTo>
                  <a:close/>
                  <a:moveTo>
                    <a:pt x="4488434" y="859917"/>
                  </a:moveTo>
                  <a:lnTo>
                    <a:pt x="4488434" y="888492"/>
                  </a:lnTo>
                  <a:lnTo>
                    <a:pt x="4478909" y="888492"/>
                  </a:lnTo>
                  <a:lnTo>
                    <a:pt x="4478909" y="859917"/>
                  </a:lnTo>
                  <a:close/>
                  <a:moveTo>
                    <a:pt x="4488434" y="898017"/>
                  </a:moveTo>
                  <a:lnTo>
                    <a:pt x="4488434" y="902589"/>
                  </a:lnTo>
                  <a:lnTo>
                    <a:pt x="4486275" y="907415"/>
                  </a:lnTo>
                  <a:lnTo>
                    <a:pt x="4459605" y="907415"/>
                  </a:lnTo>
                  <a:lnTo>
                    <a:pt x="4459605" y="897890"/>
                  </a:lnTo>
                  <a:lnTo>
                    <a:pt x="4483608" y="897890"/>
                  </a:lnTo>
                  <a:lnTo>
                    <a:pt x="4483608" y="902716"/>
                  </a:lnTo>
                  <a:lnTo>
                    <a:pt x="4478782" y="902716"/>
                  </a:lnTo>
                  <a:lnTo>
                    <a:pt x="4478782" y="898144"/>
                  </a:lnTo>
                  <a:close/>
                  <a:moveTo>
                    <a:pt x="4450080" y="907288"/>
                  </a:moveTo>
                  <a:lnTo>
                    <a:pt x="4421505" y="907288"/>
                  </a:lnTo>
                  <a:lnTo>
                    <a:pt x="4421505" y="897763"/>
                  </a:lnTo>
                  <a:lnTo>
                    <a:pt x="4450080" y="897763"/>
                  </a:lnTo>
                  <a:close/>
                  <a:moveTo>
                    <a:pt x="4411980" y="907288"/>
                  </a:moveTo>
                  <a:lnTo>
                    <a:pt x="4383405" y="907288"/>
                  </a:lnTo>
                  <a:lnTo>
                    <a:pt x="4383405" y="897763"/>
                  </a:lnTo>
                  <a:lnTo>
                    <a:pt x="4411980" y="897763"/>
                  </a:lnTo>
                  <a:close/>
                  <a:moveTo>
                    <a:pt x="4373880" y="907288"/>
                  </a:moveTo>
                  <a:lnTo>
                    <a:pt x="4345305" y="907288"/>
                  </a:lnTo>
                  <a:lnTo>
                    <a:pt x="4345305" y="897763"/>
                  </a:lnTo>
                  <a:lnTo>
                    <a:pt x="4373880" y="897763"/>
                  </a:lnTo>
                  <a:close/>
                  <a:moveTo>
                    <a:pt x="4335780" y="907288"/>
                  </a:moveTo>
                  <a:lnTo>
                    <a:pt x="4307205" y="907288"/>
                  </a:lnTo>
                  <a:lnTo>
                    <a:pt x="4307205" y="897763"/>
                  </a:lnTo>
                  <a:lnTo>
                    <a:pt x="4335780" y="897763"/>
                  </a:lnTo>
                  <a:close/>
                  <a:moveTo>
                    <a:pt x="4297680" y="907288"/>
                  </a:moveTo>
                  <a:lnTo>
                    <a:pt x="4269105" y="907288"/>
                  </a:lnTo>
                  <a:lnTo>
                    <a:pt x="4269105" y="897763"/>
                  </a:lnTo>
                  <a:lnTo>
                    <a:pt x="4297680" y="897763"/>
                  </a:lnTo>
                  <a:close/>
                  <a:moveTo>
                    <a:pt x="4259580" y="907288"/>
                  </a:moveTo>
                  <a:lnTo>
                    <a:pt x="4231005" y="907288"/>
                  </a:lnTo>
                  <a:lnTo>
                    <a:pt x="4231005" y="897763"/>
                  </a:lnTo>
                  <a:lnTo>
                    <a:pt x="4259580" y="897763"/>
                  </a:lnTo>
                  <a:close/>
                  <a:moveTo>
                    <a:pt x="4221480" y="907288"/>
                  </a:moveTo>
                  <a:lnTo>
                    <a:pt x="4192905" y="907288"/>
                  </a:lnTo>
                  <a:lnTo>
                    <a:pt x="4192905" y="897763"/>
                  </a:lnTo>
                  <a:lnTo>
                    <a:pt x="4221480" y="897763"/>
                  </a:lnTo>
                  <a:close/>
                  <a:moveTo>
                    <a:pt x="4183380" y="907288"/>
                  </a:moveTo>
                  <a:lnTo>
                    <a:pt x="4154805" y="907288"/>
                  </a:lnTo>
                  <a:lnTo>
                    <a:pt x="4154805" y="897763"/>
                  </a:lnTo>
                  <a:lnTo>
                    <a:pt x="4183380" y="897763"/>
                  </a:lnTo>
                  <a:close/>
                  <a:moveTo>
                    <a:pt x="4145280" y="907288"/>
                  </a:moveTo>
                  <a:lnTo>
                    <a:pt x="4116705" y="907288"/>
                  </a:lnTo>
                  <a:lnTo>
                    <a:pt x="4116705" y="897763"/>
                  </a:lnTo>
                  <a:lnTo>
                    <a:pt x="4145280" y="897763"/>
                  </a:lnTo>
                  <a:close/>
                  <a:moveTo>
                    <a:pt x="4107180" y="907288"/>
                  </a:moveTo>
                  <a:lnTo>
                    <a:pt x="4078605" y="907288"/>
                  </a:lnTo>
                  <a:lnTo>
                    <a:pt x="4078605" y="897763"/>
                  </a:lnTo>
                  <a:lnTo>
                    <a:pt x="4107180" y="897763"/>
                  </a:lnTo>
                  <a:close/>
                  <a:moveTo>
                    <a:pt x="4069080" y="907288"/>
                  </a:moveTo>
                  <a:lnTo>
                    <a:pt x="4040505" y="907288"/>
                  </a:lnTo>
                  <a:lnTo>
                    <a:pt x="4040505" y="897763"/>
                  </a:lnTo>
                  <a:lnTo>
                    <a:pt x="4069080" y="897763"/>
                  </a:lnTo>
                  <a:close/>
                  <a:moveTo>
                    <a:pt x="4030980" y="907288"/>
                  </a:moveTo>
                  <a:lnTo>
                    <a:pt x="4002405" y="907288"/>
                  </a:lnTo>
                  <a:lnTo>
                    <a:pt x="4002405" y="897763"/>
                  </a:lnTo>
                  <a:lnTo>
                    <a:pt x="4030980" y="897763"/>
                  </a:lnTo>
                  <a:close/>
                  <a:moveTo>
                    <a:pt x="3992880" y="907288"/>
                  </a:moveTo>
                  <a:lnTo>
                    <a:pt x="3964305" y="907288"/>
                  </a:lnTo>
                  <a:lnTo>
                    <a:pt x="3964305" y="897763"/>
                  </a:lnTo>
                  <a:lnTo>
                    <a:pt x="3992880" y="897763"/>
                  </a:lnTo>
                  <a:close/>
                  <a:moveTo>
                    <a:pt x="3954780" y="907288"/>
                  </a:moveTo>
                  <a:lnTo>
                    <a:pt x="3926205" y="907288"/>
                  </a:lnTo>
                  <a:lnTo>
                    <a:pt x="3926205" y="897763"/>
                  </a:lnTo>
                  <a:lnTo>
                    <a:pt x="3954780" y="897763"/>
                  </a:lnTo>
                  <a:close/>
                  <a:moveTo>
                    <a:pt x="3916680" y="907288"/>
                  </a:moveTo>
                  <a:lnTo>
                    <a:pt x="3888105" y="907288"/>
                  </a:lnTo>
                  <a:lnTo>
                    <a:pt x="3888105" y="897763"/>
                  </a:lnTo>
                  <a:lnTo>
                    <a:pt x="3916680" y="897763"/>
                  </a:lnTo>
                  <a:close/>
                  <a:moveTo>
                    <a:pt x="3878580" y="907288"/>
                  </a:moveTo>
                  <a:lnTo>
                    <a:pt x="3850005" y="907288"/>
                  </a:lnTo>
                  <a:lnTo>
                    <a:pt x="3850005" y="897763"/>
                  </a:lnTo>
                  <a:lnTo>
                    <a:pt x="3878580" y="897763"/>
                  </a:lnTo>
                  <a:close/>
                  <a:moveTo>
                    <a:pt x="3840480" y="907288"/>
                  </a:moveTo>
                  <a:lnTo>
                    <a:pt x="3811905" y="907288"/>
                  </a:lnTo>
                  <a:lnTo>
                    <a:pt x="3811905" y="897763"/>
                  </a:lnTo>
                  <a:lnTo>
                    <a:pt x="3840480" y="897763"/>
                  </a:lnTo>
                  <a:close/>
                  <a:moveTo>
                    <a:pt x="3802380" y="907288"/>
                  </a:moveTo>
                  <a:lnTo>
                    <a:pt x="3773805" y="907288"/>
                  </a:lnTo>
                  <a:lnTo>
                    <a:pt x="3773805" y="897763"/>
                  </a:lnTo>
                  <a:lnTo>
                    <a:pt x="3802380" y="897763"/>
                  </a:lnTo>
                  <a:close/>
                  <a:moveTo>
                    <a:pt x="3764280" y="907288"/>
                  </a:moveTo>
                  <a:lnTo>
                    <a:pt x="3735705" y="907288"/>
                  </a:lnTo>
                  <a:lnTo>
                    <a:pt x="3735705" y="897763"/>
                  </a:lnTo>
                  <a:lnTo>
                    <a:pt x="3764280" y="897763"/>
                  </a:lnTo>
                  <a:close/>
                  <a:moveTo>
                    <a:pt x="3726180" y="907288"/>
                  </a:moveTo>
                  <a:lnTo>
                    <a:pt x="3697605" y="907288"/>
                  </a:lnTo>
                  <a:lnTo>
                    <a:pt x="3697605" y="897763"/>
                  </a:lnTo>
                  <a:lnTo>
                    <a:pt x="3726180" y="897763"/>
                  </a:lnTo>
                  <a:close/>
                  <a:moveTo>
                    <a:pt x="3688080" y="907288"/>
                  </a:moveTo>
                  <a:lnTo>
                    <a:pt x="3659505" y="907288"/>
                  </a:lnTo>
                  <a:lnTo>
                    <a:pt x="3659505" y="897763"/>
                  </a:lnTo>
                  <a:lnTo>
                    <a:pt x="3688080" y="897763"/>
                  </a:lnTo>
                  <a:close/>
                  <a:moveTo>
                    <a:pt x="3649980" y="907288"/>
                  </a:moveTo>
                  <a:lnTo>
                    <a:pt x="3621405" y="907288"/>
                  </a:lnTo>
                  <a:lnTo>
                    <a:pt x="3621405" y="897763"/>
                  </a:lnTo>
                  <a:lnTo>
                    <a:pt x="3649980" y="897763"/>
                  </a:lnTo>
                  <a:close/>
                  <a:moveTo>
                    <a:pt x="3611880" y="907288"/>
                  </a:moveTo>
                  <a:lnTo>
                    <a:pt x="3583305" y="907288"/>
                  </a:lnTo>
                  <a:lnTo>
                    <a:pt x="3583305" y="897763"/>
                  </a:lnTo>
                  <a:lnTo>
                    <a:pt x="3611880" y="897763"/>
                  </a:lnTo>
                  <a:close/>
                  <a:moveTo>
                    <a:pt x="3573780" y="907288"/>
                  </a:moveTo>
                  <a:lnTo>
                    <a:pt x="3545205" y="907288"/>
                  </a:lnTo>
                  <a:lnTo>
                    <a:pt x="3545205" y="897763"/>
                  </a:lnTo>
                  <a:lnTo>
                    <a:pt x="3573780" y="897763"/>
                  </a:lnTo>
                  <a:close/>
                  <a:moveTo>
                    <a:pt x="3535680" y="907288"/>
                  </a:moveTo>
                  <a:lnTo>
                    <a:pt x="3507105" y="907288"/>
                  </a:lnTo>
                  <a:lnTo>
                    <a:pt x="3507105" y="897763"/>
                  </a:lnTo>
                  <a:lnTo>
                    <a:pt x="3535680" y="897763"/>
                  </a:lnTo>
                  <a:close/>
                  <a:moveTo>
                    <a:pt x="3497580" y="907288"/>
                  </a:moveTo>
                  <a:lnTo>
                    <a:pt x="3469005" y="907288"/>
                  </a:lnTo>
                  <a:lnTo>
                    <a:pt x="3469005" y="897763"/>
                  </a:lnTo>
                  <a:lnTo>
                    <a:pt x="3497580" y="897763"/>
                  </a:lnTo>
                  <a:close/>
                  <a:moveTo>
                    <a:pt x="3459480" y="907288"/>
                  </a:moveTo>
                  <a:lnTo>
                    <a:pt x="3430905" y="907288"/>
                  </a:lnTo>
                  <a:lnTo>
                    <a:pt x="3430905" y="897763"/>
                  </a:lnTo>
                  <a:lnTo>
                    <a:pt x="3459480" y="897763"/>
                  </a:lnTo>
                  <a:close/>
                  <a:moveTo>
                    <a:pt x="3421380" y="907288"/>
                  </a:moveTo>
                  <a:lnTo>
                    <a:pt x="3392805" y="907288"/>
                  </a:lnTo>
                  <a:lnTo>
                    <a:pt x="3392805" y="897763"/>
                  </a:lnTo>
                  <a:lnTo>
                    <a:pt x="3421380" y="897763"/>
                  </a:lnTo>
                  <a:close/>
                  <a:moveTo>
                    <a:pt x="3383280" y="907288"/>
                  </a:moveTo>
                  <a:lnTo>
                    <a:pt x="3354705" y="907288"/>
                  </a:lnTo>
                  <a:lnTo>
                    <a:pt x="3354705" y="897763"/>
                  </a:lnTo>
                  <a:lnTo>
                    <a:pt x="3383280" y="897763"/>
                  </a:lnTo>
                  <a:close/>
                  <a:moveTo>
                    <a:pt x="3345180" y="907288"/>
                  </a:moveTo>
                  <a:lnTo>
                    <a:pt x="3316605" y="907288"/>
                  </a:lnTo>
                  <a:lnTo>
                    <a:pt x="3316605" y="897763"/>
                  </a:lnTo>
                  <a:lnTo>
                    <a:pt x="3345180" y="897763"/>
                  </a:lnTo>
                  <a:close/>
                  <a:moveTo>
                    <a:pt x="3307080" y="907288"/>
                  </a:moveTo>
                  <a:lnTo>
                    <a:pt x="3278505" y="907288"/>
                  </a:lnTo>
                  <a:lnTo>
                    <a:pt x="3278505" y="897763"/>
                  </a:lnTo>
                  <a:lnTo>
                    <a:pt x="3307080" y="897763"/>
                  </a:lnTo>
                  <a:close/>
                  <a:moveTo>
                    <a:pt x="3268980" y="907288"/>
                  </a:moveTo>
                  <a:lnTo>
                    <a:pt x="3240405" y="907288"/>
                  </a:lnTo>
                  <a:lnTo>
                    <a:pt x="3240405" y="897763"/>
                  </a:lnTo>
                  <a:lnTo>
                    <a:pt x="3268980" y="897763"/>
                  </a:lnTo>
                  <a:close/>
                  <a:moveTo>
                    <a:pt x="3230880" y="907288"/>
                  </a:moveTo>
                  <a:lnTo>
                    <a:pt x="3202305" y="907288"/>
                  </a:lnTo>
                  <a:lnTo>
                    <a:pt x="3202305" y="897763"/>
                  </a:lnTo>
                  <a:lnTo>
                    <a:pt x="3230880" y="897763"/>
                  </a:lnTo>
                  <a:close/>
                  <a:moveTo>
                    <a:pt x="3192780" y="907288"/>
                  </a:moveTo>
                  <a:lnTo>
                    <a:pt x="3164205" y="907288"/>
                  </a:lnTo>
                  <a:lnTo>
                    <a:pt x="3164205" y="897763"/>
                  </a:lnTo>
                  <a:lnTo>
                    <a:pt x="3192780" y="897763"/>
                  </a:lnTo>
                  <a:close/>
                  <a:moveTo>
                    <a:pt x="3154680" y="907288"/>
                  </a:moveTo>
                  <a:lnTo>
                    <a:pt x="3126105" y="907288"/>
                  </a:lnTo>
                  <a:lnTo>
                    <a:pt x="3126105" y="897763"/>
                  </a:lnTo>
                  <a:lnTo>
                    <a:pt x="3154680" y="897763"/>
                  </a:lnTo>
                  <a:close/>
                  <a:moveTo>
                    <a:pt x="3116580" y="907288"/>
                  </a:moveTo>
                  <a:lnTo>
                    <a:pt x="3088005" y="907288"/>
                  </a:lnTo>
                  <a:lnTo>
                    <a:pt x="3088005" y="897763"/>
                  </a:lnTo>
                  <a:lnTo>
                    <a:pt x="3116580" y="897763"/>
                  </a:lnTo>
                  <a:close/>
                  <a:moveTo>
                    <a:pt x="3078480" y="907288"/>
                  </a:moveTo>
                  <a:lnTo>
                    <a:pt x="3049905" y="907288"/>
                  </a:lnTo>
                  <a:lnTo>
                    <a:pt x="3049905" y="897763"/>
                  </a:lnTo>
                  <a:lnTo>
                    <a:pt x="3078480" y="897763"/>
                  </a:lnTo>
                  <a:close/>
                  <a:moveTo>
                    <a:pt x="3040380" y="907288"/>
                  </a:moveTo>
                  <a:lnTo>
                    <a:pt x="3011805" y="907288"/>
                  </a:lnTo>
                  <a:lnTo>
                    <a:pt x="3011805" y="897763"/>
                  </a:lnTo>
                  <a:lnTo>
                    <a:pt x="3040380" y="897763"/>
                  </a:lnTo>
                  <a:close/>
                  <a:moveTo>
                    <a:pt x="3002280" y="907288"/>
                  </a:moveTo>
                  <a:lnTo>
                    <a:pt x="2973705" y="907288"/>
                  </a:lnTo>
                  <a:lnTo>
                    <a:pt x="2973705" y="897763"/>
                  </a:lnTo>
                  <a:lnTo>
                    <a:pt x="3002280" y="897763"/>
                  </a:lnTo>
                  <a:close/>
                  <a:moveTo>
                    <a:pt x="2964180" y="907288"/>
                  </a:moveTo>
                  <a:lnTo>
                    <a:pt x="2935605" y="907288"/>
                  </a:lnTo>
                  <a:lnTo>
                    <a:pt x="2935605" y="897763"/>
                  </a:lnTo>
                  <a:lnTo>
                    <a:pt x="2964180" y="897763"/>
                  </a:lnTo>
                  <a:close/>
                  <a:moveTo>
                    <a:pt x="2926080" y="907288"/>
                  </a:moveTo>
                  <a:lnTo>
                    <a:pt x="2897505" y="907288"/>
                  </a:lnTo>
                  <a:lnTo>
                    <a:pt x="2897505" y="897763"/>
                  </a:lnTo>
                  <a:lnTo>
                    <a:pt x="2926080" y="897763"/>
                  </a:lnTo>
                  <a:close/>
                  <a:moveTo>
                    <a:pt x="2887980" y="907288"/>
                  </a:moveTo>
                  <a:lnTo>
                    <a:pt x="2859405" y="907288"/>
                  </a:lnTo>
                  <a:lnTo>
                    <a:pt x="2859405" y="897763"/>
                  </a:lnTo>
                  <a:lnTo>
                    <a:pt x="2887980" y="897763"/>
                  </a:lnTo>
                  <a:close/>
                  <a:moveTo>
                    <a:pt x="2849880" y="907288"/>
                  </a:moveTo>
                  <a:lnTo>
                    <a:pt x="2821305" y="907288"/>
                  </a:lnTo>
                  <a:lnTo>
                    <a:pt x="2821305" y="897763"/>
                  </a:lnTo>
                  <a:lnTo>
                    <a:pt x="2849880" y="897763"/>
                  </a:lnTo>
                  <a:close/>
                  <a:moveTo>
                    <a:pt x="2811780" y="907288"/>
                  </a:moveTo>
                  <a:lnTo>
                    <a:pt x="2783205" y="907288"/>
                  </a:lnTo>
                  <a:lnTo>
                    <a:pt x="2783205" y="897763"/>
                  </a:lnTo>
                  <a:lnTo>
                    <a:pt x="2811780" y="897763"/>
                  </a:lnTo>
                  <a:close/>
                  <a:moveTo>
                    <a:pt x="2773680" y="907288"/>
                  </a:moveTo>
                  <a:lnTo>
                    <a:pt x="2745105" y="907288"/>
                  </a:lnTo>
                  <a:lnTo>
                    <a:pt x="2745105" y="897763"/>
                  </a:lnTo>
                  <a:lnTo>
                    <a:pt x="2773680" y="897763"/>
                  </a:lnTo>
                  <a:close/>
                  <a:moveTo>
                    <a:pt x="2735580" y="907288"/>
                  </a:moveTo>
                  <a:lnTo>
                    <a:pt x="2707005" y="907288"/>
                  </a:lnTo>
                  <a:lnTo>
                    <a:pt x="2707005" y="897763"/>
                  </a:lnTo>
                  <a:lnTo>
                    <a:pt x="2735580" y="897763"/>
                  </a:lnTo>
                  <a:close/>
                  <a:moveTo>
                    <a:pt x="2697480" y="907288"/>
                  </a:moveTo>
                  <a:lnTo>
                    <a:pt x="2668905" y="907288"/>
                  </a:lnTo>
                  <a:lnTo>
                    <a:pt x="2668905" y="897763"/>
                  </a:lnTo>
                  <a:lnTo>
                    <a:pt x="2697480" y="897763"/>
                  </a:lnTo>
                  <a:close/>
                  <a:moveTo>
                    <a:pt x="2659380" y="907288"/>
                  </a:moveTo>
                  <a:lnTo>
                    <a:pt x="2630805" y="907288"/>
                  </a:lnTo>
                  <a:lnTo>
                    <a:pt x="2630805" y="897763"/>
                  </a:lnTo>
                  <a:lnTo>
                    <a:pt x="2659380" y="897763"/>
                  </a:lnTo>
                  <a:close/>
                  <a:moveTo>
                    <a:pt x="2621280" y="907288"/>
                  </a:moveTo>
                  <a:lnTo>
                    <a:pt x="2592705" y="907288"/>
                  </a:lnTo>
                  <a:lnTo>
                    <a:pt x="2592705" y="897763"/>
                  </a:lnTo>
                  <a:lnTo>
                    <a:pt x="2621280" y="897763"/>
                  </a:lnTo>
                  <a:close/>
                  <a:moveTo>
                    <a:pt x="2583180" y="907288"/>
                  </a:moveTo>
                  <a:lnTo>
                    <a:pt x="2554605" y="907288"/>
                  </a:lnTo>
                  <a:lnTo>
                    <a:pt x="2554605" y="897763"/>
                  </a:lnTo>
                  <a:lnTo>
                    <a:pt x="2583180" y="897763"/>
                  </a:lnTo>
                  <a:close/>
                  <a:moveTo>
                    <a:pt x="2545080" y="907288"/>
                  </a:moveTo>
                  <a:lnTo>
                    <a:pt x="2516505" y="907288"/>
                  </a:lnTo>
                  <a:lnTo>
                    <a:pt x="2516505" y="897763"/>
                  </a:lnTo>
                  <a:lnTo>
                    <a:pt x="2545080" y="897763"/>
                  </a:lnTo>
                  <a:close/>
                  <a:moveTo>
                    <a:pt x="2506980" y="907288"/>
                  </a:moveTo>
                  <a:lnTo>
                    <a:pt x="2478405" y="907288"/>
                  </a:lnTo>
                  <a:lnTo>
                    <a:pt x="2478405" y="897763"/>
                  </a:lnTo>
                  <a:lnTo>
                    <a:pt x="2506980" y="897763"/>
                  </a:lnTo>
                  <a:close/>
                  <a:moveTo>
                    <a:pt x="2468880" y="907288"/>
                  </a:moveTo>
                  <a:lnTo>
                    <a:pt x="2440305" y="907288"/>
                  </a:lnTo>
                  <a:lnTo>
                    <a:pt x="2440305" y="897763"/>
                  </a:lnTo>
                  <a:lnTo>
                    <a:pt x="2468880" y="897763"/>
                  </a:lnTo>
                  <a:close/>
                  <a:moveTo>
                    <a:pt x="2430780" y="907288"/>
                  </a:moveTo>
                  <a:lnTo>
                    <a:pt x="2402205" y="907288"/>
                  </a:lnTo>
                  <a:lnTo>
                    <a:pt x="2402205" y="897763"/>
                  </a:lnTo>
                  <a:lnTo>
                    <a:pt x="2430780" y="897763"/>
                  </a:lnTo>
                  <a:close/>
                  <a:moveTo>
                    <a:pt x="2392680" y="907288"/>
                  </a:moveTo>
                  <a:lnTo>
                    <a:pt x="2364105" y="907288"/>
                  </a:lnTo>
                  <a:lnTo>
                    <a:pt x="2364105" y="897763"/>
                  </a:lnTo>
                  <a:lnTo>
                    <a:pt x="2392680" y="897763"/>
                  </a:lnTo>
                  <a:close/>
                  <a:moveTo>
                    <a:pt x="2354580" y="907288"/>
                  </a:moveTo>
                  <a:lnTo>
                    <a:pt x="2326005" y="907288"/>
                  </a:lnTo>
                  <a:lnTo>
                    <a:pt x="2326005" y="897763"/>
                  </a:lnTo>
                  <a:lnTo>
                    <a:pt x="2354580" y="897763"/>
                  </a:lnTo>
                  <a:close/>
                  <a:moveTo>
                    <a:pt x="2316480" y="907288"/>
                  </a:moveTo>
                  <a:lnTo>
                    <a:pt x="2287905" y="907288"/>
                  </a:lnTo>
                  <a:lnTo>
                    <a:pt x="2287905" y="897763"/>
                  </a:lnTo>
                  <a:lnTo>
                    <a:pt x="2316480" y="897763"/>
                  </a:lnTo>
                  <a:close/>
                  <a:moveTo>
                    <a:pt x="2278380" y="907288"/>
                  </a:moveTo>
                  <a:lnTo>
                    <a:pt x="2249805" y="907288"/>
                  </a:lnTo>
                  <a:lnTo>
                    <a:pt x="2249805" y="897763"/>
                  </a:lnTo>
                  <a:lnTo>
                    <a:pt x="2278380" y="897763"/>
                  </a:lnTo>
                  <a:close/>
                  <a:moveTo>
                    <a:pt x="2240280" y="907288"/>
                  </a:moveTo>
                  <a:lnTo>
                    <a:pt x="2211705" y="907288"/>
                  </a:lnTo>
                  <a:lnTo>
                    <a:pt x="2211705" y="897763"/>
                  </a:lnTo>
                  <a:lnTo>
                    <a:pt x="2240280" y="897763"/>
                  </a:lnTo>
                  <a:close/>
                  <a:moveTo>
                    <a:pt x="2202180" y="907288"/>
                  </a:moveTo>
                  <a:lnTo>
                    <a:pt x="2173605" y="907288"/>
                  </a:lnTo>
                  <a:lnTo>
                    <a:pt x="2173605" y="897763"/>
                  </a:lnTo>
                  <a:lnTo>
                    <a:pt x="2202180" y="897763"/>
                  </a:lnTo>
                  <a:close/>
                  <a:moveTo>
                    <a:pt x="2164080" y="907288"/>
                  </a:moveTo>
                  <a:lnTo>
                    <a:pt x="2135505" y="907288"/>
                  </a:lnTo>
                  <a:lnTo>
                    <a:pt x="2135505" y="897763"/>
                  </a:lnTo>
                  <a:lnTo>
                    <a:pt x="2164080" y="897763"/>
                  </a:lnTo>
                  <a:close/>
                  <a:moveTo>
                    <a:pt x="2125980" y="907288"/>
                  </a:moveTo>
                  <a:lnTo>
                    <a:pt x="2097405" y="907288"/>
                  </a:lnTo>
                  <a:lnTo>
                    <a:pt x="2097405" y="897763"/>
                  </a:lnTo>
                  <a:lnTo>
                    <a:pt x="2125980" y="897763"/>
                  </a:lnTo>
                  <a:close/>
                  <a:moveTo>
                    <a:pt x="2087880" y="907288"/>
                  </a:moveTo>
                  <a:lnTo>
                    <a:pt x="2059305" y="907288"/>
                  </a:lnTo>
                  <a:lnTo>
                    <a:pt x="2059305" y="897763"/>
                  </a:lnTo>
                  <a:lnTo>
                    <a:pt x="2087880" y="897763"/>
                  </a:lnTo>
                  <a:close/>
                  <a:moveTo>
                    <a:pt x="2049780" y="907288"/>
                  </a:moveTo>
                  <a:lnTo>
                    <a:pt x="2021205" y="907288"/>
                  </a:lnTo>
                  <a:lnTo>
                    <a:pt x="2021205" y="897763"/>
                  </a:lnTo>
                  <a:lnTo>
                    <a:pt x="2049780" y="897763"/>
                  </a:lnTo>
                  <a:close/>
                  <a:moveTo>
                    <a:pt x="2011680" y="907288"/>
                  </a:moveTo>
                  <a:lnTo>
                    <a:pt x="1983105" y="907288"/>
                  </a:lnTo>
                  <a:lnTo>
                    <a:pt x="1983105" y="897763"/>
                  </a:lnTo>
                  <a:lnTo>
                    <a:pt x="2011680" y="897763"/>
                  </a:lnTo>
                  <a:close/>
                  <a:moveTo>
                    <a:pt x="1973580" y="907288"/>
                  </a:moveTo>
                  <a:lnTo>
                    <a:pt x="1945005" y="907288"/>
                  </a:lnTo>
                  <a:lnTo>
                    <a:pt x="1945005" y="897763"/>
                  </a:lnTo>
                  <a:lnTo>
                    <a:pt x="1973580" y="897763"/>
                  </a:lnTo>
                  <a:close/>
                  <a:moveTo>
                    <a:pt x="1935480" y="907288"/>
                  </a:moveTo>
                  <a:lnTo>
                    <a:pt x="1906905" y="907288"/>
                  </a:lnTo>
                  <a:lnTo>
                    <a:pt x="1906905" y="897763"/>
                  </a:lnTo>
                  <a:lnTo>
                    <a:pt x="1935480" y="897763"/>
                  </a:lnTo>
                  <a:close/>
                  <a:moveTo>
                    <a:pt x="1897380" y="907288"/>
                  </a:moveTo>
                  <a:lnTo>
                    <a:pt x="1868805" y="907288"/>
                  </a:lnTo>
                  <a:lnTo>
                    <a:pt x="1868805" y="897763"/>
                  </a:lnTo>
                  <a:lnTo>
                    <a:pt x="1897380" y="897763"/>
                  </a:lnTo>
                  <a:close/>
                  <a:moveTo>
                    <a:pt x="1859280" y="907288"/>
                  </a:moveTo>
                  <a:lnTo>
                    <a:pt x="1830705" y="907288"/>
                  </a:lnTo>
                  <a:lnTo>
                    <a:pt x="1830705" y="897763"/>
                  </a:lnTo>
                  <a:lnTo>
                    <a:pt x="1859280" y="897763"/>
                  </a:lnTo>
                  <a:close/>
                  <a:moveTo>
                    <a:pt x="1821180" y="907288"/>
                  </a:moveTo>
                  <a:lnTo>
                    <a:pt x="1792605" y="907288"/>
                  </a:lnTo>
                  <a:lnTo>
                    <a:pt x="1792605" y="897763"/>
                  </a:lnTo>
                  <a:lnTo>
                    <a:pt x="1821180" y="897763"/>
                  </a:lnTo>
                  <a:close/>
                  <a:moveTo>
                    <a:pt x="1783080" y="907288"/>
                  </a:moveTo>
                  <a:lnTo>
                    <a:pt x="1754505" y="907288"/>
                  </a:lnTo>
                  <a:lnTo>
                    <a:pt x="1754505" y="897763"/>
                  </a:lnTo>
                  <a:lnTo>
                    <a:pt x="1783080" y="897763"/>
                  </a:lnTo>
                  <a:close/>
                  <a:moveTo>
                    <a:pt x="1744980" y="907288"/>
                  </a:moveTo>
                  <a:lnTo>
                    <a:pt x="1716405" y="907288"/>
                  </a:lnTo>
                  <a:lnTo>
                    <a:pt x="1716405" y="897763"/>
                  </a:lnTo>
                  <a:lnTo>
                    <a:pt x="1744980" y="897763"/>
                  </a:lnTo>
                  <a:close/>
                  <a:moveTo>
                    <a:pt x="1706880" y="907288"/>
                  </a:moveTo>
                  <a:lnTo>
                    <a:pt x="1678305" y="907288"/>
                  </a:lnTo>
                  <a:lnTo>
                    <a:pt x="1678305" y="897763"/>
                  </a:lnTo>
                  <a:lnTo>
                    <a:pt x="1706880" y="897763"/>
                  </a:lnTo>
                  <a:close/>
                  <a:moveTo>
                    <a:pt x="1668780" y="907288"/>
                  </a:moveTo>
                  <a:lnTo>
                    <a:pt x="1640205" y="907288"/>
                  </a:lnTo>
                  <a:lnTo>
                    <a:pt x="1640205" y="897763"/>
                  </a:lnTo>
                  <a:lnTo>
                    <a:pt x="1668780" y="897763"/>
                  </a:lnTo>
                  <a:close/>
                  <a:moveTo>
                    <a:pt x="1630680" y="907288"/>
                  </a:moveTo>
                  <a:lnTo>
                    <a:pt x="1602105" y="907288"/>
                  </a:lnTo>
                  <a:lnTo>
                    <a:pt x="1602105" y="897763"/>
                  </a:lnTo>
                  <a:lnTo>
                    <a:pt x="1630680" y="897763"/>
                  </a:lnTo>
                  <a:close/>
                  <a:moveTo>
                    <a:pt x="1592580" y="907288"/>
                  </a:moveTo>
                  <a:lnTo>
                    <a:pt x="1564005" y="907288"/>
                  </a:lnTo>
                  <a:lnTo>
                    <a:pt x="1564005" y="897763"/>
                  </a:lnTo>
                  <a:lnTo>
                    <a:pt x="1592580" y="897763"/>
                  </a:lnTo>
                  <a:close/>
                  <a:moveTo>
                    <a:pt x="1554480" y="907288"/>
                  </a:moveTo>
                  <a:lnTo>
                    <a:pt x="1525905" y="907288"/>
                  </a:lnTo>
                  <a:lnTo>
                    <a:pt x="1525905" y="897763"/>
                  </a:lnTo>
                  <a:lnTo>
                    <a:pt x="1554480" y="897763"/>
                  </a:lnTo>
                  <a:close/>
                  <a:moveTo>
                    <a:pt x="1516380" y="907288"/>
                  </a:moveTo>
                  <a:lnTo>
                    <a:pt x="1487805" y="907288"/>
                  </a:lnTo>
                  <a:lnTo>
                    <a:pt x="1487805" y="897763"/>
                  </a:lnTo>
                  <a:lnTo>
                    <a:pt x="1516380" y="897763"/>
                  </a:lnTo>
                  <a:close/>
                  <a:moveTo>
                    <a:pt x="1478280" y="907288"/>
                  </a:moveTo>
                  <a:lnTo>
                    <a:pt x="1449705" y="907288"/>
                  </a:lnTo>
                  <a:lnTo>
                    <a:pt x="1449705" y="897763"/>
                  </a:lnTo>
                  <a:lnTo>
                    <a:pt x="1478280" y="897763"/>
                  </a:lnTo>
                  <a:close/>
                  <a:moveTo>
                    <a:pt x="1440180" y="907288"/>
                  </a:moveTo>
                  <a:lnTo>
                    <a:pt x="1411605" y="907288"/>
                  </a:lnTo>
                  <a:lnTo>
                    <a:pt x="1411605" y="897763"/>
                  </a:lnTo>
                  <a:lnTo>
                    <a:pt x="1440180" y="897763"/>
                  </a:lnTo>
                  <a:close/>
                  <a:moveTo>
                    <a:pt x="1402080" y="907288"/>
                  </a:moveTo>
                  <a:lnTo>
                    <a:pt x="1373505" y="907288"/>
                  </a:lnTo>
                  <a:lnTo>
                    <a:pt x="1373505" y="897763"/>
                  </a:lnTo>
                  <a:lnTo>
                    <a:pt x="1402080" y="897763"/>
                  </a:lnTo>
                  <a:close/>
                  <a:moveTo>
                    <a:pt x="1363980" y="907288"/>
                  </a:moveTo>
                  <a:lnTo>
                    <a:pt x="1335405" y="907288"/>
                  </a:lnTo>
                  <a:lnTo>
                    <a:pt x="1335405" y="897763"/>
                  </a:lnTo>
                  <a:lnTo>
                    <a:pt x="1363980" y="897763"/>
                  </a:lnTo>
                  <a:close/>
                  <a:moveTo>
                    <a:pt x="1325880" y="907288"/>
                  </a:moveTo>
                  <a:lnTo>
                    <a:pt x="1297305" y="907288"/>
                  </a:lnTo>
                  <a:lnTo>
                    <a:pt x="1297305" y="897763"/>
                  </a:lnTo>
                  <a:lnTo>
                    <a:pt x="1325880" y="897763"/>
                  </a:lnTo>
                  <a:close/>
                  <a:moveTo>
                    <a:pt x="1287780" y="907288"/>
                  </a:moveTo>
                  <a:lnTo>
                    <a:pt x="1259205" y="907288"/>
                  </a:lnTo>
                  <a:lnTo>
                    <a:pt x="1259205" y="897763"/>
                  </a:lnTo>
                  <a:lnTo>
                    <a:pt x="1287780" y="897763"/>
                  </a:lnTo>
                  <a:close/>
                  <a:moveTo>
                    <a:pt x="1249680" y="907288"/>
                  </a:moveTo>
                  <a:lnTo>
                    <a:pt x="1221105" y="907288"/>
                  </a:lnTo>
                  <a:lnTo>
                    <a:pt x="1221105" y="897763"/>
                  </a:lnTo>
                  <a:lnTo>
                    <a:pt x="1249680" y="897763"/>
                  </a:lnTo>
                  <a:close/>
                  <a:moveTo>
                    <a:pt x="1211580" y="907288"/>
                  </a:moveTo>
                  <a:lnTo>
                    <a:pt x="1183005" y="907288"/>
                  </a:lnTo>
                  <a:lnTo>
                    <a:pt x="1183005" y="897763"/>
                  </a:lnTo>
                  <a:lnTo>
                    <a:pt x="1211580" y="897763"/>
                  </a:lnTo>
                  <a:close/>
                  <a:moveTo>
                    <a:pt x="1173480" y="907288"/>
                  </a:moveTo>
                  <a:lnTo>
                    <a:pt x="1144905" y="907288"/>
                  </a:lnTo>
                  <a:lnTo>
                    <a:pt x="1144905" y="897763"/>
                  </a:lnTo>
                  <a:lnTo>
                    <a:pt x="1173480" y="897763"/>
                  </a:lnTo>
                  <a:close/>
                  <a:moveTo>
                    <a:pt x="1135380" y="907288"/>
                  </a:moveTo>
                  <a:lnTo>
                    <a:pt x="1106805" y="907288"/>
                  </a:lnTo>
                  <a:lnTo>
                    <a:pt x="1106805" y="897763"/>
                  </a:lnTo>
                  <a:lnTo>
                    <a:pt x="1135380" y="897763"/>
                  </a:lnTo>
                  <a:close/>
                  <a:moveTo>
                    <a:pt x="1097280" y="907288"/>
                  </a:moveTo>
                  <a:lnTo>
                    <a:pt x="1068705" y="907288"/>
                  </a:lnTo>
                  <a:lnTo>
                    <a:pt x="1068705" y="897763"/>
                  </a:lnTo>
                  <a:lnTo>
                    <a:pt x="1097280" y="897763"/>
                  </a:lnTo>
                  <a:close/>
                  <a:moveTo>
                    <a:pt x="1059180" y="907288"/>
                  </a:moveTo>
                  <a:lnTo>
                    <a:pt x="1030605" y="907288"/>
                  </a:lnTo>
                  <a:lnTo>
                    <a:pt x="1030605" y="897763"/>
                  </a:lnTo>
                  <a:lnTo>
                    <a:pt x="1059180" y="897763"/>
                  </a:lnTo>
                  <a:close/>
                  <a:moveTo>
                    <a:pt x="1021080" y="907288"/>
                  </a:moveTo>
                  <a:lnTo>
                    <a:pt x="992505" y="907288"/>
                  </a:lnTo>
                  <a:lnTo>
                    <a:pt x="992505" y="897763"/>
                  </a:lnTo>
                  <a:lnTo>
                    <a:pt x="1021080" y="897763"/>
                  </a:lnTo>
                  <a:close/>
                  <a:moveTo>
                    <a:pt x="982980" y="907288"/>
                  </a:moveTo>
                  <a:lnTo>
                    <a:pt x="954405" y="907288"/>
                  </a:lnTo>
                  <a:lnTo>
                    <a:pt x="954405" y="897763"/>
                  </a:lnTo>
                  <a:lnTo>
                    <a:pt x="982980" y="897763"/>
                  </a:lnTo>
                  <a:close/>
                  <a:moveTo>
                    <a:pt x="944880" y="907288"/>
                  </a:moveTo>
                  <a:lnTo>
                    <a:pt x="916305" y="907288"/>
                  </a:lnTo>
                  <a:lnTo>
                    <a:pt x="916305" y="897763"/>
                  </a:lnTo>
                  <a:lnTo>
                    <a:pt x="944880" y="897763"/>
                  </a:lnTo>
                  <a:close/>
                  <a:moveTo>
                    <a:pt x="906780" y="907288"/>
                  </a:moveTo>
                  <a:lnTo>
                    <a:pt x="878205" y="907288"/>
                  </a:lnTo>
                  <a:lnTo>
                    <a:pt x="878205" y="897763"/>
                  </a:lnTo>
                  <a:lnTo>
                    <a:pt x="906780" y="897763"/>
                  </a:lnTo>
                  <a:close/>
                  <a:moveTo>
                    <a:pt x="868680" y="907288"/>
                  </a:moveTo>
                  <a:lnTo>
                    <a:pt x="840105" y="907288"/>
                  </a:lnTo>
                  <a:lnTo>
                    <a:pt x="840105" y="897763"/>
                  </a:lnTo>
                  <a:lnTo>
                    <a:pt x="868680" y="897763"/>
                  </a:lnTo>
                  <a:close/>
                  <a:moveTo>
                    <a:pt x="830580" y="907288"/>
                  </a:moveTo>
                  <a:lnTo>
                    <a:pt x="802005" y="907288"/>
                  </a:lnTo>
                  <a:lnTo>
                    <a:pt x="802005" y="897763"/>
                  </a:lnTo>
                  <a:lnTo>
                    <a:pt x="830580" y="897763"/>
                  </a:lnTo>
                  <a:close/>
                  <a:moveTo>
                    <a:pt x="792480" y="907288"/>
                  </a:moveTo>
                  <a:lnTo>
                    <a:pt x="763905" y="907288"/>
                  </a:lnTo>
                  <a:lnTo>
                    <a:pt x="763905" y="897763"/>
                  </a:lnTo>
                  <a:lnTo>
                    <a:pt x="792480" y="897763"/>
                  </a:lnTo>
                  <a:close/>
                  <a:moveTo>
                    <a:pt x="754380" y="907288"/>
                  </a:moveTo>
                  <a:lnTo>
                    <a:pt x="725805" y="907288"/>
                  </a:lnTo>
                  <a:lnTo>
                    <a:pt x="725805" y="897763"/>
                  </a:lnTo>
                  <a:lnTo>
                    <a:pt x="754380" y="897763"/>
                  </a:lnTo>
                  <a:close/>
                  <a:moveTo>
                    <a:pt x="716280" y="907288"/>
                  </a:moveTo>
                  <a:lnTo>
                    <a:pt x="687705" y="907288"/>
                  </a:lnTo>
                  <a:lnTo>
                    <a:pt x="687705" y="897763"/>
                  </a:lnTo>
                  <a:lnTo>
                    <a:pt x="716280" y="897763"/>
                  </a:lnTo>
                  <a:close/>
                  <a:moveTo>
                    <a:pt x="678180" y="907288"/>
                  </a:moveTo>
                  <a:lnTo>
                    <a:pt x="649605" y="907288"/>
                  </a:lnTo>
                  <a:lnTo>
                    <a:pt x="649605" y="897763"/>
                  </a:lnTo>
                  <a:lnTo>
                    <a:pt x="678180" y="897763"/>
                  </a:lnTo>
                  <a:close/>
                  <a:moveTo>
                    <a:pt x="640080" y="907288"/>
                  </a:moveTo>
                  <a:lnTo>
                    <a:pt x="611505" y="907288"/>
                  </a:lnTo>
                  <a:lnTo>
                    <a:pt x="611505" y="897763"/>
                  </a:lnTo>
                  <a:lnTo>
                    <a:pt x="640080" y="897763"/>
                  </a:lnTo>
                  <a:close/>
                  <a:moveTo>
                    <a:pt x="601980" y="907288"/>
                  </a:moveTo>
                  <a:lnTo>
                    <a:pt x="573405" y="907288"/>
                  </a:lnTo>
                  <a:lnTo>
                    <a:pt x="573405" y="897763"/>
                  </a:lnTo>
                  <a:lnTo>
                    <a:pt x="601980" y="897763"/>
                  </a:lnTo>
                  <a:close/>
                  <a:moveTo>
                    <a:pt x="563880" y="907288"/>
                  </a:moveTo>
                  <a:lnTo>
                    <a:pt x="535305" y="907288"/>
                  </a:lnTo>
                  <a:lnTo>
                    <a:pt x="535305" y="897763"/>
                  </a:lnTo>
                  <a:lnTo>
                    <a:pt x="563880" y="897763"/>
                  </a:lnTo>
                  <a:close/>
                  <a:moveTo>
                    <a:pt x="525780" y="907288"/>
                  </a:moveTo>
                  <a:lnTo>
                    <a:pt x="497205" y="907288"/>
                  </a:lnTo>
                  <a:lnTo>
                    <a:pt x="497205" y="897763"/>
                  </a:lnTo>
                  <a:lnTo>
                    <a:pt x="525780" y="897763"/>
                  </a:lnTo>
                  <a:close/>
                  <a:moveTo>
                    <a:pt x="487680" y="907288"/>
                  </a:moveTo>
                  <a:lnTo>
                    <a:pt x="459105" y="907288"/>
                  </a:lnTo>
                  <a:lnTo>
                    <a:pt x="459105" y="897763"/>
                  </a:lnTo>
                  <a:lnTo>
                    <a:pt x="487680" y="897763"/>
                  </a:lnTo>
                  <a:close/>
                  <a:moveTo>
                    <a:pt x="449580" y="907288"/>
                  </a:moveTo>
                  <a:lnTo>
                    <a:pt x="421005" y="907288"/>
                  </a:lnTo>
                  <a:lnTo>
                    <a:pt x="421005" y="897763"/>
                  </a:lnTo>
                  <a:lnTo>
                    <a:pt x="449580" y="897763"/>
                  </a:lnTo>
                  <a:close/>
                  <a:moveTo>
                    <a:pt x="411480" y="907288"/>
                  </a:moveTo>
                  <a:lnTo>
                    <a:pt x="382905" y="907288"/>
                  </a:lnTo>
                  <a:lnTo>
                    <a:pt x="382905" y="897763"/>
                  </a:lnTo>
                  <a:lnTo>
                    <a:pt x="411480" y="897763"/>
                  </a:lnTo>
                  <a:close/>
                  <a:moveTo>
                    <a:pt x="373380" y="907288"/>
                  </a:moveTo>
                  <a:lnTo>
                    <a:pt x="344805" y="907288"/>
                  </a:lnTo>
                  <a:lnTo>
                    <a:pt x="344805" y="897763"/>
                  </a:lnTo>
                  <a:lnTo>
                    <a:pt x="373380" y="897763"/>
                  </a:lnTo>
                  <a:close/>
                  <a:moveTo>
                    <a:pt x="335280" y="907288"/>
                  </a:moveTo>
                  <a:lnTo>
                    <a:pt x="306705" y="907288"/>
                  </a:lnTo>
                  <a:lnTo>
                    <a:pt x="306705" y="897763"/>
                  </a:lnTo>
                  <a:lnTo>
                    <a:pt x="335280" y="897763"/>
                  </a:lnTo>
                  <a:close/>
                  <a:moveTo>
                    <a:pt x="297180" y="907288"/>
                  </a:moveTo>
                  <a:lnTo>
                    <a:pt x="268605" y="907288"/>
                  </a:lnTo>
                  <a:lnTo>
                    <a:pt x="268605" y="897763"/>
                  </a:lnTo>
                  <a:lnTo>
                    <a:pt x="297180" y="897763"/>
                  </a:lnTo>
                  <a:close/>
                  <a:moveTo>
                    <a:pt x="259080" y="907288"/>
                  </a:moveTo>
                  <a:lnTo>
                    <a:pt x="230505" y="907288"/>
                  </a:lnTo>
                  <a:lnTo>
                    <a:pt x="230505" y="897763"/>
                  </a:lnTo>
                  <a:lnTo>
                    <a:pt x="259080" y="897763"/>
                  </a:lnTo>
                  <a:close/>
                  <a:moveTo>
                    <a:pt x="220980" y="907288"/>
                  </a:moveTo>
                  <a:lnTo>
                    <a:pt x="192405" y="907288"/>
                  </a:lnTo>
                  <a:lnTo>
                    <a:pt x="192405" y="897763"/>
                  </a:lnTo>
                  <a:lnTo>
                    <a:pt x="220980" y="897763"/>
                  </a:lnTo>
                  <a:close/>
                  <a:moveTo>
                    <a:pt x="182880" y="907288"/>
                  </a:moveTo>
                  <a:lnTo>
                    <a:pt x="154305" y="907288"/>
                  </a:lnTo>
                  <a:lnTo>
                    <a:pt x="154305" y="897763"/>
                  </a:lnTo>
                  <a:lnTo>
                    <a:pt x="182880" y="897763"/>
                  </a:lnTo>
                  <a:close/>
                  <a:moveTo>
                    <a:pt x="144780" y="907288"/>
                  </a:moveTo>
                  <a:lnTo>
                    <a:pt x="116205" y="907288"/>
                  </a:lnTo>
                  <a:lnTo>
                    <a:pt x="116205" y="897763"/>
                  </a:lnTo>
                  <a:lnTo>
                    <a:pt x="144780" y="897763"/>
                  </a:lnTo>
                  <a:close/>
                  <a:moveTo>
                    <a:pt x="106680" y="907288"/>
                  </a:moveTo>
                  <a:lnTo>
                    <a:pt x="78105" y="907288"/>
                  </a:lnTo>
                  <a:lnTo>
                    <a:pt x="78105" y="897763"/>
                  </a:lnTo>
                  <a:lnTo>
                    <a:pt x="106680" y="897763"/>
                  </a:lnTo>
                  <a:close/>
                  <a:moveTo>
                    <a:pt x="68580" y="907288"/>
                  </a:moveTo>
                  <a:lnTo>
                    <a:pt x="40005" y="907288"/>
                  </a:lnTo>
                  <a:lnTo>
                    <a:pt x="40005" y="897763"/>
                  </a:lnTo>
                  <a:lnTo>
                    <a:pt x="68580" y="897763"/>
                  </a:lnTo>
                  <a:close/>
                  <a:moveTo>
                    <a:pt x="30480" y="907288"/>
                  </a:moveTo>
                  <a:lnTo>
                    <a:pt x="4826" y="907288"/>
                  </a:lnTo>
                  <a:cubicBezTo>
                    <a:pt x="2159" y="907288"/>
                    <a:pt x="0" y="905129"/>
                    <a:pt x="0" y="902462"/>
                  </a:cubicBezTo>
                  <a:lnTo>
                    <a:pt x="0" y="899668"/>
                  </a:lnTo>
                  <a:lnTo>
                    <a:pt x="9525" y="899668"/>
                  </a:lnTo>
                  <a:lnTo>
                    <a:pt x="9525" y="902462"/>
                  </a:lnTo>
                  <a:lnTo>
                    <a:pt x="4826" y="902462"/>
                  </a:lnTo>
                  <a:lnTo>
                    <a:pt x="4826" y="897636"/>
                  </a:lnTo>
                  <a:lnTo>
                    <a:pt x="30480" y="897636"/>
                  </a:lnTo>
                  <a:close/>
                  <a:moveTo>
                    <a:pt x="0" y="890143"/>
                  </a:moveTo>
                  <a:lnTo>
                    <a:pt x="0" y="861568"/>
                  </a:lnTo>
                  <a:lnTo>
                    <a:pt x="9525" y="861568"/>
                  </a:lnTo>
                  <a:lnTo>
                    <a:pt x="9525" y="890143"/>
                  </a:lnTo>
                  <a:close/>
                  <a:moveTo>
                    <a:pt x="0" y="852043"/>
                  </a:moveTo>
                  <a:lnTo>
                    <a:pt x="0" y="823468"/>
                  </a:lnTo>
                  <a:lnTo>
                    <a:pt x="9525" y="823468"/>
                  </a:lnTo>
                  <a:lnTo>
                    <a:pt x="9525" y="852043"/>
                  </a:lnTo>
                  <a:close/>
                  <a:moveTo>
                    <a:pt x="0" y="813943"/>
                  </a:moveTo>
                  <a:lnTo>
                    <a:pt x="0" y="785368"/>
                  </a:lnTo>
                  <a:lnTo>
                    <a:pt x="9525" y="785368"/>
                  </a:lnTo>
                  <a:lnTo>
                    <a:pt x="9525" y="813943"/>
                  </a:lnTo>
                  <a:close/>
                  <a:moveTo>
                    <a:pt x="0" y="775843"/>
                  </a:moveTo>
                  <a:lnTo>
                    <a:pt x="0" y="747268"/>
                  </a:lnTo>
                  <a:lnTo>
                    <a:pt x="9525" y="747268"/>
                  </a:lnTo>
                  <a:lnTo>
                    <a:pt x="9525" y="775843"/>
                  </a:lnTo>
                  <a:close/>
                  <a:moveTo>
                    <a:pt x="0" y="737743"/>
                  </a:moveTo>
                  <a:lnTo>
                    <a:pt x="0" y="709168"/>
                  </a:lnTo>
                  <a:lnTo>
                    <a:pt x="9525" y="709168"/>
                  </a:lnTo>
                  <a:lnTo>
                    <a:pt x="9525" y="737743"/>
                  </a:lnTo>
                  <a:close/>
                  <a:moveTo>
                    <a:pt x="0" y="699643"/>
                  </a:moveTo>
                  <a:lnTo>
                    <a:pt x="0" y="671068"/>
                  </a:lnTo>
                  <a:lnTo>
                    <a:pt x="9525" y="671068"/>
                  </a:lnTo>
                  <a:lnTo>
                    <a:pt x="9525" y="699643"/>
                  </a:lnTo>
                  <a:close/>
                  <a:moveTo>
                    <a:pt x="0" y="661543"/>
                  </a:moveTo>
                  <a:lnTo>
                    <a:pt x="0" y="632968"/>
                  </a:lnTo>
                  <a:lnTo>
                    <a:pt x="9525" y="632968"/>
                  </a:lnTo>
                  <a:lnTo>
                    <a:pt x="9525" y="661543"/>
                  </a:lnTo>
                  <a:close/>
                  <a:moveTo>
                    <a:pt x="0" y="623443"/>
                  </a:moveTo>
                  <a:lnTo>
                    <a:pt x="0" y="594868"/>
                  </a:lnTo>
                  <a:lnTo>
                    <a:pt x="9525" y="594868"/>
                  </a:lnTo>
                  <a:lnTo>
                    <a:pt x="9525" y="623443"/>
                  </a:lnTo>
                  <a:close/>
                  <a:moveTo>
                    <a:pt x="0" y="585343"/>
                  </a:moveTo>
                  <a:lnTo>
                    <a:pt x="0" y="556768"/>
                  </a:lnTo>
                  <a:lnTo>
                    <a:pt x="9525" y="556768"/>
                  </a:lnTo>
                  <a:lnTo>
                    <a:pt x="9525" y="585343"/>
                  </a:lnTo>
                  <a:close/>
                  <a:moveTo>
                    <a:pt x="0" y="547243"/>
                  </a:moveTo>
                  <a:lnTo>
                    <a:pt x="0" y="518668"/>
                  </a:lnTo>
                  <a:lnTo>
                    <a:pt x="9525" y="518668"/>
                  </a:lnTo>
                  <a:lnTo>
                    <a:pt x="9525" y="547243"/>
                  </a:lnTo>
                  <a:close/>
                  <a:moveTo>
                    <a:pt x="0" y="509143"/>
                  </a:moveTo>
                  <a:lnTo>
                    <a:pt x="0" y="480568"/>
                  </a:lnTo>
                  <a:lnTo>
                    <a:pt x="9525" y="480568"/>
                  </a:lnTo>
                  <a:lnTo>
                    <a:pt x="9525" y="509143"/>
                  </a:lnTo>
                  <a:close/>
                  <a:moveTo>
                    <a:pt x="0" y="471043"/>
                  </a:moveTo>
                  <a:lnTo>
                    <a:pt x="0" y="442468"/>
                  </a:lnTo>
                  <a:lnTo>
                    <a:pt x="9525" y="442468"/>
                  </a:lnTo>
                  <a:lnTo>
                    <a:pt x="9525" y="471043"/>
                  </a:lnTo>
                  <a:close/>
                  <a:moveTo>
                    <a:pt x="0" y="432943"/>
                  </a:moveTo>
                  <a:lnTo>
                    <a:pt x="0" y="404368"/>
                  </a:lnTo>
                  <a:lnTo>
                    <a:pt x="9525" y="404368"/>
                  </a:lnTo>
                  <a:lnTo>
                    <a:pt x="9525" y="432943"/>
                  </a:lnTo>
                  <a:close/>
                  <a:moveTo>
                    <a:pt x="0" y="394843"/>
                  </a:moveTo>
                  <a:lnTo>
                    <a:pt x="0" y="366268"/>
                  </a:lnTo>
                  <a:lnTo>
                    <a:pt x="9525" y="366268"/>
                  </a:lnTo>
                  <a:lnTo>
                    <a:pt x="9525" y="394843"/>
                  </a:lnTo>
                  <a:close/>
                  <a:moveTo>
                    <a:pt x="0" y="356743"/>
                  </a:moveTo>
                  <a:lnTo>
                    <a:pt x="0" y="328168"/>
                  </a:lnTo>
                  <a:lnTo>
                    <a:pt x="9525" y="328168"/>
                  </a:lnTo>
                  <a:lnTo>
                    <a:pt x="9525" y="356743"/>
                  </a:lnTo>
                  <a:close/>
                  <a:moveTo>
                    <a:pt x="0" y="318643"/>
                  </a:moveTo>
                  <a:lnTo>
                    <a:pt x="0" y="290068"/>
                  </a:lnTo>
                  <a:lnTo>
                    <a:pt x="9525" y="290068"/>
                  </a:lnTo>
                  <a:lnTo>
                    <a:pt x="9525" y="318643"/>
                  </a:lnTo>
                  <a:close/>
                  <a:moveTo>
                    <a:pt x="0" y="280543"/>
                  </a:moveTo>
                  <a:lnTo>
                    <a:pt x="0" y="251968"/>
                  </a:lnTo>
                  <a:lnTo>
                    <a:pt x="9525" y="251968"/>
                  </a:lnTo>
                  <a:lnTo>
                    <a:pt x="9525" y="280543"/>
                  </a:lnTo>
                  <a:close/>
                  <a:moveTo>
                    <a:pt x="0" y="242443"/>
                  </a:moveTo>
                  <a:lnTo>
                    <a:pt x="0" y="213868"/>
                  </a:lnTo>
                  <a:lnTo>
                    <a:pt x="9525" y="213868"/>
                  </a:lnTo>
                  <a:lnTo>
                    <a:pt x="9525" y="242443"/>
                  </a:lnTo>
                  <a:close/>
                  <a:moveTo>
                    <a:pt x="0" y="204343"/>
                  </a:moveTo>
                  <a:lnTo>
                    <a:pt x="0" y="175768"/>
                  </a:lnTo>
                  <a:lnTo>
                    <a:pt x="9525" y="175768"/>
                  </a:lnTo>
                  <a:lnTo>
                    <a:pt x="9525" y="204343"/>
                  </a:lnTo>
                  <a:close/>
                  <a:moveTo>
                    <a:pt x="0" y="166243"/>
                  </a:moveTo>
                  <a:lnTo>
                    <a:pt x="0" y="137668"/>
                  </a:lnTo>
                  <a:lnTo>
                    <a:pt x="9525" y="137668"/>
                  </a:lnTo>
                  <a:lnTo>
                    <a:pt x="9525" y="166243"/>
                  </a:lnTo>
                  <a:close/>
                  <a:moveTo>
                    <a:pt x="0" y="128143"/>
                  </a:moveTo>
                  <a:lnTo>
                    <a:pt x="0" y="99568"/>
                  </a:lnTo>
                  <a:lnTo>
                    <a:pt x="9525" y="99568"/>
                  </a:lnTo>
                  <a:lnTo>
                    <a:pt x="9525" y="128143"/>
                  </a:lnTo>
                  <a:close/>
                  <a:moveTo>
                    <a:pt x="0" y="90043"/>
                  </a:moveTo>
                  <a:lnTo>
                    <a:pt x="0" y="61468"/>
                  </a:lnTo>
                  <a:lnTo>
                    <a:pt x="9525" y="61468"/>
                  </a:lnTo>
                  <a:lnTo>
                    <a:pt x="9525" y="90043"/>
                  </a:lnTo>
                  <a:close/>
                  <a:moveTo>
                    <a:pt x="0" y="51943"/>
                  </a:moveTo>
                  <a:lnTo>
                    <a:pt x="0" y="23368"/>
                  </a:lnTo>
                  <a:lnTo>
                    <a:pt x="9525" y="23368"/>
                  </a:lnTo>
                  <a:lnTo>
                    <a:pt x="9525" y="51943"/>
                  </a:lnTo>
                  <a:close/>
                  <a:moveTo>
                    <a:pt x="0" y="13843"/>
                  </a:moveTo>
                  <a:lnTo>
                    <a:pt x="0" y="4826"/>
                  </a:lnTo>
                  <a:lnTo>
                    <a:pt x="2159" y="0"/>
                  </a:lnTo>
                  <a:lnTo>
                    <a:pt x="33401" y="0"/>
                  </a:lnTo>
                  <a:lnTo>
                    <a:pt x="33401" y="9525"/>
                  </a:lnTo>
                  <a:lnTo>
                    <a:pt x="4826" y="9525"/>
                  </a:lnTo>
                  <a:lnTo>
                    <a:pt x="4826" y="4826"/>
                  </a:lnTo>
                  <a:lnTo>
                    <a:pt x="9525" y="4826"/>
                  </a:lnTo>
                  <a:lnTo>
                    <a:pt x="9525" y="13843"/>
                  </a:lnTo>
                  <a:close/>
                </a:path>
              </a:pathLst>
            </a:custGeom>
            <a:solidFill>
              <a:srgbClr val="0070C0"/>
            </a:solidFill>
            <a:ln>
              <a:solidFill>
                <a:schemeClr val="accent1"/>
              </a:solidFill>
            </a:ln>
          </p:spPr>
          <p:txBody>
            <a:bodyPr/>
            <a:lstStyle/>
            <a:p>
              <a:endParaRPr lang="en-NZ"/>
            </a:p>
          </p:txBody>
        </p:sp>
      </p:grpSp>
      <p:sp>
        <p:nvSpPr>
          <p:cNvPr id="2106" name="Freeform 27">
            <a:extLst>
              <a:ext uri="{FF2B5EF4-FFF2-40B4-BE49-F238E27FC236}">
                <a16:creationId xmlns:a16="http://schemas.microsoft.com/office/drawing/2014/main" id="{ED4BD867-FE96-F711-2FE3-6FDCEF8C955A}"/>
              </a:ext>
            </a:extLst>
          </p:cNvPr>
          <p:cNvSpPr/>
          <p:nvPr/>
        </p:nvSpPr>
        <p:spPr>
          <a:xfrm>
            <a:off x="5515547" y="3520410"/>
            <a:ext cx="501587" cy="501587"/>
          </a:xfrm>
          <a:custGeom>
            <a:avLst/>
            <a:gdLst/>
            <a:ahLst/>
            <a:cxnLst/>
            <a:rect l="l" t="t" r="r" b="b"/>
            <a:pathLst>
              <a:path w="501587" h="501587">
                <a:moveTo>
                  <a:pt x="0" y="0"/>
                </a:moveTo>
                <a:lnTo>
                  <a:pt x="501587" y="0"/>
                </a:lnTo>
                <a:lnTo>
                  <a:pt x="501587" y="501587"/>
                </a:lnTo>
                <a:lnTo>
                  <a:pt x="0" y="501587"/>
                </a:lnTo>
                <a:lnTo>
                  <a:pt x="0" y="0"/>
                </a:lnTo>
                <a:close/>
              </a:path>
            </a:pathLst>
          </a:custGeom>
          <a:blipFill>
            <a:blip r:embed="rId9"/>
            <a:stretch>
              <a:fillRect/>
            </a:stretch>
          </a:blipFill>
          <a:ln>
            <a:solidFill>
              <a:schemeClr val="accent1"/>
            </a:solidFill>
          </a:ln>
        </p:spPr>
        <p:txBody>
          <a:bodyPr/>
          <a:lstStyle/>
          <a:p>
            <a:endParaRPr lang="en-NZ"/>
          </a:p>
        </p:txBody>
      </p:sp>
      <p:grpSp>
        <p:nvGrpSpPr>
          <p:cNvPr id="2107" name="Group 29">
            <a:extLst>
              <a:ext uri="{FF2B5EF4-FFF2-40B4-BE49-F238E27FC236}">
                <a16:creationId xmlns:a16="http://schemas.microsoft.com/office/drawing/2014/main" id="{E4EC04F0-48B7-2341-174A-17085F4AE858}"/>
              </a:ext>
            </a:extLst>
          </p:cNvPr>
          <p:cNvGrpSpPr>
            <a:grpSpLocks noChangeAspect="1"/>
          </p:cNvGrpSpPr>
          <p:nvPr/>
        </p:nvGrpSpPr>
        <p:grpSpPr>
          <a:xfrm>
            <a:off x="4212394" y="2660169"/>
            <a:ext cx="1266082" cy="1006412"/>
            <a:chOff x="0" y="0"/>
            <a:chExt cx="1266088" cy="1006412"/>
          </a:xfrm>
        </p:grpSpPr>
        <p:sp>
          <p:nvSpPr>
            <p:cNvPr id="2108" name="Freeform 30">
              <a:extLst>
                <a:ext uri="{FF2B5EF4-FFF2-40B4-BE49-F238E27FC236}">
                  <a16:creationId xmlns:a16="http://schemas.microsoft.com/office/drawing/2014/main" id="{A3CB1D28-7C3A-D7CE-9F59-D13C9F4E99C1}"/>
                </a:ext>
              </a:extLst>
            </p:cNvPr>
            <p:cNvSpPr/>
            <p:nvPr/>
          </p:nvSpPr>
          <p:spPr>
            <a:xfrm>
              <a:off x="0" y="0"/>
              <a:ext cx="1266571" cy="1006856"/>
            </a:xfrm>
            <a:custGeom>
              <a:avLst/>
              <a:gdLst/>
              <a:ahLst/>
              <a:cxnLst/>
              <a:rect l="l" t="t" r="r" b="b"/>
              <a:pathLst>
                <a:path w="1266571" h="1006856">
                  <a:moveTo>
                    <a:pt x="7874" y="0"/>
                  </a:moveTo>
                  <a:lnTo>
                    <a:pt x="87503" y="63119"/>
                  </a:lnTo>
                  <a:lnTo>
                    <a:pt x="79629" y="73025"/>
                  </a:lnTo>
                  <a:lnTo>
                    <a:pt x="0" y="9906"/>
                  </a:lnTo>
                  <a:close/>
                  <a:moveTo>
                    <a:pt x="117348" y="86868"/>
                  </a:moveTo>
                  <a:lnTo>
                    <a:pt x="196977" y="149987"/>
                  </a:lnTo>
                  <a:lnTo>
                    <a:pt x="189103" y="159893"/>
                  </a:lnTo>
                  <a:lnTo>
                    <a:pt x="109474" y="96774"/>
                  </a:lnTo>
                  <a:close/>
                  <a:moveTo>
                    <a:pt x="226822" y="173736"/>
                  </a:moveTo>
                  <a:lnTo>
                    <a:pt x="306451" y="236855"/>
                  </a:lnTo>
                  <a:lnTo>
                    <a:pt x="298577" y="246761"/>
                  </a:lnTo>
                  <a:lnTo>
                    <a:pt x="218948" y="183642"/>
                  </a:lnTo>
                  <a:close/>
                  <a:moveTo>
                    <a:pt x="336296" y="260604"/>
                  </a:moveTo>
                  <a:lnTo>
                    <a:pt x="415925" y="323723"/>
                  </a:lnTo>
                  <a:lnTo>
                    <a:pt x="408051" y="333629"/>
                  </a:lnTo>
                  <a:lnTo>
                    <a:pt x="328422" y="270510"/>
                  </a:lnTo>
                  <a:close/>
                  <a:moveTo>
                    <a:pt x="445770" y="347472"/>
                  </a:moveTo>
                  <a:lnTo>
                    <a:pt x="525399" y="410591"/>
                  </a:lnTo>
                  <a:lnTo>
                    <a:pt x="517525" y="420497"/>
                  </a:lnTo>
                  <a:lnTo>
                    <a:pt x="437896" y="357378"/>
                  </a:lnTo>
                  <a:close/>
                  <a:moveTo>
                    <a:pt x="555244" y="434340"/>
                  </a:moveTo>
                  <a:lnTo>
                    <a:pt x="634873" y="497459"/>
                  </a:lnTo>
                  <a:lnTo>
                    <a:pt x="626999" y="507365"/>
                  </a:lnTo>
                  <a:lnTo>
                    <a:pt x="547370" y="444246"/>
                  </a:lnTo>
                  <a:close/>
                  <a:moveTo>
                    <a:pt x="664718" y="521208"/>
                  </a:moveTo>
                  <a:lnTo>
                    <a:pt x="744093" y="584200"/>
                  </a:lnTo>
                  <a:lnTo>
                    <a:pt x="736219" y="594106"/>
                  </a:lnTo>
                  <a:lnTo>
                    <a:pt x="656590" y="530987"/>
                  </a:lnTo>
                  <a:close/>
                  <a:moveTo>
                    <a:pt x="774192" y="608076"/>
                  </a:moveTo>
                  <a:lnTo>
                    <a:pt x="853821" y="671195"/>
                  </a:lnTo>
                  <a:lnTo>
                    <a:pt x="845947" y="681101"/>
                  </a:lnTo>
                  <a:lnTo>
                    <a:pt x="766318" y="617982"/>
                  </a:lnTo>
                  <a:close/>
                  <a:moveTo>
                    <a:pt x="883666" y="694944"/>
                  </a:moveTo>
                  <a:lnTo>
                    <a:pt x="963295" y="758063"/>
                  </a:lnTo>
                  <a:lnTo>
                    <a:pt x="955421" y="767969"/>
                  </a:lnTo>
                  <a:lnTo>
                    <a:pt x="875792" y="704850"/>
                  </a:lnTo>
                  <a:close/>
                  <a:moveTo>
                    <a:pt x="993140" y="781812"/>
                  </a:moveTo>
                  <a:lnTo>
                    <a:pt x="1072769" y="844931"/>
                  </a:lnTo>
                  <a:lnTo>
                    <a:pt x="1064895" y="854837"/>
                  </a:lnTo>
                  <a:lnTo>
                    <a:pt x="985266" y="791718"/>
                  </a:lnTo>
                  <a:close/>
                  <a:moveTo>
                    <a:pt x="1102614" y="868680"/>
                  </a:moveTo>
                  <a:lnTo>
                    <a:pt x="1182243" y="931799"/>
                  </a:lnTo>
                  <a:lnTo>
                    <a:pt x="1174369" y="941705"/>
                  </a:lnTo>
                  <a:lnTo>
                    <a:pt x="1094740" y="878586"/>
                  </a:lnTo>
                  <a:close/>
                  <a:moveTo>
                    <a:pt x="1212088" y="955548"/>
                  </a:moveTo>
                  <a:lnTo>
                    <a:pt x="1260602" y="994029"/>
                  </a:lnTo>
                  <a:lnTo>
                    <a:pt x="1252728" y="1003935"/>
                  </a:lnTo>
                  <a:lnTo>
                    <a:pt x="1204214" y="965454"/>
                  </a:lnTo>
                  <a:close/>
                  <a:moveTo>
                    <a:pt x="1230503" y="914527"/>
                  </a:moveTo>
                  <a:lnTo>
                    <a:pt x="1266571" y="1006856"/>
                  </a:lnTo>
                  <a:lnTo>
                    <a:pt x="1168527" y="992759"/>
                  </a:lnTo>
                  <a:cubicBezTo>
                    <a:pt x="1165098" y="992251"/>
                    <a:pt x="1162685" y="989076"/>
                    <a:pt x="1163193" y="985520"/>
                  </a:cubicBezTo>
                  <a:lnTo>
                    <a:pt x="1166876" y="979678"/>
                  </a:lnTo>
                  <a:lnTo>
                    <a:pt x="1257681" y="992759"/>
                  </a:lnTo>
                  <a:lnTo>
                    <a:pt x="1250823" y="1001395"/>
                  </a:lnTo>
                  <a:lnTo>
                    <a:pt x="1218819" y="919226"/>
                  </a:lnTo>
                  <a:cubicBezTo>
                    <a:pt x="1217549" y="915924"/>
                    <a:pt x="1219200" y="912241"/>
                    <a:pt x="1222375" y="910971"/>
                  </a:cubicBezTo>
                  <a:lnTo>
                    <a:pt x="1229360" y="911352"/>
                  </a:lnTo>
                  <a:close/>
                </a:path>
              </a:pathLst>
            </a:custGeom>
            <a:solidFill>
              <a:srgbClr val="0070C0"/>
            </a:solidFill>
            <a:ln>
              <a:solidFill>
                <a:schemeClr val="accent1"/>
              </a:solidFill>
            </a:ln>
          </p:spPr>
          <p:txBody>
            <a:bodyPr/>
            <a:lstStyle/>
            <a:p>
              <a:endParaRPr lang="en-NZ"/>
            </a:p>
          </p:txBody>
        </p:sp>
      </p:grpSp>
      <p:sp>
        <p:nvSpPr>
          <p:cNvPr id="2109" name="Freeform 31">
            <a:extLst>
              <a:ext uri="{FF2B5EF4-FFF2-40B4-BE49-F238E27FC236}">
                <a16:creationId xmlns:a16="http://schemas.microsoft.com/office/drawing/2014/main" id="{9CA3CC97-A33A-2E94-E783-7819747D2FCC}"/>
              </a:ext>
            </a:extLst>
          </p:cNvPr>
          <p:cNvSpPr/>
          <p:nvPr/>
        </p:nvSpPr>
        <p:spPr>
          <a:xfrm>
            <a:off x="6048938" y="2530201"/>
            <a:ext cx="1434370" cy="1136390"/>
          </a:xfrm>
          <a:custGeom>
            <a:avLst/>
            <a:gdLst/>
            <a:ahLst/>
            <a:cxnLst/>
            <a:rect l="l" t="t" r="r" b="b"/>
            <a:pathLst>
              <a:path w="1434370" h="1136390">
                <a:moveTo>
                  <a:pt x="0" y="0"/>
                </a:moveTo>
                <a:lnTo>
                  <a:pt x="1434369" y="0"/>
                </a:lnTo>
                <a:lnTo>
                  <a:pt x="1434369" y="1136389"/>
                </a:lnTo>
                <a:lnTo>
                  <a:pt x="0" y="1136389"/>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a:solidFill>
              <a:schemeClr val="accent1"/>
            </a:solidFill>
          </a:ln>
        </p:spPr>
        <p:txBody>
          <a:bodyPr/>
          <a:lstStyle/>
          <a:p>
            <a:endParaRPr lang="en-NZ"/>
          </a:p>
        </p:txBody>
      </p:sp>
      <p:grpSp>
        <p:nvGrpSpPr>
          <p:cNvPr id="2110" name="Group 33">
            <a:extLst>
              <a:ext uri="{FF2B5EF4-FFF2-40B4-BE49-F238E27FC236}">
                <a16:creationId xmlns:a16="http://schemas.microsoft.com/office/drawing/2014/main" id="{5B6B7E38-C434-C26A-A4E7-D0A49FABCDCA}"/>
              </a:ext>
            </a:extLst>
          </p:cNvPr>
          <p:cNvGrpSpPr>
            <a:grpSpLocks noChangeAspect="1"/>
          </p:cNvGrpSpPr>
          <p:nvPr/>
        </p:nvGrpSpPr>
        <p:grpSpPr>
          <a:xfrm>
            <a:off x="3928368" y="4140297"/>
            <a:ext cx="101603" cy="331575"/>
            <a:chOff x="0" y="0"/>
            <a:chExt cx="101600" cy="331584"/>
          </a:xfrm>
        </p:grpSpPr>
        <p:sp>
          <p:nvSpPr>
            <p:cNvPr id="2111" name="Freeform 34">
              <a:extLst>
                <a:ext uri="{FF2B5EF4-FFF2-40B4-BE49-F238E27FC236}">
                  <a16:creationId xmlns:a16="http://schemas.microsoft.com/office/drawing/2014/main" id="{146C7422-E6EE-D076-4D9F-3708CFB1C07C}"/>
                </a:ext>
              </a:extLst>
            </p:cNvPr>
            <p:cNvSpPr/>
            <p:nvPr/>
          </p:nvSpPr>
          <p:spPr>
            <a:xfrm>
              <a:off x="-889" y="0"/>
              <a:ext cx="103378" cy="331597"/>
            </a:xfrm>
            <a:custGeom>
              <a:avLst/>
              <a:gdLst/>
              <a:ahLst/>
              <a:cxnLst/>
              <a:rect l="l" t="t" r="r" b="b"/>
              <a:pathLst>
                <a:path w="103378" h="331597">
                  <a:moveTo>
                    <a:pt x="58039" y="0"/>
                  </a:moveTo>
                  <a:lnTo>
                    <a:pt x="58039" y="319024"/>
                  </a:lnTo>
                  <a:lnTo>
                    <a:pt x="45339" y="319024"/>
                  </a:lnTo>
                  <a:lnTo>
                    <a:pt x="45339" y="0"/>
                  </a:lnTo>
                  <a:close/>
                  <a:moveTo>
                    <a:pt x="101600" y="245999"/>
                  </a:moveTo>
                  <a:lnTo>
                    <a:pt x="51689" y="331597"/>
                  </a:lnTo>
                  <a:lnTo>
                    <a:pt x="1778" y="245999"/>
                  </a:lnTo>
                  <a:cubicBezTo>
                    <a:pt x="0" y="242951"/>
                    <a:pt x="1016" y="239141"/>
                    <a:pt x="4064" y="237363"/>
                  </a:cubicBezTo>
                  <a:lnTo>
                    <a:pt x="10922" y="236601"/>
                  </a:lnTo>
                  <a:lnTo>
                    <a:pt x="57150" y="315849"/>
                  </a:lnTo>
                  <a:lnTo>
                    <a:pt x="46228" y="315849"/>
                  </a:lnTo>
                  <a:lnTo>
                    <a:pt x="90678" y="239649"/>
                  </a:lnTo>
                  <a:cubicBezTo>
                    <a:pt x="92456" y="236601"/>
                    <a:pt x="96393" y="235585"/>
                    <a:pt x="99314" y="237363"/>
                  </a:cubicBezTo>
                  <a:lnTo>
                    <a:pt x="103378" y="243078"/>
                  </a:lnTo>
                  <a:close/>
                </a:path>
              </a:pathLst>
            </a:custGeom>
            <a:solidFill>
              <a:srgbClr val="0070C0"/>
            </a:solidFill>
            <a:ln>
              <a:solidFill>
                <a:schemeClr val="accent1"/>
              </a:solidFill>
            </a:ln>
          </p:spPr>
          <p:txBody>
            <a:bodyPr/>
            <a:lstStyle/>
            <a:p>
              <a:endParaRPr lang="en-NZ"/>
            </a:p>
          </p:txBody>
        </p:sp>
      </p:grpSp>
      <p:sp>
        <p:nvSpPr>
          <p:cNvPr id="2112" name="Freeform 35">
            <a:extLst>
              <a:ext uri="{FF2B5EF4-FFF2-40B4-BE49-F238E27FC236}">
                <a16:creationId xmlns:a16="http://schemas.microsoft.com/office/drawing/2014/main" id="{E9ABB823-54A2-85DF-D515-0DEA453923D9}"/>
              </a:ext>
            </a:extLst>
          </p:cNvPr>
          <p:cNvSpPr/>
          <p:nvPr/>
        </p:nvSpPr>
        <p:spPr>
          <a:xfrm>
            <a:off x="3716046" y="4580086"/>
            <a:ext cx="570043" cy="570043"/>
          </a:xfrm>
          <a:custGeom>
            <a:avLst/>
            <a:gdLst/>
            <a:ahLst/>
            <a:cxnLst/>
            <a:rect l="l" t="t" r="r" b="b"/>
            <a:pathLst>
              <a:path w="570043" h="570043">
                <a:moveTo>
                  <a:pt x="0" y="0"/>
                </a:moveTo>
                <a:lnTo>
                  <a:pt x="570043" y="0"/>
                </a:lnTo>
                <a:lnTo>
                  <a:pt x="570043" y="570042"/>
                </a:lnTo>
                <a:lnTo>
                  <a:pt x="0" y="570042"/>
                </a:lnTo>
                <a:lnTo>
                  <a:pt x="0" y="0"/>
                </a:lnTo>
                <a:close/>
              </a:path>
            </a:pathLst>
          </a:custGeom>
          <a:blipFill>
            <a:blip r:embed="rId7"/>
            <a:stretch>
              <a:fillRect/>
            </a:stretch>
          </a:blipFill>
          <a:ln>
            <a:solidFill>
              <a:schemeClr val="accent1"/>
            </a:solidFill>
          </a:ln>
        </p:spPr>
        <p:txBody>
          <a:bodyPr/>
          <a:lstStyle/>
          <a:p>
            <a:endParaRPr lang="en-NZ"/>
          </a:p>
        </p:txBody>
      </p:sp>
      <p:sp>
        <p:nvSpPr>
          <p:cNvPr id="2113" name="Freeform 36">
            <a:extLst>
              <a:ext uri="{FF2B5EF4-FFF2-40B4-BE49-F238E27FC236}">
                <a16:creationId xmlns:a16="http://schemas.microsoft.com/office/drawing/2014/main" id="{62FC5824-E994-FD90-FD57-61AAE4A95083}"/>
              </a:ext>
            </a:extLst>
          </p:cNvPr>
          <p:cNvSpPr/>
          <p:nvPr/>
        </p:nvSpPr>
        <p:spPr>
          <a:xfrm>
            <a:off x="5515547" y="4575552"/>
            <a:ext cx="501587" cy="501587"/>
          </a:xfrm>
          <a:custGeom>
            <a:avLst/>
            <a:gdLst/>
            <a:ahLst/>
            <a:cxnLst/>
            <a:rect l="l" t="t" r="r" b="b"/>
            <a:pathLst>
              <a:path w="501587" h="501587">
                <a:moveTo>
                  <a:pt x="0" y="0"/>
                </a:moveTo>
                <a:lnTo>
                  <a:pt x="501587" y="0"/>
                </a:lnTo>
                <a:lnTo>
                  <a:pt x="501587" y="501586"/>
                </a:lnTo>
                <a:lnTo>
                  <a:pt x="0" y="501586"/>
                </a:lnTo>
                <a:lnTo>
                  <a:pt x="0" y="0"/>
                </a:lnTo>
                <a:close/>
              </a:path>
            </a:pathLst>
          </a:custGeom>
          <a:blipFill>
            <a:blip r:embed="rId9"/>
            <a:stretch>
              <a:fillRect/>
            </a:stretch>
          </a:blipFill>
          <a:ln>
            <a:solidFill>
              <a:schemeClr val="accent1"/>
            </a:solidFill>
          </a:ln>
        </p:spPr>
        <p:txBody>
          <a:bodyPr/>
          <a:lstStyle/>
          <a:p>
            <a:endParaRPr lang="en-NZ"/>
          </a:p>
        </p:txBody>
      </p:sp>
      <p:sp>
        <p:nvSpPr>
          <p:cNvPr id="2114" name="Freeform 37">
            <a:extLst>
              <a:ext uri="{FF2B5EF4-FFF2-40B4-BE49-F238E27FC236}">
                <a16:creationId xmlns:a16="http://schemas.microsoft.com/office/drawing/2014/main" id="{4964CE2C-6590-2B5B-E3B4-B9AA4617CAE6}"/>
              </a:ext>
            </a:extLst>
          </p:cNvPr>
          <p:cNvSpPr/>
          <p:nvPr/>
        </p:nvSpPr>
        <p:spPr>
          <a:xfrm>
            <a:off x="3903850" y="2665151"/>
            <a:ext cx="101603" cy="777269"/>
          </a:xfrm>
          <a:custGeom>
            <a:avLst/>
            <a:gdLst/>
            <a:ahLst/>
            <a:cxnLst/>
            <a:rect l="l" t="t" r="r" b="b"/>
            <a:pathLst>
              <a:path w="101603" h="777269">
                <a:moveTo>
                  <a:pt x="0" y="0"/>
                </a:moveTo>
                <a:lnTo>
                  <a:pt x="101604" y="0"/>
                </a:lnTo>
                <a:lnTo>
                  <a:pt x="101604" y="777269"/>
                </a:lnTo>
                <a:lnTo>
                  <a:pt x="0" y="777269"/>
                </a:lnTo>
                <a:lnTo>
                  <a:pt x="0" y="0"/>
                </a:lnTo>
                <a:close/>
              </a:path>
            </a:pathLst>
          </a:custGeom>
          <a:blipFill>
            <a:blip r:embed="rId12">
              <a:extLst>
                <a:ext uri="{96DAC541-7B7A-43D3-8B79-37D633B846F1}">
                  <asvg:svgBlip xmlns:asvg="http://schemas.microsoft.com/office/drawing/2016/SVG/main" r:embed="rId13"/>
                </a:ext>
              </a:extLst>
            </a:blip>
            <a:stretch>
              <a:fillRect/>
            </a:stretch>
          </a:blipFill>
          <a:ln>
            <a:solidFill>
              <a:schemeClr val="accent1"/>
            </a:solidFill>
          </a:ln>
        </p:spPr>
        <p:txBody>
          <a:bodyPr/>
          <a:lstStyle/>
          <a:p>
            <a:endParaRPr lang="en-NZ"/>
          </a:p>
        </p:txBody>
      </p:sp>
      <p:sp>
        <p:nvSpPr>
          <p:cNvPr id="2115" name="Freeform 38">
            <a:extLst>
              <a:ext uri="{FF2B5EF4-FFF2-40B4-BE49-F238E27FC236}">
                <a16:creationId xmlns:a16="http://schemas.microsoft.com/office/drawing/2014/main" id="{A54B619F-D59D-AF5E-B029-815F3213FF36}"/>
              </a:ext>
            </a:extLst>
          </p:cNvPr>
          <p:cNvSpPr/>
          <p:nvPr/>
        </p:nvSpPr>
        <p:spPr>
          <a:xfrm>
            <a:off x="4359850" y="3865244"/>
            <a:ext cx="1043969" cy="827961"/>
          </a:xfrm>
          <a:custGeom>
            <a:avLst/>
            <a:gdLst/>
            <a:ahLst/>
            <a:cxnLst/>
            <a:rect l="l" t="t" r="r" b="b"/>
            <a:pathLst>
              <a:path w="1043969" h="827961">
                <a:moveTo>
                  <a:pt x="0" y="0"/>
                </a:moveTo>
                <a:lnTo>
                  <a:pt x="1043969" y="0"/>
                </a:lnTo>
                <a:lnTo>
                  <a:pt x="1043969" y="827960"/>
                </a:lnTo>
                <a:lnTo>
                  <a:pt x="0" y="827960"/>
                </a:lnTo>
                <a:lnTo>
                  <a:pt x="0" y="0"/>
                </a:lnTo>
                <a:close/>
              </a:path>
            </a:pathLst>
          </a:custGeom>
          <a:blipFill>
            <a:blip r:embed="rId14">
              <a:extLst>
                <a:ext uri="{96DAC541-7B7A-43D3-8B79-37D633B846F1}">
                  <asvg:svgBlip xmlns:asvg="http://schemas.microsoft.com/office/drawing/2016/SVG/main" r:embed="rId15"/>
                </a:ext>
              </a:extLst>
            </a:blip>
            <a:stretch>
              <a:fillRect/>
            </a:stretch>
          </a:blipFill>
          <a:ln>
            <a:solidFill>
              <a:schemeClr val="accent1"/>
            </a:solidFill>
          </a:ln>
        </p:spPr>
        <p:txBody>
          <a:bodyPr/>
          <a:lstStyle/>
          <a:p>
            <a:endParaRPr lang="en-NZ"/>
          </a:p>
        </p:txBody>
      </p:sp>
      <p:grpSp>
        <p:nvGrpSpPr>
          <p:cNvPr id="2116" name="Group 40">
            <a:extLst>
              <a:ext uri="{FF2B5EF4-FFF2-40B4-BE49-F238E27FC236}">
                <a16:creationId xmlns:a16="http://schemas.microsoft.com/office/drawing/2014/main" id="{E36B452F-6F64-2742-3C5B-FFF9FDECBAED}"/>
              </a:ext>
            </a:extLst>
          </p:cNvPr>
          <p:cNvGrpSpPr>
            <a:grpSpLocks noChangeAspect="1"/>
          </p:cNvGrpSpPr>
          <p:nvPr/>
        </p:nvGrpSpPr>
        <p:grpSpPr>
          <a:xfrm>
            <a:off x="6126595" y="3937977"/>
            <a:ext cx="1016698" cy="755228"/>
            <a:chOff x="0" y="0"/>
            <a:chExt cx="1016699" cy="755218"/>
          </a:xfrm>
        </p:grpSpPr>
        <p:sp>
          <p:nvSpPr>
            <p:cNvPr id="2117" name="Freeform 41">
              <a:extLst>
                <a:ext uri="{FF2B5EF4-FFF2-40B4-BE49-F238E27FC236}">
                  <a16:creationId xmlns:a16="http://schemas.microsoft.com/office/drawing/2014/main" id="{16B0290C-82BC-AFB2-A553-E54BE68EEE16}"/>
                </a:ext>
              </a:extLst>
            </p:cNvPr>
            <p:cNvSpPr/>
            <p:nvPr/>
          </p:nvSpPr>
          <p:spPr>
            <a:xfrm>
              <a:off x="0" y="0"/>
              <a:ext cx="1016635" cy="755269"/>
            </a:xfrm>
            <a:custGeom>
              <a:avLst/>
              <a:gdLst/>
              <a:ahLst/>
              <a:cxnLst/>
              <a:rect l="l" t="t" r="r" b="b"/>
              <a:pathLst>
                <a:path w="1016635" h="755269">
                  <a:moveTo>
                    <a:pt x="1009142" y="0"/>
                  </a:moveTo>
                  <a:lnTo>
                    <a:pt x="927481" y="60452"/>
                  </a:lnTo>
                  <a:lnTo>
                    <a:pt x="935101" y="70612"/>
                  </a:lnTo>
                  <a:lnTo>
                    <a:pt x="1016635" y="10160"/>
                  </a:lnTo>
                  <a:close/>
                  <a:moveTo>
                    <a:pt x="896874" y="83185"/>
                  </a:moveTo>
                  <a:lnTo>
                    <a:pt x="815213" y="143637"/>
                  </a:lnTo>
                  <a:lnTo>
                    <a:pt x="822833" y="153797"/>
                  </a:lnTo>
                  <a:lnTo>
                    <a:pt x="904494" y="93345"/>
                  </a:lnTo>
                  <a:close/>
                  <a:moveTo>
                    <a:pt x="784606" y="166370"/>
                  </a:moveTo>
                  <a:lnTo>
                    <a:pt x="702945" y="226822"/>
                  </a:lnTo>
                  <a:lnTo>
                    <a:pt x="710565" y="236982"/>
                  </a:lnTo>
                  <a:lnTo>
                    <a:pt x="792226" y="176530"/>
                  </a:lnTo>
                  <a:close/>
                  <a:moveTo>
                    <a:pt x="672338" y="249555"/>
                  </a:moveTo>
                  <a:lnTo>
                    <a:pt x="590677" y="309880"/>
                  </a:lnTo>
                  <a:lnTo>
                    <a:pt x="598297" y="320040"/>
                  </a:lnTo>
                  <a:lnTo>
                    <a:pt x="679958" y="259588"/>
                  </a:lnTo>
                  <a:close/>
                  <a:moveTo>
                    <a:pt x="560070" y="332613"/>
                  </a:moveTo>
                  <a:lnTo>
                    <a:pt x="478409" y="393065"/>
                  </a:lnTo>
                  <a:lnTo>
                    <a:pt x="486029" y="403225"/>
                  </a:lnTo>
                  <a:lnTo>
                    <a:pt x="567690" y="342773"/>
                  </a:lnTo>
                  <a:close/>
                  <a:moveTo>
                    <a:pt x="447802" y="415798"/>
                  </a:moveTo>
                  <a:lnTo>
                    <a:pt x="366141" y="476250"/>
                  </a:lnTo>
                  <a:lnTo>
                    <a:pt x="373761" y="486410"/>
                  </a:lnTo>
                  <a:lnTo>
                    <a:pt x="455422" y="425958"/>
                  </a:lnTo>
                  <a:close/>
                  <a:moveTo>
                    <a:pt x="335534" y="498983"/>
                  </a:moveTo>
                  <a:lnTo>
                    <a:pt x="253873" y="559435"/>
                  </a:lnTo>
                  <a:lnTo>
                    <a:pt x="261493" y="569595"/>
                  </a:lnTo>
                  <a:lnTo>
                    <a:pt x="343154" y="509143"/>
                  </a:lnTo>
                  <a:close/>
                  <a:moveTo>
                    <a:pt x="223266" y="582168"/>
                  </a:moveTo>
                  <a:lnTo>
                    <a:pt x="141605" y="642620"/>
                  </a:lnTo>
                  <a:lnTo>
                    <a:pt x="149225" y="652780"/>
                  </a:lnTo>
                  <a:lnTo>
                    <a:pt x="230886" y="592328"/>
                  </a:lnTo>
                  <a:close/>
                  <a:moveTo>
                    <a:pt x="110998" y="665099"/>
                  </a:moveTo>
                  <a:lnTo>
                    <a:pt x="29337" y="725551"/>
                  </a:lnTo>
                  <a:lnTo>
                    <a:pt x="36957" y="735711"/>
                  </a:lnTo>
                  <a:lnTo>
                    <a:pt x="118618" y="675259"/>
                  </a:lnTo>
                  <a:close/>
                  <a:moveTo>
                    <a:pt x="39116" y="664210"/>
                  </a:moveTo>
                  <a:lnTo>
                    <a:pt x="0" y="755269"/>
                  </a:lnTo>
                  <a:lnTo>
                    <a:pt x="98552" y="744474"/>
                  </a:lnTo>
                  <a:cubicBezTo>
                    <a:pt x="101981" y="744093"/>
                    <a:pt x="104521" y="740918"/>
                    <a:pt x="104140" y="737489"/>
                  </a:cubicBezTo>
                  <a:lnTo>
                    <a:pt x="100584" y="731520"/>
                  </a:lnTo>
                  <a:lnTo>
                    <a:pt x="9398" y="741553"/>
                  </a:lnTo>
                  <a:lnTo>
                    <a:pt x="15875" y="750316"/>
                  </a:lnTo>
                  <a:lnTo>
                    <a:pt x="50800" y="669163"/>
                  </a:lnTo>
                  <a:cubicBezTo>
                    <a:pt x="52197" y="665988"/>
                    <a:pt x="50673" y="662178"/>
                    <a:pt x="47498" y="660781"/>
                  </a:cubicBezTo>
                  <a:lnTo>
                    <a:pt x="40513" y="660908"/>
                  </a:lnTo>
                  <a:close/>
                </a:path>
              </a:pathLst>
            </a:custGeom>
            <a:solidFill>
              <a:srgbClr val="0070C0"/>
            </a:solidFill>
            <a:ln>
              <a:solidFill>
                <a:schemeClr val="accent1"/>
              </a:solidFill>
            </a:ln>
          </p:spPr>
          <p:txBody>
            <a:bodyPr/>
            <a:lstStyle/>
            <a:p>
              <a:endParaRPr lang="en-NZ"/>
            </a:p>
          </p:txBody>
        </p:sp>
      </p:grpSp>
      <p:sp>
        <p:nvSpPr>
          <p:cNvPr id="2118" name="TextBox 3">
            <a:extLst>
              <a:ext uri="{FF2B5EF4-FFF2-40B4-BE49-F238E27FC236}">
                <a16:creationId xmlns:a16="http://schemas.microsoft.com/office/drawing/2014/main" id="{09A18EFA-DAB5-5530-42F1-311B05EF35EA}"/>
              </a:ext>
            </a:extLst>
          </p:cNvPr>
          <p:cNvSpPr txBox="1"/>
          <p:nvPr/>
        </p:nvSpPr>
        <p:spPr>
          <a:xfrm>
            <a:off x="1468250" y="3771203"/>
            <a:ext cx="1960941" cy="344005"/>
          </a:xfrm>
          <a:prstGeom prst="rect">
            <a:avLst/>
          </a:prstGeom>
        </p:spPr>
        <p:txBody>
          <a:bodyPr wrap="square" lIns="0" tIns="0" rIns="0" bIns="0" rtlCol="0" anchor="t">
            <a:spAutoFit/>
          </a:bodyPr>
          <a:lstStyle/>
          <a:p>
            <a:pPr algn="l">
              <a:lnSpc>
                <a:spcPts val="2903"/>
              </a:lnSpc>
            </a:pPr>
            <a:r>
              <a:rPr lang="en-US" sz="1999" b="1" spc="-27" dirty="0">
                <a:latin typeface="IBM Plex Sans"/>
                <a:ea typeface="IBM Plex Sans"/>
                <a:cs typeface="IBM Plex Sans"/>
                <a:sym typeface="IBM Plex Sans"/>
              </a:rPr>
              <a:t>Primary region</a:t>
            </a:r>
          </a:p>
        </p:txBody>
      </p:sp>
      <p:sp>
        <p:nvSpPr>
          <p:cNvPr id="2119" name="TextBox 3">
            <a:extLst>
              <a:ext uri="{FF2B5EF4-FFF2-40B4-BE49-F238E27FC236}">
                <a16:creationId xmlns:a16="http://schemas.microsoft.com/office/drawing/2014/main" id="{A649E70F-092D-7772-9420-30C58946CD27}"/>
              </a:ext>
            </a:extLst>
          </p:cNvPr>
          <p:cNvSpPr txBox="1"/>
          <p:nvPr/>
        </p:nvSpPr>
        <p:spPr>
          <a:xfrm>
            <a:off x="8192577" y="3792076"/>
            <a:ext cx="2683636" cy="344005"/>
          </a:xfrm>
          <a:prstGeom prst="rect">
            <a:avLst/>
          </a:prstGeom>
        </p:spPr>
        <p:txBody>
          <a:bodyPr wrap="square" lIns="0" tIns="0" rIns="0" bIns="0" rtlCol="0" anchor="t">
            <a:spAutoFit/>
          </a:bodyPr>
          <a:lstStyle/>
          <a:p>
            <a:pPr algn="l">
              <a:lnSpc>
                <a:spcPts val="2903"/>
              </a:lnSpc>
            </a:pPr>
            <a:r>
              <a:rPr lang="en-US" sz="1999" b="1" spc="-27" dirty="0">
                <a:latin typeface="IBM Plex Sans"/>
                <a:ea typeface="IBM Plex Sans"/>
                <a:cs typeface="IBM Plex Sans"/>
                <a:sym typeface="IBM Plex Sans"/>
              </a:rPr>
              <a:t>Secondary region</a:t>
            </a:r>
          </a:p>
        </p:txBody>
      </p:sp>
      <p:sp>
        <p:nvSpPr>
          <p:cNvPr id="2120" name="TextBox 3">
            <a:extLst>
              <a:ext uri="{FF2B5EF4-FFF2-40B4-BE49-F238E27FC236}">
                <a16:creationId xmlns:a16="http://schemas.microsoft.com/office/drawing/2014/main" id="{2F80C47C-F189-D459-C1CA-721D2B0D8586}"/>
              </a:ext>
            </a:extLst>
          </p:cNvPr>
          <p:cNvSpPr txBox="1"/>
          <p:nvPr/>
        </p:nvSpPr>
        <p:spPr>
          <a:xfrm>
            <a:off x="5097833" y="5581911"/>
            <a:ext cx="2683636" cy="344005"/>
          </a:xfrm>
          <a:prstGeom prst="rect">
            <a:avLst/>
          </a:prstGeom>
        </p:spPr>
        <p:txBody>
          <a:bodyPr wrap="square" lIns="0" tIns="0" rIns="0" bIns="0" rtlCol="0" anchor="t">
            <a:spAutoFit/>
          </a:bodyPr>
          <a:lstStyle/>
          <a:p>
            <a:pPr algn="l">
              <a:lnSpc>
                <a:spcPts val="2903"/>
              </a:lnSpc>
            </a:pPr>
            <a:r>
              <a:rPr lang="en-US" sz="1999" b="1" spc="-27" dirty="0">
                <a:latin typeface="IBM Plex Sans"/>
                <a:ea typeface="IBM Plex Sans"/>
                <a:cs typeface="IBM Plex Sans"/>
                <a:sym typeface="IBM Plex Sans"/>
              </a:rPr>
              <a:t>Shared state</a:t>
            </a:r>
          </a:p>
        </p:txBody>
      </p:sp>
    </p:spTree>
    <p:extLst>
      <p:ext uri="{BB962C8B-B14F-4D97-AF65-F5344CB8AC3E}">
        <p14:creationId xmlns:p14="http://schemas.microsoft.com/office/powerpoint/2010/main" val="16518744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map of the world&#10;&#10;Description automatically generated">
            <a:extLst>
              <a:ext uri="{FF2B5EF4-FFF2-40B4-BE49-F238E27FC236}">
                <a16:creationId xmlns:a16="http://schemas.microsoft.com/office/drawing/2014/main" id="{A7B76A8E-6BD2-2084-33D2-FF7E59B14286}"/>
              </a:ext>
            </a:extLst>
          </p:cNvPr>
          <p:cNvPicPr>
            <a:picLocks noChangeAspect="1"/>
          </p:cNvPicPr>
          <p:nvPr/>
        </p:nvPicPr>
        <p:blipFill>
          <a:blip r:embed="rId3"/>
          <a:stretch>
            <a:fillRect/>
          </a:stretch>
        </p:blipFill>
        <p:spPr>
          <a:xfrm>
            <a:off x="535566" y="-1199397"/>
            <a:ext cx="11404397" cy="11404397"/>
          </a:xfrm>
          <a:prstGeom prst="rect">
            <a:avLst/>
          </a:prstGeom>
        </p:spPr>
      </p:pic>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4">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380979" y="241696"/>
            <a:ext cx="4938585"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Anatomy of an Azure API Management instance</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5">
            <a:extLst>
              <a:ext uri="{FF2B5EF4-FFF2-40B4-BE49-F238E27FC236}">
                <a16:creationId xmlns:a16="http://schemas.microsoft.com/office/drawing/2014/main" id="{D09E27E7-4E46-F8C1-C287-CA207D9ABEFE}"/>
              </a:ext>
            </a:extLst>
          </p:cNvPr>
          <p:cNvSpPr txBox="1"/>
          <p:nvPr/>
        </p:nvSpPr>
        <p:spPr>
          <a:xfrm>
            <a:off x="2901835" y="976861"/>
            <a:ext cx="6097098" cy="475900"/>
          </a:xfrm>
          <a:prstGeom prst="rect">
            <a:avLst/>
          </a:prstGeom>
        </p:spPr>
        <p:txBody>
          <a:bodyPr wrap="square" lIns="0" tIns="0" rIns="0" bIns="0" rtlCol="0" anchor="t">
            <a:spAutoFit/>
          </a:bodyPr>
          <a:lstStyle/>
          <a:p>
            <a:pPr algn="l">
              <a:lnSpc>
                <a:spcPts val="4040"/>
              </a:lnSpc>
            </a:pPr>
            <a:r>
              <a:rPr lang="en-US" sz="2800" spc="-39" dirty="0">
                <a:latin typeface="IBM Plex Sans"/>
                <a:ea typeface="IBM Plex Sans"/>
                <a:cs typeface="IBM Plex Sans"/>
                <a:sym typeface="IBM Plex Sans"/>
              </a:rPr>
              <a:t>https://&lt;service-name&gt;.azure-api.net</a:t>
            </a:r>
          </a:p>
        </p:txBody>
      </p:sp>
      <p:cxnSp>
        <p:nvCxnSpPr>
          <p:cNvPr id="10" name="Straight Arrow Connector 9">
            <a:extLst>
              <a:ext uri="{FF2B5EF4-FFF2-40B4-BE49-F238E27FC236}">
                <a16:creationId xmlns:a16="http://schemas.microsoft.com/office/drawing/2014/main" id="{3172C52D-1A43-E67C-AC15-C5A443D5AFE6}"/>
              </a:ext>
            </a:extLst>
          </p:cNvPr>
          <p:cNvCxnSpPr>
            <a:cxnSpLocks/>
          </p:cNvCxnSpPr>
          <p:nvPr/>
        </p:nvCxnSpPr>
        <p:spPr>
          <a:xfrm>
            <a:off x="5625389" y="1452761"/>
            <a:ext cx="0" cy="332148"/>
          </a:xfrm>
          <a:prstGeom prst="straightConnector1">
            <a:avLst/>
          </a:prstGeom>
          <a:ln w="19050" cap="flat" cmpd="sng" algn="ctr">
            <a:solidFill>
              <a:schemeClr val="tx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2" name="Rectangle 11">
            <a:extLst>
              <a:ext uri="{FF2B5EF4-FFF2-40B4-BE49-F238E27FC236}">
                <a16:creationId xmlns:a16="http://schemas.microsoft.com/office/drawing/2014/main" id="{FBE53715-D691-DAFE-182B-437DD3108C07}"/>
              </a:ext>
            </a:extLst>
          </p:cNvPr>
          <p:cNvSpPr/>
          <p:nvPr/>
        </p:nvSpPr>
        <p:spPr bwMode="auto">
          <a:xfrm>
            <a:off x="676778" y="3043123"/>
            <a:ext cx="5753284" cy="3506018"/>
          </a:xfrm>
          <a:prstGeom prst="rect">
            <a:avLst/>
          </a:prstGeom>
          <a:ln>
            <a:headEnd type="none" w="med" len="med"/>
            <a:tailEnd type="none" w="med" len="me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3" name="TextBox 5">
            <a:extLst>
              <a:ext uri="{FF2B5EF4-FFF2-40B4-BE49-F238E27FC236}">
                <a16:creationId xmlns:a16="http://schemas.microsoft.com/office/drawing/2014/main" id="{2344FFD9-124A-A051-4E1D-3CF94835F973}"/>
              </a:ext>
            </a:extLst>
          </p:cNvPr>
          <p:cNvSpPr txBox="1"/>
          <p:nvPr/>
        </p:nvSpPr>
        <p:spPr>
          <a:xfrm>
            <a:off x="837044" y="2934098"/>
            <a:ext cx="2000654" cy="462819"/>
          </a:xfrm>
          <a:prstGeom prst="rect">
            <a:avLst/>
          </a:prstGeom>
        </p:spPr>
        <p:txBody>
          <a:bodyPr wrap="square" lIns="0" tIns="0" rIns="0" bIns="0" rtlCol="0" anchor="t">
            <a:spAutoFit/>
          </a:bodyPr>
          <a:lstStyle/>
          <a:p>
            <a:pPr algn="l">
              <a:lnSpc>
                <a:spcPts val="4040"/>
              </a:lnSpc>
            </a:pPr>
            <a:r>
              <a:rPr lang="en-US" sz="2400" spc="-39" dirty="0">
                <a:solidFill>
                  <a:schemeClr val="bg2"/>
                </a:solidFill>
                <a:latin typeface="IBM Plex Sans"/>
                <a:ea typeface="IBM Plex Sans"/>
                <a:cs typeface="IBM Plex Sans"/>
                <a:sym typeface="IBM Plex Sans"/>
              </a:rPr>
              <a:t>Primary region</a:t>
            </a:r>
          </a:p>
        </p:txBody>
      </p:sp>
      <p:sp>
        <p:nvSpPr>
          <p:cNvPr id="15" name="Rectangle 14">
            <a:extLst>
              <a:ext uri="{FF2B5EF4-FFF2-40B4-BE49-F238E27FC236}">
                <a16:creationId xmlns:a16="http://schemas.microsoft.com/office/drawing/2014/main" id="{0D2B6F2F-FA30-5628-2965-0244C05EAD48}"/>
              </a:ext>
            </a:extLst>
          </p:cNvPr>
          <p:cNvSpPr/>
          <p:nvPr/>
        </p:nvSpPr>
        <p:spPr bwMode="auto">
          <a:xfrm>
            <a:off x="845420" y="3692492"/>
            <a:ext cx="2629299" cy="24376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17" name="Rectangle 16">
            <a:extLst>
              <a:ext uri="{FF2B5EF4-FFF2-40B4-BE49-F238E27FC236}">
                <a16:creationId xmlns:a16="http://schemas.microsoft.com/office/drawing/2014/main" id="{68449DEB-F698-F18D-6F1F-4C268CDD6813}"/>
              </a:ext>
            </a:extLst>
          </p:cNvPr>
          <p:cNvSpPr/>
          <p:nvPr/>
        </p:nvSpPr>
        <p:spPr bwMode="auto">
          <a:xfrm>
            <a:off x="974694" y="3772298"/>
            <a:ext cx="2389386" cy="662632"/>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rPr>
              <a:t>Control-Plane</a:t>
            </a:r>
            <a:endParaRPr lang="en-NZ" sz="2000" b="1" dirty="0" err="1">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18" name="Rectangle 17">
            <a:extLst>
              <a:ext uri="{FF2B5EF4-FFF2-40B4-BE49-F238E27FC236}">
                <a16:creationId xmlns:a16="http://schemas.microsoft.com/office/drawing/2014/main" id="{97E77792-44FB-F321-61EA-5B4D2481CC5E}"/>
              </a:ext>
            </a:extLst>
          </p:cNvPr>
          <p:cNvSpPr/>
          <p:nvPr/>
        </p:nvSpPr>
        <p:spPr bwMode="auto">
          <a:xfrm>
            <a:off x="974693" y="4548906"/>
            <a:ext cx="2389387" cy="662632"/>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cs typeface="Segoe UI" pitchFamily="34" charset="0"/>
              </a:rPr>
              <a:t>Gateway</a:t>
            </a:r>
            <a:endParaRPr lang="en-NZ" sz="2000" b="1" dirty="0" err="1">
              <a:ln w="0"/>
              <a:solidFill>
                <a:schemeClr val="bg2"/>
              </a:solidFill>
              <a:effectLst>
                <a:outerShdw blurRad="38100" dist="19050" dir="2700000" algn="tl" rotWithShape="0">
                  <a:schemeClr val="dk1">
                    <a:alpha val="40000"/>
                  </a:schemeClr>
                </a:outerShdw>
              </a:effectLst>
              <a:cs typeface="Segoe UI" pitchFamily="34" charset="0"/>
            </a:endParaRPr>
          </a:p>
        </p:txBody>
      </p:sp>
      <p:sp>
        <p:nvSpPr>
          <p:cNvPr id="19" name="Rectangle 18">
            <a:extLst>
              <a:ext uri="{FF2B5EF4-FFF2-40B4-BE49-F238E27FC236}">
                <a16:creationId xmlns:a16="http://schemas.microsoft.com/office/drawing/2014/main" id="{2E28EFAC-6296-FDE1-1F3E-830734E400E5}"/>
              </a:ext>
            </a:extLst>
          </p:cNvPr>
          <p:cNvSpPr/>
          <p:nvPr/>
        </p:nvSpPr>
        <p:spPr bwMode="auto">
          <a:xfrm>
            <a:off x="974694" y="5351143"/>
            <a:ext cx="2389388" cy="662632"/>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cs typeface="Segoe UI" pitchFamily="34" charset="0"/>
              </a:rPr>
              <a:t>Developer Portal</a:t>
            </a:r>
            <a:endParaRPr lang="en-NZ" sz="2000" b="1" dirty="0" err="1">
              <a:ln w="0"/>
              <a:solidFill>
                <a:schemeClr val="bg2"/>
              </a:solidFill>
              <a:effectLst>
                <a:outerShdw blurRad="38100" dist="19050" dir="2700000" algn="tl" rotWithShape="0">
                  <a:schemeClr val="dk1">
                    <a:alpha val="40000"/>
                  </a:schemeClr>
                </a:outerShdw>
              </a:effectLst>
              <a:cs typeface="Segoe UI" pitchFamily="34" charset="0"/>
            </a:endParaRPr>
          </a:p>
        </p:txBody>
      </p:sp>
      <p:pic>
        <p:nvPicPr>
          <p:cNvPr id="5126" name="Picture 6" descr="Navigating the Cloud: An In-Depth Guide to Azure Traffic Manager">
            <a:extLst>
              <a:ext uri="{FF2B5EF4-FFF2-40B4-BE49-F238E27FC236}">
                <a16:creationId xmlns:a16="http://schemas.microsoft.com/office/drawing/2014/main" id="{E6650B7B-681A-68C3-9D39-CCA6D9893FC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0027" y="1904859"/>
            <a:ext cx="830723" cy="43613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8B661BBD-D3BC-E5C7-D50B-403F70AEC978}"/>
              </a:ext>
            </a:extLst>
          </p:cNvPr>
          <p:cNvSpPr/>
          <p:nvPr/>
        </p:nvSpPr>
        <p:spPr bwMode="auto">
          <a:xfrm>
            <a:off x="3633655" y="3692492"/>
            <a:ext cx="2629299" cy="2437691"/>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F81DB1C3-91A0-45FA-D769-F2A3DA38439A}"/>
              </a:ext>
            </a:extLst>
          </p:cNvPr>
          <p:cNvSpPr/>
          <p:nvPr/>
        </p:nvSpPr>
        <p:spPr bwMode="auto">
          <a:xfrm>
            <a:off x="3762929" y="3772298"/>
            <a:ext cx="2389386" cy="662632"/>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rPr>
              <a:t>Control-Plane</a:t>
            </a:r>
            <a:endParaRPr lang="en-NZ" sz="2000" b="1" dirty="0" err="1">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25" name="Rectangle 24">
            <a:extLst>
              <a:ext uri="{FF2B5EF4-FFF2-40B4-BE49-F238E27FC236}">
                <a16:creationId xmlns:a16="http://schemas.microsoft.com/office/drawing/2014/main" id="{A0F434D5-D886-83B9-A2C8-A7EEF5E351A7}"/>
              </a:ext>
            </a:extLst>
          </p:cNvPr>
          <p:cNvSpPr/>
          <p:nvPr/>
        </p:nvSpPr>
        <p:spPr bwMode="auto">
          <a:xfrm>
            <a:off x="3762928" y="4548906"/>
            <a:ext cx="2389387" cy="662632"/>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cs typeface="Segoe UI" pitchFamily="34" charset="0"/>
              </a:rPr>
              <a:t>Gateway</a:t>
            </a:r>
            <a:endParaRPr lang="en-NZ" sz="2000" b="1" dirty="0" err="1">
              <a:ln w="0"/>
              <a:solidFill>
                <a:schemeClr val="bg2"/>
              </a:solidFill>
              <a:effectLst>
                <a:outerShdw blurRad="38100" dist="19050" dir="2700000" algn="tl" rotWithShape="0">
                  <a:schemeClr val="dk1">
                    <a:alpha val="40000"/>
                  </a:schemeClr>
                </a:outerShdw>
              </a:effectLst>
              <a:cs typeface="Segoe UI" pitchFamily="34" charset="0"/>
            </a:endParaRPr>
          </a:p>
        </p:txBody>
      </p:sp>
      <p:sp>
        <p:nvSpPr>
          <p:cNvPr id="26" name="Rectangle 25">
            <a:extLst>
              <a:ext uri="{FF2B5EF4-FFF2-40B4-BE49-F238E27FC236}">
                <a16:creationId xmlns:a16="http://schemas.microsoft.com/office/drawing/2014/main" id="{3F272628-18B5-CEBC-2B70-E9266F1DF3E6}"/>
              </a:ext>
            </a:extLst>
          </p:cNvPr>
          <p:cNvSpPr/>
          <p:nvPr/>
        </p:nvSpPr>
        <p:spPr bwMode="auto">
          <a:xfrm>
            <a:off x="3762929" y="5351143"/>
            <a:ext cx="2389388" cy="662632"/>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cs typeface="Segoe UI" pitchFamily="34" charset="0"/>
              </a:rPr>
              <a:t>Developer Portal</a:t>
            </a:r>
            <a:endParaRPr lang="en-NZ" sz="2000" b="1" dirty="0" err="1">
              <a:ln w="0"/>
              <a:solidFill>
                <a:schemeClr val="bg2"/>
              </a:solidFill>
              <a:effectLst>
                <a:outerShdw blurRad="38100" dist="19050" dir="2700000" algn="tl" rotWithShape="0">
                  <a:schemeClr val="dk1">
                    <a:alpha val="40000"/>
                  </a:schemeClr>
                </a:outerShdw>
              </a:effectLst>
              <a:cs typeface="Segoe UI" pitchFamily="34" charset="0"/>
            </a:endParaRPr>
          </a:p>
        </p:txBody>
      </p:sp>
      <p:sp>
        <p:nvSpPr>
          <p:cNvPr id="27" name="Rectangle 26">
            <a:extLst>
              <a:ext uri="{FF2B5EF4-FFF2-40B4-BE49-F238E27FC236}">
                <a16:creationId xmlns:a16="http://schemas.microsoft.com/office/drawing/2014/main" id="{770F8286-69F5-C0BE-23E6-002D43C8C052}"/>
              </a:ext>
            </a:extLst>
          </p:cNvPr>
          <p:cNvSpPr/>
          <p:nvPr/>
        </p:nvSpPr>
        <p:spPr bwMode="auto">
          <a:xfrm>
            <a:off x="6687188" y="3043123"/>
            <a:ext cx="3005452" cy="3506018"/>
          </a:xfrm>
          <a:prstGeom prst="rect">
            <a:avLst/>
          </a:prstGeom>
          <a:ln>
            <a:headEnd type="none" w="med" len="med"/>
            <a:tailEnd type="none" w="med" len="med"/>
          </a:ln>
          <a:effectLst>
            <a:outerShdw blurRad="63500" sx="102000" sy="102000" algn="ctr"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28" name="TextBox 5">
            <a:extLst>
              <a:ext uri="{FF2B5EF4-FFF2-40B4-BE49-F238E27FC236}">
                <a16:creationId xmlns:a16="http://schemas.microsoft.com/office/drawing/2014/main" id="{627FB03C-7798-8C22-D2A6-89140ABD9A33}"/>
              </a:ext>
            </a:extLst>
          </p:cNvPr>
          <p:cNvSpPr txBox="1"/>
          <p:nvPr/>
        </p:nvSpPr>
        <p:spPr>
          <a:xfrm>
            <a:off x="6847454" y="2934098"/>
            <a:ext cx="3247522" cy="462819"/>
          </a:xfrm>
          <a:prstGeom prst="rect">
            <a:avLst/>
          </a:prstGeom>
        </p:spPr>
        <p:txBody>
          <a:bodyPr wrap="square" lIns="0" tIns="0" rIns="0" bIns="0" rtlCol="0" anchor="t">
            <a:spAutoFit/>
          </a:bodyPr>
          <a:lstStyle/>
          <a:p>
            <a:pPr algn="l">
              <a:lnSpc>
                <a:spcPts val="4040"/>
              </a:lnSpc>
            </a:pPr>
            <a:r>
              <a:rPr lang="en-US" sz="2400" spc="-39" dirty="0">
                <a:solidFill>
                  <a:schemeClr val="bg2"/>
                </a:solidFill>
                <a:latin typeface="IBM Plex Sans"/>
                <a:ea typeface="IBM Plex Sans"/>
                <a:cs typeface="IBM Plex Sans"/>
                <a:sym typeface="IBM Plex Sans"/>
              </a:rPr>
              <a:t>Secondary region</a:t>
            </a:r>
          </a:p>
        </p:txBody>
      </p:sp>
      <p:sp>
        <p:nvSpPr>
          <p:cNvPr id="29" name="Rectangle 28">
            <a:extLst>
              <a:ext uri="{FF2B5EF4-FFF2-40B4-BE49-F238E27FC236}">
                <a16:creationId xmlns:a16="http://schemas.microsoft.com/office/drawing/2014/main" id="{BF943674-611C-5B33-4BD1-F8F32F158EED}"/>
              </a:ext>
            </a:extLst>
          </p:cNvPr>
          <p:cNvSpPr/>
          <p:nvPr/>
        </p:nvSpPr>
        <p:spPr bwMode="auto">
          <a:xfrm>
            <a:off x="6855830" y="3692493"/>
            <a:ext cx="2629299" cy="11857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30" name="Rectangle 29">
            <a:extLst>
              <a:ext uri="{FF2B5EF4-FFF2-40B4-BE49-F238E27FC236}">
                <a16:creationId xmlns:a16="http://schemas.microsoft.com/office/drawing/2014/main" id="{9CCEF86B-5FA5-B3D1-380A-786AC9D45FF5}"/>
              </a:ext>
            </a:extLst>
          </p:cNvPr>
          <p:cNvSpPr/>
          <p:nvPr/>
        </p:nvSpPr>
        <p:spPr bwMode="auto">
          <a:xfrm>
            <a:off x="6985104" y="3772298"/>
            <a:ext cx="2389386" cy="662632"/>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rPr>
              <a:t>Gateway</a:t>
            </a:r>
            <a:endParaRPr lang="en-NZ" sz="2000" b="1" dirty="0" err="1">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endParaRPr>
          </a:p>
        </p:txBody>
      </p:sp>
      <p:sp>
        <p:nvSpPr>
          <p:cNvPr id="33" name="Rectangle 32">
            <a:extLst>
              <a:ext uri="{FF2B5EF4-FFF2-40B4-BE49-F238E27FC236}">
                <a16:creationId xmlns:a16="http://schemas.microsoft.com/office/drawing/2014/main" id="{2F6963F9-E1D5-1F8F-CF5C-7779CA8B1C3A}"/>
              </a:ext>
            </a:extLst>
          </p:cNvPr>
          <p:cNvSpPr/>
          <p:nvPr/>
        </p:nvSpPr>
        <p:spPr bwMode="auto">
          <a:xfrm>
            <a:off x="6855830" y="5088963"/>
            <a:ext cx="2629299" cy="1185762"/>
          </a:xfrm>
          <a:prstGeom prst="rec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34" name="Rectangle 33">
            <a:extLst>
              <a:ext uri="{FF2B5EF4-FFF2-40B4-BE49-F238E27FC236}">
                <a16:creationId xmlns:a16="http://schemas.microsoft.com/office/drawing/2014/main" id="{44924A05-D8A8-2985-3CA7-1CB6180BE470}"/>
              </a:ext>
            </a:extLst>
          </p:cNvPr>
          <p:cNvSpPr/>
          <p:nvPr/>
        </p:nvSpPr>
        <p:spPr bwMode="auto">
          <a:xfrm>
            <a:off x="6985104" y="5168768"/>
            <a:ext cx="2389386" cy="662632"/>
          </a:xfrm>
          <a:prstGeom prst="rect">
            <a:avLst/>
          </a:prstGeom>
          <a:ln>
            <a:headEnd type="none" w="med" len="med"/>
            <a:tailEnd type="none" w="med" len="med"/>
          </a:ln>
          <a:effectLst>
            <a:outerShdw blurRad="50800" dist="38100" dir="10800000" algn="r"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r>
              <a:rPr lang="en-US" sz="2000" b="1" dirty="0">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rPr>
              <a:t>Gateway</a:t>
            </a:r>
            <a:endParaRPr lang="en-NZ" sz="2000" b="1" dirty="0" err="1">
              <a:ln w="0"/>
              <a:solidFill>
                <a:schemeClr val="bg2"/>
              </a:solidFill>
              <a:effectLst>
                <a:outerShdw blurRad="38100" dist="19050" dir="2700000" algn="tl" rotWithShape="0">
                  <a:schemeClr val="dk1">
                    <a:alpha val="40000"/>
                  </a:schemeClr>
                </a:outerShdw>
              </a:effectLst>
              <a:ea typeface="Segoe UI" pitchFamily="34" charset="0"/>
              <a:cs typeface="Segoe UI" pitchFamily="34" charset="0"/>
            </a:endParaRPr>
          </a:p>
        </p:txBody>
      </p:sp>
      <p:pic>
        <p:nvPicPr>
          <p:cNvPr id="3074" name="Picture 2" descr="API Management pricing | Microsoft Azure">
            <a:extLst>
              <a:ext uri="{FF2B5EF4-FFF2-40B4-BE49-F238E27FC236}">
                <a16:creationId xmlns:a16="http://schemas.microsoft.com/office/drawing/2014/main" id="{050EE721-5AE4-F839-32DD-A358495046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83877" y="3066831"/>
            <a:ext cx="581225" cy="30514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API Management pricing | Microsoft Azure">
            <a:extLst>
              <a:ext uri="{FF2B5EF4-FFF2-40B4-BE49-F238E27FC236}">
                <a16:creationId xmlns:a16="http://schemas.microsoft.com/office/drawing/2014/main" id="{7EA60B15-B10A-049A-E6DF-B9A42FC67E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41263" y="3109583"/>
            <a:ext cx="581225" cy="305143"/>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5">
            <a:extLst>
              <a:ext uri="{FF2B5EF4-FFF2-40B4-BE49-F238E27FC236}">
                <a16:creationId xmlns:a16="http://schemas.microsoft.com/office/drawing/2014/main" id="{6459791A-AD83-C5D4-5773-E19833D8B445}"/>
              </a:ext>
            </a:extLst>
          </p:cNvPr>
          <p:cNvSpPr txBox="1"/>
          <p:nvPr/>
        </p:nvSpPr>
        <p:spPr>
          <a:xfrm>
            <a:off x="691195" y="2389956"/>
            <a:ext cx="4813618" cy="423770"/>
          </a:xfrm>
          <a:prstGeom prst="rect">
            <a:avLst/>
          </a:prstGeom>
        </p:spPr>
        <p:txBody>
          <a:bodyPr wrap="square" lIns="0" tIns="0" rIns="0" bIns="0" rtlCol="0" anchor="t">
            <a:spAutoFit/>
          </a:bodyPr>
          <a:lstStyle/>
          <a:p>
            <a:pPr>
              <a:lnSpc>
                <a:spcPts val="4040"/>
              </a:lnSpc>
            </a:pPr>
            <a:r>
              <a:rPr lang="en-US" sz="1200" spc="-39" dirty="0">
                <a:latin typeface="IBM Plex Sans"/>
                <a:sym typeface="IBM Plex Sans"/>
              </a:rPr>
              <a:t>https://&lt;service-name&gt;-australiaeast-01.regional.azure.api.net</a:t>
            </a:r>
          </a:p>
        </p:txBody>
      </p:sp>
      <p:sp>
        <p:nvSpPr>
          <p:cNvPr id="39" name="TextBox 5">
            <a:extLst>
              <a:ext uri="{FF2B5EF4-FFF2-40B4-BE49-F238E27FC236}">
                <a16:creationId xmlns:a16="http://schemas.microsoft.com/office/drawing/2014/main" id="{6240911F-66EA-ABB3-6E06-1538297EB595}"/>
              </a:ext>
            </a:extLst>
          </p:cNvPr>
          <p:cNvSpPr txBox="1"/>
          <p:nvPr/>
        </p:nvSpPr>
        <p:spPr>
          <a:xfrm>
            <a:off x="6687188" y="2410078"/>
            <a:ext cx="4813618" cy="423770"/>
          </a:xfrm>
          <a:prstGeom prst="rect">
            <a:avLst/>
          </a:prstGeom>
        </p:spPr>
        <p:txBody>
          <a:bodyPr wrap="square" lIns="0" tIns="0" rIns="0" bIns="0" rtlCol="0" anchor="t">
            <a:spAutoFit/>
          </a:bodyPr>
          <a:lstStyle/>
          <a:p>
            <a:pPr algn="l">
              <a:lnSpc>
                <a:spcPts val="4040"/>
              </a:lnSpc>
            </a:pPr>
            <a:r>
              <a:rPr lang="en-US" sz="1200" spc="-39" dirty="0">
                <a:latin typeface="IBM Plex Sans"/>
                <a:ea typeface="IBM Plex Sans"/>
                <a:cs typeface="IBM Plex Sans"/>
                <a:sym typeface="IBM Plex Sans"/>
              </a:rPr>
              <a:t>https://&lt;service-name&gt;-australiasoutheast-01.regional.azure.api.net</a:t>
            </a:r>
          </a:p>
        </p:txBody>
      </p:sp>
      <p:cxnSp>
        <p:nvCxnSpPr>
          <p:cNvPr id="41" name="Connector: Elbow 40">
            <a:extLst>
              <a:ext uri="{FF2B5EF4-FFF2-40B4-BE49-F238E27FC236}">
                <a16:creationId xmlns:a16="http://schemas.microsoft.com/office/drawing/2014/main" id="{4385797F-7B12-CDFB-374A-470D564ABA45}"/>
              </a:ext>
            </a:extLst>
          </p:cNvPr>
          <p:cNvCxnSpPr>
            <a:cxnSpLocks/>
            <a:endCxn id="38" idx="0"/>
          </p:cNvCxnSpPr>
          <p:nvPr/>
        </p:nvCxnSpPr>
        <p:spPr>
          <a:xfrm rot="10800000" flipV="1">
            <a:off x="3098005" y="2122924"/>
            <a:ext cx="2406809" cy="267032"/>
          </a:xfrm>
          <a:prstGeom prst="bentConnector2">
            <a:avLst/>
          </a:prstGeom>
          <a:ln w="22225">
            <a:gradFill flip="none" rotWithShape="1">
              <a:gsLst>
                <a:gs pos="0">
                  <a:srgbClr val="C03BC4"/>
                </a:gs>
                <a:gs pos="100000">
                  <a:srgbClr val="0078D4"/>
                </a:gs>
              </a:gsLst>
              <a:lin ang="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265BC673-315A-CB2F-C7AF-A28F4DD691D2}"/>
              </a:ext>
            </a:extLst>
          </p:cNvPr>
          <p:cNvCxnSpPr>
            <a:cxnSpLocks/>
            <a:endCxn id="39" idx="0"/>
          </p:cNvCxnSpPr>
          <p:nvPr/>
        </p:nvCxnSpPr>
        <p:spPr>
          <a:xfrm>
            <a:off x="5808269" y="2122924"/>
            <a:ext cx="3285728" cy="287154"/>
          </a:xfrm>
          <a:prstGeom prst="bentConnector2">
            <a:avLst/>
          </a:prstGeom>
          <a:ln w="22225">
            <a:gradFill flip="none" rotWithShape="1">
              <a:gsLst>
                <a:gs pos="0">
                  <a:srgbClr val="C03BC4"/>
                </a:gs>
                <a:gs pos="100000">
                  <a:srgbClr val="0078D4"/>
                </a:gs>
              </a:gsLst>
              <a:lin ang="0" scaled="1"/>
              <a:tileRect/>
            </a:gradFill>
            <a:headEnd type="none" w="lg" len="med"/>
            <a:tailEnd type="arrow"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88484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 name="Picture 57" descr="A map of the world&#10;&#10;Description automatically generated">
            <a:extLst>
              <a:ext uri="{FF2B5EF4-FFF2-40B4-BE49-F238E27FC236}">
                <a16:creationId xmlns:a16="http://schemas.microsoft.com/office/drawing/2014/main" id="{D2052CFC-31E2-DD98-51AC-8DA03A112304}"/>
              </a:ext>
            </a:extLst>
          </p:cNvPr>
          <p:cNvPicPr>
            <a:picLocks noChangeAspect="1"/>
          </p:cNvPicPr>
          <p:nvPr/>
        </p:nvPicPr>
        <p:blipFill>
          <a:blip r:embed="rId3"/>
          <a:stretch>
            <a:fillRect/>
          </a:stretch>
        </p:blipFill>
        <p:spPr>
          <a:xfrm>
            <a:off x="248185" y="-1108254"/>
            <a:ext cx="11404397" cy="11404397"/>
          </a:xfrm>
          <a:prstGeom prst="rect">
            <a:avLst/>
          </a:prstGeom>
        </p:spPr>
      </p:pic>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4">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130186" y="245670"/>
            <a:ext cx="1389840"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Multi-region</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Freeform 2">
            <a:extLst>
              <a:ext uri="{FF2B5EF4-FFF2-40B4-BE49-F238E27FC236}">
                <a16:creationId xmlns:a16="http://schemas.microsoft.com/office/drawing/2014/main" id="{C5D97126-A6E5-39D5-DD87-6BD54FCFA6C6}"/>
              </a:ext>
            </a:extLst>
          </p:cNvPr>
          <p:cNvSpPr/>
          <p:nvPr/>
        </p:nvSpPr>
        <p:spPr>
          <a:xfrm>
            <a:off x="2169303" y="4319261"/>
            <a:ext cx="227457" cy="248279"/>
          </a:xfrm>
          <a:custGeom>
            <a:avLst/>
            <a:gdLst/>
            <a:ahLst/>
            <a:cxnLst/>
            <a:rect l="l" t="t" r="r" b="b"/>
            <a:pathLst>
              <a:path w="227457" h="248279">
                <a:moveTo>
                  <a:pt x="0" y="0"/>
                </a:moveTo>
                <a:lnTo>
                  <a:pt x="227457" y="0"/>
                </a:lnTo>
                <a:lnTo>
                  <a:pt x="227457" y="248278"/>
                </a:lnTo>
                <a:lnTo>
                  <a:pt x="0" y="248278"/>
                </a:lnTo>
                <a:lnTo>
                  <a:pt x="0" y="0"/>
                </a:lnTo>
                <a:close/>
              </a:path>
            </a:pathLst>
          </a:custGeom>
          <a:blipFill>
            <a:blip r:embed="rId5">
              <a:extLst>
                <a:ext uri="{96DAC541-7B7A-43D3-8B79-37D633B846F1}">
                  <asvg:svgBlip xmlns:asvg="http://schemas.microsoft.com/office/drawing/2016/SVG/main" r:embed="rId6"/>
                </a:ext>
              </a:extLst>
            </a:blip>
            <a:stretch>
              <a:fillRect/>
            </a:stretch>
          </a:blipFill>
          <a:ln>
            <a:solidFill>
              <a:schemeClr val="accent1"/>
            </a:solidFill>
          </a:ln>
        </p:spPr>
        <p:txBody>
          <a:bodyPr/>
          <a:lstStyle/>
          <a:p>
            <a:endParaRPr lang="en-NZ"/>
          </a:p>
        </p:txBody>
      </p:sp>
      <p:sp>
        <p:nvSpPr>
          <p:cNvPr id="5" name="Freeform 3">
            <a:extLst>
              <a:ext uri="{FF2B5EF4-FFF2-40B4-BE49-F238E27FC236}">
                <a16:creationId xmlns:a16="http://schemas.microsoft.com/office/drawing/2014/main" id="{70ED80A0-EF11-974E-614C-C3D4AAB144B0}"/>
              </a:ext>
            </a:extLst>
          </p:cNvPr>
          <p:cNvSpPr/>
          <p:nvPr/>
        </p:nvSpPr>
        <p:spPr>
          <a:xfrm>
            <a:off x="2663003" y="5110836"/>
            <a:ext cx="223676" cy="250755"/>
          </a:xfrm>
          <a:custGeom>
            <a:avLst/>
            <a:gdLst/>
            <a:ahLst/>
            <a:cxnLst/>
            <a:rect l="l" t="t" r="r" b="b"/>
            <a:pathLst>
              <a:path w="223676" h="250755">
                <a:moveTo>
                  <a:pt x="0" y="0"/>
                </a:moveTo>
                <a:lnTo>
                  <a:pt x="223675" y="0"/>
                </a:lnTo>
                <a:lnTo>
                  <a:pt x="223675" y="250755"/>
                </a:lnTo>
                <a:lnTo>
                  <a:pt x="0" y="250755"/>
                </a:lnTo>
                <a:lnTo>
                  <a:pt x="0" y="0"/>
                </a:lnTo>
                <a:close/>
              </a:path>
            </a:pathLst>
          </a:custGeom>
          <a:blipFill>
            <a:blip r:embed="rId7">
              <a:extLst>
                <a:ext uri="{96DAC541-7B7A-43D3-8B79-37D633B846F1}">
                  <asvg:svgBlip xmlns:asvg="http://schemas.microsoft.com/office/drawing/2016/SVG/main" r:embed="rId8"/>
                </a:ext>
              </a:extLst>
            </a:blip>
            <a:stretch>
              <a:fillRect/>
            </a:stretch>
          </a:blipFill>
          <a:ln>
            <a:solidFill>
              <a:schemeClr val="accent1"/>
            </a:solidFill>
          </a:ln>
        </p:spPr>
        <p:txBody>
          <a:bodyPr/>
          <a:lstStyle/>
          <a:p>
            <a:endParaRPr lang="en-NZ"/>
          </a:p>
        </p:txBody>
      </p:sp>
      <p:grpSp>
        <p:nvGrpSpPr>
          <p:cNvPr id="9" name="Group 6">
            <a:extLst>
              <a:ext uri="{FF2B5EF4-FFF2-40B4-BE49-F238E27FC236}">
                <a16:creationId xmlns:a16="http://schemas.microsoft.com/office/drawing/2014/main" id="{CB3B7ABD-DBCA-2F9C-276B-9ED4F487D8AE}"/>
              </a:ext>
            </a:extLst>
          </p:cNvPr>
          <p:cNvGrpSpPr>
            <a:grpSpLocks noChangeAspect="1"/>
          </p:cNvGrpSpPr>
          <p:nvPr/>
        </p:nvGrpSpPr>
        <p:grpSpPr>
          <a:xfrm>
            <a:off x="2336609" y="2356225"/>
            <a:ext cx="1080097" cy="1371886"/>
            <a:chOff x="0" y="0"/>
            <a:chExt cx="1080097" cy="1371892"/>
          </a:xfrm>
        </p:grpSpPr>
        <p:sp>
          <p:nvSpPr>
            <p:cNvPr id="10" name="Freeform 7">
              <a:extLst>
                <a:ext uri="{FF2B5EF4-FFF2-40B4-BE49-F238E27FC236}">
                  <a16:creationId xmlns:a16="http://schemas.microsoft.com/office/drawing/2014/main" id="{04407324-EE3B-2F28-A22D-149FCE6EA514}"/>
                </a:ext>
              </a:extLst>
            </p:cNvPr>
            <p:cNvSpPr/>
            <p:nvPr/>
          </p:nvSpPr>
          <p:spPr>
            <a:xfrm>
              <a:off x="-5461" y="-5461"/>
              <a:ext cx="1091057" cy="1382776"/>
            </a:xfrm>
            <a:custGeom>
              <a:avLst/>
              <a:gdLst/>
              <a:ahLst/>
              <a:cxnLst/>
              <a:rect l="l" t="t" r="r" b="b"/>
              <a:pathLst>
                <a:path w="1091057" h="1382776">
                  <a:moveTo>
                    <a:pt x="1031367" y="39624"/>
                  </a:moveTo>
                  <a:lnTo>
                    <a:pt x="37084" y="1325753"/>
                  </a:lnTo>
                  <a:lnTo>
                    <a:pt x="59690" y="1343279"/>
                  </a:lnTo>
                  <a:lnTo>
                    <a:pt x="1053973" y="57023"/>
                  </a:lnTo>
                  <a:close/>
                  <a:moveTo>
                    <a:pt x="1076579" y="74549"/>
                  </a:moveTo>
                  <a:cubicBezTo>
                    <a:pt x="1091057" y="55880"/>
                    <a:pt x="1087628" y="28956"/>
                    <a:pt x="1068832" y="14478"/>
                  </a:cubicBezTo>
                  <a:cubicBezTo>
                    <a:pt x="1050036" y="0"/>
                    <a:pt x="1023239" y="3429"/>
                    <a:pt x="1008761" y="22098"/>
                  </a:cubicBezTo>
                  <a:cubicBezTo>
                    <a:pt x="994283" y="40767"/>
                    <a:pt x="997712" y="67691"/>
                    <a:pt x="1016508" y="82169"/>
                  </a:cubicBezTo>
                  <a:cubicBezTo>
                    <a:pt x="1035304" y="96647"/>
                    <a:pt x="1062101" y="93218"/>
                    <a:pt x="1076579" y="74422"/>
                  </a:cubicBezTo>
                  <a:close/>
                  <a:moveTo>
                    <a:pt x="14478" y="1308227"/>
                  </a:moveTo>
                  <a:cubicBezTo>
                    <a:pt x="0" y="1326896"/>
                    <a:pt x="3429" y="1353820"/>
                    <a:pt x="22225" y="1368298"/>
                  </a:cubicBezTo>
                  <a:cubicBezTo>
                    <a:pt x="41021" y="1382776"/>
                    <a:pt x="67818" y="1379347"/>
                    <a:pt x="82296" y="1360551"/>
                  </a:cubicBezTo>
                  <a:cubicBezTo>
                    <a:pt x="96774" y="1341755"/>
                    <a:pt x="93345" y="1314958"/>
                    <a:pt x="74549" y="1300480"/>
                  </a:cubicBezTo>
                  <a:cubicBezTo>
                    <a:pt x="55753" y="1286002"/>
                    <a:pt x="28956" y="1289431"/>
                    <a:pt x="14478" y="1308227"/>
                  </a:cubicBezTo>
                  <a:close/>
                </a:path>
              </a:pathLst>
            </a:custGeom>
            <a:solidFill>
              <a:srgbClr val="0070C0"/>
            </a:solidFill>
            <a:ln>
              <a:solidFill>
                <a:schemeClr val="accent1"/>
              </a:solidFill>
            </a:ln>
          </p:spPr>
          <p:txBody>
            <a:bodyPr/>
            <a:lstStyle/>
            <a:p>
              <a:endParaRPr lang="en-NZ"/>
            </a:p>
          </p:txBody>
        </p:sp>
      </p:grpSp>
      <p:sp>
        <p:nvSpPr>
          <p:cNvPr id="11" name="Freeform 8">
            <a:extLst>
              <a:ext uri="{FF2B5EF4-FFF2-40B4-BE49-F238E27FC236}">
                <a16:creationId xmlns:a16="http://schemas.microsoft.com/office/drawing/2014/main" id="{7743D6E9-9C39-7B91-C868-445CD07CF51C}"/>
              </a:ext>
            </a:extLst>
          </p:cNvPr>
          <p:cNvSpPr/>
          <p:nvPr/>
        </p:nvSpPr>
        <p:spPr>
          <a:xfrm>
            <a:off x="8227984" y="3440922"/>
            <a:ext cx="979684" cy="2416940"/>
          </a:xfrm>
          <a:custGeom>
            <a:avLst/>
            <a:gdLst/>
            <a:ahLst/>
            <a:cxnLst/>
            <a:rect l="l" t="t" r="r" b="b"/>
            <a:pathLst>
              <a:path w="979684" h="2416940">
                <a:moveTo>
                  <a:pt x="0" y="0"/>
                </a:moveTo>
                <a:lnTo>
                  <a:pt x="979684" y="0"/>
                </a:lnTo>
                <a:lnTo>
                  <a:pt x="979684" y="2416941"/>
                </a:lnTo>
                <a:lnTo>
                  <a:pt x="0" y="241694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a:solidFill>
              <a:schemeClr val="accent1"/>
            </a:solidFill>
          </a:ln>
        </p:spPr>
        <p:txBody>
          <a:bodyPr/>
          <a:lstStyle/>
          <a:p>
            <a:endParaRPr lang="en-NZ"/>
          </a:p>
        </p:txBody>
      </p:sp>
      <p:grpSp>
        <p:nvGrpSpPr>
          <p:cNvPr id="12" name="Group 9">
            <a:extLst>
              <a:ext uri="{FF2B5EF4-FFF2-40B4-BE49-F238E27FC236}">
                <a16:creationId xmlns:a16="http://schemas.microsoft.com/office/drawing/2014/main" id="{18A3FA8E-E020-6791-2867-934633E9E4C2}"/>
              </a:ext>
            </a:extLst>
          </p:cNvPr>
          <p:cNvGrpSpPr>
            <a:grpSpLocks noChangeAspect="1"/>
          </p:cNvGrpSpPr>
          <p:nvPr/>
        </p:nvGrpSpPr>
        <p:grpSpPr>
          <a:xfrm>
            <a:off x="2018236" y="3377419"/>
            <a:ext cx="1106681" cy="2543937"/>
            <a:chOff x="0" y="0"/>
            <a:chExt cx="1106678" cy="2543937"/>
          </a:xfrm>
        </p:grpSpPr>
        <p:sp>
          <p:nvSpPr>
            <p:cNvPr id="13" name="Freeform 10">
              <a:extLst>
                <a:ext uri="{FF2B5EF4-FFF2-40B4-BE49-F238E27FC236}">
                  <a16:creationId xmlns:a16="http://schemas.microsoft.com/office/drawing/2014/main" id="{3C0CA55E-E913-8504-092D-9075CBEC4A98}"/>
                </a:ext>
              </a:extLst>
            </p:cNvPr>
            <p:cNvSpPr/>
            <p:nvPr/>
          </p:nvSpPr>
          <p:spPr>
            <a:xfrm>
              <a:off x="68326" y="68326"/>
              <a:ext cx="970153" cy="2407285"/>
            </a:xfrm>
            <a:custGeom>
              <a:avLst/>
              <a:gdLst/>
              <a:ahLst/>
              <a:cxnLst/>
              <a:rect l="l" t="t" r="r" b="b"/>
              <a:pathLst>
                <a:path w="970153" h="2407285">
                  <a:moveTo>
                    <a:pt x="0" y="0"/>
                  </a:moveTo>
                  <a:lnTo>
                    <a:pt x="970153" y="0"/>
                  </a:lnTo>
                  <a:lnTo>
                    <a:pt x="970153" y="2407285"/>
                  </a:lnTo>
                  <a:lnTo>
                    <a:pt x="0" y="2407285"/>
                  </a:lnTo>
                  <a:close/>
                </a:path>
              </a:pathLst>
            </a:custGeom>
            <a:solidFill>
              <a:srgbClr val="FFFFFF"/>
            </a:solidFill>
            <a:ln>
              <a:solidFill>
                <a:schemeClr val="accent1"/>
              </a:solidFill>
            </a:ln>
          </p:spPr>
          <p:txBody>
            <a:bodyPr/>
            <a:lstStyle/>
            <a:p>
              <a:endParaRPr lang="en-NZ"/>
            </a:p>
          </p:txBody>
        </p:sp>
        <p:sp>
          <p:nvSpPr>
            <p:cNvPr id="14" name="Freeform 11">
              <a:extLst>
                <a:ext uri="{FF2B5EF4-FFF2-40B4-BE49-F238E27FC236}">
                  <a16:creationId xmlns:a16="http://schemas.microsoft.com/office/drawing/2014/main" id="{BDC6B0BA-3DA4-4245-E08C-955EF6779601}"/>
                </a:ext>
              </a:extLst>
            </p:cNvPr>
            <p:cNvSpPr/>
            <p:nvPr/>
          </p:nvSpPr>
          <p:spPr>
            <a:xfrm>
              <a:off x="63500" y="63500"/>
              <a:ext cx="979805" cy="2416937"/>
            </a:xfrm>
            <a:custGeom>
              <a:avLst/>
              <a:gdLst/>
              <a:ahLst/>
              <a:cxnLst/>
              <a:rect l="l" t="t" r="r" b="b"/>
              <a:pathLst>
                <a:path w="979805" h="2416937">
                  <a:moveTo>
                    <a:pt x="4826" y="0"/>
                  </a:moveTo>
                  <a:lnTo>
                    <a:pt x="974979" y="0"/>
                  </a:lnTo>
                  <a:cubicBezTo>
                    <a:pt x="977646" y="0"/>
                    <a:pt x="979805" y="2159"/>
                    <a:pt x="979805" y="4826"/>
                  </a:cubicBezTo>
                  <a:lnTo>
                    <a:pt x="979805" y="2412111"/>
                  </a:lnTo>
                  <a:cubicBezTo>
                    <a:pt x="979805" y="2414778"/>
                    <a:pt x="977646" y="2416937"/>
                    <a:pt x="974979" y="2416937"/>
                  </a:cubicBezTo>
                  <a:lnTo>
                    <a:pt x="4826" y="2416937"/>
                  </a:lnTo>
                  <a:cubicBezTo>
                    <a:pt x="2159" y="2416937"/>
                    <a:pt x="0" y="2414778"/>
                    <a:pt x="0" y="2412111"/>
                  </a:cubicBezTo>
                  <a:lnTo>
                    <a:pt x="0" y="4826"/>
                  </a:lnTo>
                  <a:cubicBezTo>
                    <a:pt x="0" y="2159"/>
                    <a:pt x="2159" y="0"/>
                    <a:pt x="4826" y="0"/>
                  </a:cubicBezTo>
                  <a:moveTo>
                    <a:pt x="4826" y="9525"/>
                  </a:moveTo>
                  <a:lnTo>
                    <a:pt x="4826" y="4826"/>
                  </a:lnTo>
                  <a:lnTo>
                    <a:pt x="9652" y="4826"/>
                  </a:lnTo>
                  <a:lnTo>
                    <a:pt x="9652" y="2412111"/>
                  </a:lnTo>
                  <a:lnTo>
                    <a:pt x="4826" y="2412111"/>
                  </a:lnTo>
                  <a:lnTo>
                    <a:pt x="4826" y="2407285"/>
                  </a:lnTo>
                  <a:lnTo>
                    <a:pt x="974979" y="2407285"/>
                  </a:lnTo>
                  <a:lnTo>
                    <a:pt x="974979" y="2412111"/>
                  </a:lnTo>
                  <a:lnTo>
                    <a:pt x="970153" y="2412111"/>
                  </a:lnTo>
                  <a:lnTo>
                    <a:pt x="970153" y="4826"/>
                  </a:lnTo>
                  <a:lnTo>
                    <a:pt x="974979" y="4826"/>
                  </a:lnTo>
                  <a:lnTo>
                    <a:pt x="974979" y="9652"/>
                  </a:lnTo>
                  <a:lnTo>
                    <a:pt x="4826" y="9652"/>
                  </a:lnTo>
                  <a:close/>
                </a:path>
              </a:pathLst>
            </a:custGeom>
            <a:solidFill>
              <a:srgbClr val="0070C0"/>
            </a:solidFill>
            <a:ln>
              <a:solidFill>
                <a:schemeClr val="accent1"/>
              </a:solidFill>
            </a:ln>
          </p:spPr>
          <p:txBody>
            <a:bodyPr/>
            <a:lstStyle/>
            <a:p>
              <a:endParaRPr lang="en-NZ"/>
            </a:p>
          </p:txBody>
        </p:sp>
        <p:sp>
          <p:nvSpPr>
            <p:cNvPr id="15" name="Freeform 12">
              <a:extLst>
                <a:ext uri="{FF2B5EF4-FFF2-40B4-BE49-F238E27FC236}">
                  <a16:creationId xmlns:a16="http://schemas.microsoft.com/office/drawing/2014/main" id="{D559EA69-E1EB-3C4D-223A-BFE14A6E9FCF}"/>
                </a:ext>
              </a:extLst>
            </p:cNvPr>
            <p:cNvSpPr/>
            <p:nvPr/>
          </p:nvSpPr>
          <p:spPr>
            <a:xfrm>
              <a:off x="488315" y="1151509"/>
              <a:ext cx="103378" cy="331597"/>
            </a:xfrm>
            <a:custGeom>
              <a:avLst/>
              <a:gdLst/>
              <a:ahLst/>
              <a:cxnLst/>
              <a:rect l="l" t="t" r="r" b="b"/>
              <a:pathLst>
                <a:path w="103378" h="331597">
                  <a:moveTo>
                    <a:pt x="58039" y="0"/>
                  </a:moveTo>
                  <a:lnTo>
                    <a:pt x="58039" y="319024"/>
                  </a:lnTo>
                  <a:lnTo>
                    <a:pt x="45339" y="319024"/>
                  </a:lnTo>
                  <a:lnTo>
                    <a:pt x="45339" y="0"/>
                  </a:lnTo>
                  <a:close/>
                  <a:moveTo>
                    <a:pt x="101600" y="245999"/>
                  </a:moveTo>
                  <a:lnTo>
                    <a:pt x="51689" y="331597"/>
                  </a:lnTo>
                  <a:lnTo>
                    <a:pt x="1778" y="245999"/>
                  </a:lnTo>
                  <a:cubicBezTo>
                    <a:pt x="0" y="242951"/>
                    <a:pt x="1016" y="239141"/>
                    <a:pt x="4064" y="237363"/>
                  </a:cubicBezTo>
                  <a:lnTo>
                    <a:pt x="10922" y="236601"/>
                  </a:lnTo>
                  <a:lnTo>
                    <a:pt x="57150" y="315849"/>
                  </a:lnTo>
                  <a:lnTo>
                    <a:pt x="46228" y="315849"/>
                  </a:lnTo>
                  <a:lnTo>
                    <a:pt x="90678" y="239649"/>
                  </a:lnTo>
                  <a:cubicBezTo>
                    <a:pt x="92456" y="236601"/>
                    <a:pt x="96393" y="235585"/>
                    <a:pt x="99314" y="237363"/>
                  </a:cubicBezTo>
                  <a:lnTo>
                    <a:pt x="103378" y="243078"/>
                  </a:lnTo>
                  <a:close/>
                </a:path>
              </a:pathLst>
            </a:custGeom>
            <a:solidFill>
              <a:srgbClr val="0070C0"/>
            </a:solidFill>
            <a:ln>
              <a:solidFill>
                <a:schemeClr val="accent1"/>
              </a:solidFill>
            </a:ln>
          </p:spPr>
          <p:txBody>
            <a:bodyPr/>
            <a:lstStyle/>
            <a:p>
              <a:endParaRPr lang="en-NZ"/>
            </a:p>
          </p:txBody>
        </p:sp>
      </p:grpSp>
      <p:grpSp>
        <p:nvGrpSpPr>
          <p:cNvPr id="16" name="Group 13">
            <a:extLst>
              <a:ext uri="{FF2B5EF4-FFF2-40B4-BE49-F238E27FC236}">
                <a16:creationId xmlns:a16="http://schemas.microsoft.com/office/drawing/2014/main" id="{71B7F2A3-8E0E-FD76-72C4-262166B1BEE4}"/>
              </a:ext>
            </a:extLst>
          </p:cNvPr>
          <p:cNvGrpSpPr>
            <a:grpSpLocks noChangeAspect="1"/>
          </p:cNvGrpSpPr>
          <p:nvPr/>
        </p:nvGrpSpPr>
        <p:grpSpPr>
          <a:xfrm>
            <a:off x="6193539" y="3414662"/>
            <a:ext cx="1085088" cy="2523744"/>
            <a:chOff x="0" y="0"/>
            <a:chExt cx="1446784" cy="3364992"/>
          </a:xfrm>
        </p:grpSpPr>
        <p:sp>
          <p:nvSpPr>
            <p:cNvPr id="17" name="Freeform 14">
              <a:extLst>
                <a:ext uri="{FF2B5EF4-FFF2-40B4-BE49-F238E27FC236}">
                  <a16:creationId xmlns:a16="http://schemas.microsoft.com/office/drawing/2014/main" id="{BC92E5E1-C2E8-3ED6-8732-EB5D1B1011BD}"/>
                </a:ext>
              </a:extLst>
            </p:cNvPr>
            <p:cNvSpPr/>
            <p:nvPr/>
          </p:nvSpPr>
          <p:spPr>
            <a:xfrm>
              <a:off x="0" y="0"/>
              <a:ext cx="1446784" cy="3364992"/>
            </a:xfrm>
            <a:custGeom>
              <a:avLst/>
              <a:gdLst/>
              <a:ahLst/>
              <a:cxnLst/>
              <a:rect l="l" t="t" r="r" b="b"/>
              <a:pathLst>
                <a:path w="1446784" h="3364992">
                  <a:moveTo>
                    <a:pt x="1335659" y="41402"/>
                  </a:moveTo>
                  <a:lnTo>
                    <a:pt x="1335659" y="3251200"/>
                  </a:lnTo>
                  <a:lnTo>
                    <a:pt x="42164" y="3251200"/>
                  </a:lnTo>
                  <a:lnTo>
                    <a:pt x="42164" y="41402"/>
                  </a:lnTo>
                  <a:close/>
                  <a:moveTo>
                    <a:pt x="0" y="0"/>
                  </a:moveTo>
                  <a:lnTo>
                    <a:pt x="0" y="3364992"/>
                  </a:lnTo>
                  <a:lnTo>
                    <a:pt x="1446784" y="3364992"/>
                  </a:lnTo>
                  <a:lnTo>
                    <a:pt x="1446784" y="0"/>
                  </a:lnTo>
                  <a:close/>
                </a:path>
              </a:pathLst>
            </a:custGeom>
            <a:blipFill>
              <a:blip r:embed="rId11"/>
              <a:stretch>
                <a:fillRect/>
              </a:stretch>
            </a:blipFill>
            <a:ln>
              <a:solidFill>
                <a:schemeClr val="accent1"/>
              </a:solidFill>
            </a:ln>
          </p:spPr>
          <p:txBody>
            <a:bodyPr/>
            <a:lstStyle/>
            <a:p>
              <a:endParaRPr lang="en-NZ"/>
            </a:p>
          </p:txBody>
        </p:sp>
      </p:grpSp>
      <p:sp>
        <p:nvSpPr>
          <p:cNvPr id="18" name="Freeform 15">
            <a:extLst>
              <a:ext uri="{FF2B5EF4-FFF2-40B4-BE49-F238E27FC236}">
                <a16:creationId xmlns:a16="http://schemas.microsoft.com/office/drawing/2014/main" id="{9E7C1609-7EB4-F99D-AB8E-7921BFF24240}"/>
              </a:ext>
            </a:extLst>
          </p:cNvPr>
          <p:cNvSpPr/>
          <p:nvPr/>
        </p:nvSpPr>
        <p:spPr>
          <a:xfrm>
            <a:off x="8202171" y="3414662"/>
            <a:ext cx="1085088" cy="2523744"/>
          </a:xfrm>
          <a:custGeom>
            <a:avLst/>
            <a:gdLst/>
            <a:ahLst/>
            <a:cxnLst/>
            <a:rect l="l" t="t" r="r" b="b"/>
            <a:pathLst>
              <a:path w="1085088" h="2523744">
                <a:moveTo>
                  <a:pt x="0" y="0"/>
                </a:moveTo>
                <a:lnTo>
                  <a:pt x="1085088" y="0"/>
                </a:lnTo>
                <a:lnTo>
                  <a:pt x="1085088" y="2523744"/>
                </a:lnTo>
                <a:lnTo>
                  <a:pt x="0" y="2523744"/>
                </a:lnTo>
                <a:lnTo>
                  <a:pt x="0" y="0"/>
                </a:lnTo>
                <a:close/>
              </a:path>
            </a:pathLst>
          </a:custGeom>
          <a:blipFill>
            <a:blip r:embed="rId12"/>
            <a:stretch>
              <a:fillRect/>
            </a:stretch>
          </a:blipFill>
          <a:ln>
            <a:solidFill>
              <a:schemeClr val="accent1"/>
            </a:solidFill>
          </a:ln>
        </p:spPr>
        <p:txBody>
          <a:bodyPr/>
          <a:lstStyle/>
          <a:p>
            <a:endParaRPr lang="en-NZ"/>
          </a:p>
        </p:txBody>
      </p:sp>
      <p:grpSp>
        <p:nvGrpSpPr>
          <p:cNvPr id="19" name="Group 16">
            <a:extLst>
              <a:ext uri="{FF2B5EF4-FFF2-40B4-BE49-F238E27FC236}">
                <a16:creationId xmlns:a16="http://schemas.microsoft.com/office/drawing/2014/main" id="{5AE72132-7734-91EE-4157-CC24A81E759A}"/>
              </a:ext>
            </a:extLst>
          </p:cNvPr>
          <p:cNvGrpSpPr>
            <a:grpSpLocks noChangeAspect="1"/>
          </p:cNvGrpSpPr>
          <p:nvPr/>
        </p:nvGrpSpPr>
        <p:grpSpPr>
          <a:xfrm>
            <a:off x="2057403" y="3414662"/>
            <a:ext cx="1082040" cy="2523744"/>
            <a:chOff x="0" y="0"/>
            <a:chExt cx="1442720" cy="3364992"/>
          </a:xfrm>
        </p:grpSpPr>
        <p:sp>
          <p:nvSpPr>
            <p:cNvPr id="20" name="Freeform 17">
              <a:extLst>
                <a:ext uri="{FF2B5EF4-FFF2-40B4-BE49-F238E27FC236}">
                  <a16:creationId xmlns:a16="http://schemas.microsoft.com/office/drawing/2014/main" id="{3AB5AC48-0C4F-84D1-4172-69A1020A8800}"/>
                </a:ext>
              </a:extLst>
            </p:cNvPr>
            <p:cNvSpPr/>
            <p:nvPr/>
          </p:nvSpPr>
          <p:spPr>
            <a:xfrm>
              <a:off x="0" y="0"/>
              <a:ext cx="1442720" cy="3364992"/>
            </a:xfrm>
            <a:custGeom>
              <a:avLst/>
              <a:gdLst/>
              <a:ahLst/>
              <a:cxnLst/>
              <a:rect l="l" t="t" r="r" b="b"/>
              <a:pathLst>
                <a:path w="1442720" h="3364992">
                  <a:moveTo>
                    <a:pt x="1332357" y="41402"/>
                  </a:moveTo>
                  <a:lnTo>
                    <a:pt x="1332357" y="3251200"/>
                  </a:lnTo>
                  <a:lnTo>
                    <a:pt x="38735" y="3251200"/>
                  </a:lnTo>
                  <a:lnTo>
                    <a:pt x="38735" y="41402"/>
                  </a:lnTo>
                  <a:close/>
                  <a:moveTo>
                    <a:pt x="0" y="0"/>
                  </a:moveTo>
                  <a:lnTo>
                    <a:pt x="0" y="3364992"/>
                  </a:lnTo>
                  <a:lnTo>
                    <a:pt x="1442720" y="3364992"/>
                  </a:lnTo>
                  <a:lnTo>
                    <a:pt x="1442720" y="0"/>
                  </a:lnTo>
                  <a:close/>
                </a:path>
              </a:pathLst>
            </a:custGeom>
            <a:blipFill>
              <a:blip r:embed="rId13"/>
              <a:stretch>
                <a:fillRect/>
              </a:stretch>
            </a:blipFill>
            <a:ln>
              <a:solidFill>
                <a:schemeClr val="accent1"/>
              </a:solidFill>
            </a:ln>
          </p:spPr>
          <p:txBody>
            <a:bodyPr/>
            <a:lstStyle/>
            <a:p>
              <a:endParaRPr lang="en-NZ"/>
            </a:p>
          </p:txBody>
        </p:sp>
      </p:grpSp>
      <p:grpSp>
        <p:nvGrpSpPr>
          <p:cNvPr id="21" name="Group 18">
            <a:extLst>
              <a:ext uri="{FF2B5EF4-FFF2-40B4-BE49-F238E27FC236}">
                <a16:creationId xmlns:a16="http://schemas.microsoft.com/office/drawing/2014/main" id="{75F9B25A-4B85-41D6-495E-B37B395E5B1E}"/>
              </a:ext>
            </a:extLst>
          </p:cNvPr>
          <p:cNvGrpSpPr>
            <a:grpSpLocks noChangeAspect="1"/>
          </p:cNvGrpSpPr>
          <p:nvPr/>
        </p:nvGrpSpPr>
        <p:grpSpPr>
          <a:xfrm>
            <a:off x="4062987" y="3414662"/>
            <a:ext cx="1085088" cy="2523744"/>
            <a:chOff x="0" y="0"/>
            <a:chExt cx="1446784" cy="3364992"/>
          </a:xfrm>
        </p:grpSpPr>
        <p:sp>
          <p:nvSpPr>
            <p:cNvPr id="22" name="Freeform 19">
              <a:extLst>
                <a:ext uri="{FF2B5EF4-FFF2-40B4-BE49-F238E27FC236}">
                  <a16:creationId xmlns:a16="http://schemas.microsoft.com/office/drawing/2014/main" id="{0FE349BF-C0FC-6231-01B0-DA5354C90261}"/>
                </a:ext>
              </a:extLst>
            </p:cNvPr>
            <p:cNvSpPr/>
            <p:nvPr/>
          </p:nvSpPr>
          <p:spPr>
            <a:xfrm>
              <a:off x="0" y="0"/>
              <a:ext cx="1446784" cy="3364992"/>
            </a:xfrm>
            <a:custGeom>
              <a:avLst/>
              <a:gdLst/>
              <a:ahLst/>
              <a:cxnLst/>
              <a:rect l="l" t="t" r="r" b="b"/>
              <a:pathLst>
                <a:path w="1446784" h="3364992">
                  <a:moveTo>
                    <a:pt x="1335024" y="41402"/>
                  </a:moveTo>
                  <a:lnTo>
                    <a:pt x="1335024" y="3251200"/>
                  </a:lnTo>
                  <a:lnTo>
                    <a:pt x="41402" y="3251200"/>
                  </a:lnTo>
                  <a:lnTo>
                    <a:pt x="41402" y="41402"/>
                  </a:lnTo>
                  <a:close/>
                  <a:moveTo>
                    <a:pt x="0" y="0"/>
                  </a:moveTo>
                  <a:lnTo>
                    <a:pt x="0" y="3364992"/>
                  </a:lnTo>
                  <a:lnTo>
                    <a:pt x="1446784" y="3364992"/>
                  </a:lnTo>
                  <a:lnTo>
                    <a:pt x="1446784" y="0"/>
                  </a:lnTo>
                  <a:close/>
                </a:path>
              </a:pathLst>
            </a:custGeom>
            <a:blipFill>
              <a:blip r:embed="rId14"/>
              <a:stretch>
                <a:fillRect/>
              </a:stretch>
            </a:blipFill>
            <a:ln>
              <a:solidFill>
                <a:schemeClr val="accent1"/>
              </a:solidFill>
            </a:ln>
          </p:spPr>
          <p:txBody>
            <a:bodyPr/>
            <a:lstStyle/>
            <a:p>
              <a:endParaRPr lang="en-NZ"/>
            </a:p>
          </p:txBody>
        </p:sp>
      </p:grpSp>
      <p:grpSp>
        <p:nvGrpSpPr>
          <p:cNvPr id="23" name="Group 20">
            <a:extLst>
              <a:ext uri="{FF2B5EF4-FFF2-40B4-BE49-F238E27FC236}">
                <a16:creationId xmlns:a16="http://schemas.microsoft.com/office/drawing/2014/main" id="{270CDE63-D51F-0880-69B4-2A3579531719}"/>
              </a:ext>
            </a:extLst>
          </p:cNvPr>
          <p:cNvGrpSpPr>
            <a:grpSpLocks noChangeAspect="1"/>
          </p:cNvGrpSpPr>
          <p:nvPr/>
        </p:nvGrpSpPr>
        <p:grpSpPr>
          <a:xfrm>
            <a:off x="3777523" y="1977282"/>
            <a:ext cx="1354969" cy="3944074"/>
            <a:chOff x="0" y="0"/>
            <a:chExt cx="1354976" cy="3944074"/>
          </a:xfrm>
        </p:grpSpPr>
        <p:sp>
          <p:nvSpPr>
            <p:cNvPr id="24" name="Freeform 21">
              <a:extLst>
                <a:ext uri="{FF2B5EF4-FFF2-40B4-BE49-F238E27FC236}">
                  <a16:creationId xmlns:a16="http://schemas.microsoft.com/office/drawing/2014/main" id="{1CF3BD14-6590-7A32-E000-69647E7A8BF7}"/>
                </a:ext>
              </a:extLst>
            </p:cNvPr>
            <p:cNvSpPr/>
            <p:nvPr/>
          </p:nvSpPr>
          <p:spPr>
            <a:xfrm>
              <a:off x="316611" y="1468374"/>
              <a:ext cx="970153" cy="2407412"/>
            </a:xfrm>
            <a:custGeom>
              <a:avLst/>
              <a:gdLst/>
              <a:ahLst/>
              <a:cxnLst/>
              <a:rect l="l" t="t" r="r" b="b"/>
              <a:pathLst>
                <a:path w="970153" h="2407412">
                  <a:moveTo>
                    <a:pt x="0" y="0"/>
                  </a:moveTo>
                  <a:lnTo>
                    <a:pt x="970153" y="0"/>
                  </a:lnTo>
                  <a:lnTo>
                    <a:pt x="970153" y="2407412"/>
                  </a:lnTo>
                  <a:lnTo>
                    <a:pt x="0" y="2407412"/>
                  </a:lnTo>
                  <a:close/>
                </a:path>
              </a:pathLst>
            </a:custGeom>
            <a:solidFill>
              <a:srgbClr val="FFFFFF"/>
            </a:solidFill>
            <a:ln>
              <a:solidFill>
                <a:schemeClr val="accent1"/>
              </a:solidFill>
            </a:ln>
          </p:spPr>
          <p:txBody>
            <a:bodyPr/>
            <a:lstStyle/>
            <a:p>
              <a:endParaRPr lang="en-NZ"/>
            </a:p>
          </p:txBody>
        </p:sp>
        <p:sp>
          <p:nvSpPr>
            <p:cNvPr id="25" name="Freeform 22">
              <a:extLst>
                <a:ext uri="{FF2B5EF4-FFF2-40B4-BE49-F238E27FC236}">
                  <a16:creationId xmlns:a16="http://schemas.microsoft.com/office/drawing/2014/main" id="{7391F931-57A6-E903-6E97-81616BC05AA1}"/>
                </a:ext>
              </a:extLst>
            </p:cNvPr>
            <p:cNvSpPr/>
            <p:nvPr/>
          </p:nvSpPr>
          <p:spPr>
            <a:xfrm>
              <a:off x="311785" y="1463548"/>
              <a:ext cx="979805" cy="2417064"/>
            </a:xfrm>
            <a:custGeom>
              <a:avLst/>
              <a:gdLst/>
              <a:ahLst/>
              <a:cxnLst/>
              <a:rect l="l" t="t" r="r" b="b"/>
              <a:pathLst>
                <a:path w="979805" h="2417064">
                  <a:moveTo>
                    <a:pt x="4826" y="127"/>
                  </a:moveTo>
                  <a:lnTo>
                    <a:pt x="974979" y="127"/>
                  </a:lnTo>
                  <a:cubicBezTo>
                    <a:pt x="977646" y="127"/>
                    <a:pt x="979805" y="2286"/>
                    <a:pt x="979805" y="4953"/>
                  </a:cubicBezTo>
                  <a:lnTo>
                    <a:pt x="979805" y="2412238"/>
                  </a:lnTo>
                  <a:cubicBezTo>
                    <a:pt x="979805" y="2414905"/>
                    <a:pt x="977646" y="2417064"/>
                    <a:pt x="974979" y="2417064"/>
                  </a:cubicBezTo>
                  <a:lnTo>
                    <a:pt x="4826" y="2417064"/>
                  </a:lnTo>
                  <a:cubicBezTo>
                    <a:pt x="2159" y="2417064"/>
                    <a:pt x="0" y="2414905"/>
                    <a:pt x="0" y="2412238"/>
                  </a:cubicBezTo>
                  <a:lnTo>
                    <a:pt x="0" y="4826"/>
                  </a:lnTo>
                  <a:cubicBezTo>
                    <a:pt x="0" y="2159"/>
                    <a:pt x="2159" y="0"/>
                    <a:pt x="4826" y="0"/>
                  </a:cubicBezTo>
                  <a:moveTo>
                    <a:pt x="4826" y="9525"/>
                  </a:moveTo>
                  <a:lnTo>
                    <a:pt x="4826" y="4699"/>
                  </a:lnTo>
                  <a:lnTo>
                    <a:pt x="9652" y="4699"/>
                  </a:lnTo>
                  <a:lnTo>
                    <a:pt x="9652" y="2412238"/>
                  </a:lnTo>
                  <a:lnTo>
                    <a:pt x="4826" y="2412238"/>
                  </a:lnTo>
                  <a:lnTo>
                    <a:pt x="4826" y="2407412"/>
                  </a:lnTo>
                  <a:lnTo>
                    <a:pt x="974979" y="2407412"/>
                  </a:lnTo>
                  <a:lnTo>
                    <a:pt x="974979" y="2412238"/>
                  </a:lnTo>
                  <a:lnTo>
                    <a:pt x="970153" y="2412238"/>
                  </a:lnTo>
                  <a:lnTo>
                    <a:pt x="970153" y="4826"/>
                  </a:lnTo>
                  <a:lnTo>
                    <a:pt x="974979" y="4826"/>
                  </a:lnTo>
                  <a:lnTo>
                    <a:pt x="974979" y="9652"/>
                  </a:lnTo>
                  <a:lnTo>
                    <a:pt x="4826" y="9652"/>
                  </a:lnTo>
                  <a:close/>
                </a:path>
              </a:pathLst>
            </a:custGeom>
            <a:solidFill>
              <a:srgbClr val="0070C0"/>
            </a:solidFill>
            <a:ln>
              <a:solidFill>
                <a:schemeClr val="accent1"/>
              </a:solidFill>
            </a:ln>
          </p:spPr>
          <p:txBody>
            <a:bodyPr/>
            <a:lstStyle/>
            <a:p>
              <a:endParaRPr lang="en-NZ"/>
            </a:p>
          </p:txBody>
        </p:sp>
        <p:sp>
          <p:nvSpPr>
            <p:cNvPr id="26" name="Freeform 23">
              <a:extLst>
                <a:ext uri="{FF2B5EF4-FFF2-40B4-BE49-F238E27FC236}">
                  <a16:creationId xmlns:a16="http://schemas.microsoft.com/office/drawing/2014/main" id="{D73E446B-943D-7799-D4A2-87C0C56EC6A0}"/>
                </a:ext>
              </a:extLst>
            </p:cNvPr>
            <p:cNvSpPr/>
            <p:nvPr/>
          </p:nvSpPr>
          <p:spPr>
            <a:xfrm>
              <a:off x="92329" y="343789"/>
              <a:ext cx="164211" cy="433324"/>
            </a:xfrm>
            <a:custGeom>
              <a:avLst/>
              <a:gdLst/>
              <a:ahLst/>
              <a:cxnLst/>
              <a:rect l="l" t="t" r="r" b="b"/>
              <a:pathLst>
                <a:path w="164211" h="433324">
                  <a:moveTo>
                    <a:pt x="152146" y="0"/>
                  </a:moveTo>
                  <a:lnTo>
                    <a:pt x="121793" y="96901"/>
                  </a:lnTo>
                  <a:lnTo>
                    <a:pt x="133858" y="100711"/>
                  </a:lnTo>
                  <a:lnTo>
                    <a:pt x="164211" y="3810"/>
                  </a:lnTo>
                  <a:close/>
                  <a:moveTo>
                    <a:pt x="110363" y="133350"/>
                  </a:moveTo>
                  <a:lnTo>
                    <a:pt x="79883" y="230251"/>
                  </a:lnTo>
                  <a:lnTo>
                    <a:pt x="91948" y="234061"/>
                  </a:lnTo>
                  <a:lnTo>
                    <a:pt x="122301" y="137160"/>
                  </a:lnTo>
                  <a:close/>
                  <a:moveTo>
                    <a:pt x="68580" y="266700"/>
                  </a:moveTo>
                  <a:lnTo>
                    <a:pt x="38100" y="363601"/>
                  </a:lnTo>
                  <a:lnTo>
                    <a:pt x="50165" y="367411"/>
                  </a:lnTo>
                  <a:lnTo>
                    <a:pt x="80518" y="270510"/>
                  </a:lnTo>
                  <a:close/>
                  <a:moveTo>
                    <a:pt x="26670" y="399923"/>
                  </a:moveTo>
                  <a:lnTo>
                    <a:pt x="20574" y="419354"/>
                  </a:lnTo>
                  <a:lnTo>
                    <a:pt x="32639" y="423164"/>
                  </a:lnTo>
                  <a:lnTo>
                    <a:pt x="38735" y="403733"/>
                  </a:lnTo>
                  <a:close/>
                  <a:moveTo>
                    <a:pt x="889" y="336677"/>
                  </a:moveTo>
                  <a:lnTo>
                    <a:pt x="22860" y="433324"/>
                  </a:lnTo>
                  <a:lnTo>
                    <a:pt x="96139" y="366649"/>
                  </a:lnTo>
                  <a:cubicBezTo>
                    <a:pt x="98679" y="364236"/>
                    <a:pt x="98933" y="360299"/>
                    <a:pt x="96520" y="357632"/>
                  </a:cubicBezTo>
                  <a:lnTo>
                    <a:pt x="90170" y="354838"/>
                  </a:lnTo>
                  <a:lnTo>
                    <a:pt x="22352" y="416560"/>
                  </a:lnTo>
                  <a:lnTo>
                    <a:pt x="32766" y="419862"/>
                  </a:lnTo>
                  <a:lnTo>
                    <a:pt x="13208" y="333883"/>
                  </a:lnTo>
                  <a:cubicBezTo>
                    <a:pt x="12446" y="330454"/>
                    <a:pt x="9017" y="328295"/>
                    <a:pt x="5588" y="329057"/>
                  </a:cubicBezTo>
                  <a:lnTo>
                    <a:pt x="0" y="333248"/>
                  </a:lnTo>
                  <a:close/>
                </a:path>
              </a:pathLst>
            </a:custGeom>
            <a:solidFill>
              <a:srgbClr val="0070C0"/>
            </a:solidFill>
            <a:ln>
              <a:solidFill>
                <a:schemeClr val="accent1"/>
              </a:solidFill>
            </a:ln>
          </p:spPr>
          <p:txBody>
            <a:bodyPr/>
            <a:lstStyle/>
            <a:p>
              <a:endParaRPr lang="en-NZ"/>
            </a:p>
          </p:txBody>
        </p:sp>
        <p:sp>
          <p:nvSpPr>
            <p:cNvPr id="27" name="Freeform 24">
              <a:extLst>
                <a:ext uri="{FF2B5EF4-FFF2-40B4-BE49-F238E27FC236}">
                  <a16:creationId xmlns:a16="http://schemas.microsoft.com/office/drawing/2014/main" id="{CF5FA023-5AFA-4BB6-48B9-79C092A9AAD8}"/>
                </a:ext>
              </a:extLst>
            </p:cNvPr>
            <p:cNvSpPr/>
            <p:nvPr/>
          </p:nvSpPr>
          <p:spPr>
            <a:xfrm>
              <a:off x="401574" y="441833"/>
              <a:ext cx="416814" cy="1418844"/>
            </a:xfrm>
            <a:custGeom>
              <a:avLst/>
              <a:gdLst/>
              <a:ahLst/>
              <a:cxnLst/>
              <a:rect l="l" t="t" r="r" b="b"/>
              <a:pathLst>
                <a:path w="416814" h="1418844">
                  <a:moveTo>
                    <a:pt x="12319" y="0"/>
                  </a:moveTo>
                  <a:lnTo>
                    <a:pt x="393065" y="1405128"/>
                  </a:lnTo>
                  <a:lnTo>
                    <a:pt x="380746" y="1408430"/>
                  </a:lnTo>
                  <a:lnTo>
                    <a:pt x="0" y="3429"/>
                  </a:lnTo>
                  <a:close/>
                  <a:moveTo>
                    <a:pt x="416052" y="1323213"/>
                  </a:moveTo>
                  <a:lnTo>
                    <a:pt x="390271" y="1418844"/>
                  </a:lnTo>
                  <a:lnTo>
                    <a:pt x="319659" y="1349248"/>
                  </a:lnTo>
                  <a:cubicBezTo>
                    <a:pt x="317119" y="1346835"/>
                    <a:pt x="317119" y="1342771"/>
                    <a:pt x="319532" y="1340231"/>
                  </a:cubicBezTo>
                  <a:lnTo>
                    <a:pt x="326009" y="1337691"/>
                  </a:lnTo>
                  <a:lnTo>
                    <a:pt x="391287" y="1402080"/>
                  </a:lnTo>
                  <a:lnTo>
                    <a:pt x="380746" y="1405001"/>
                  </a:lnTo>
                  <a:lnTo>
                    <a:pt x="403733" y="1319784"/>
                  </a:lnTo>
                  <a:cubicBezTo>
                    <a:pt x="404622" y="1316355"/>
                    <a:pt x="408178" y="1314450"/>
                    <a:pt x="411480" y="1315339"/>
                  </a:cubicBezTo>
                  <a:lnTo>
                    <a:pt x="416814" y="1319784"/>
                  </a:lnTo>
                  <a:close/>
                </a:path>
              </a:pathLst>
            </a:custGeom>
            <a:solidFill>
              <a:srgbClr val="0070C0"/>
            </a:solidFill>
            <a:ln>
              <a:solidFill>
                <a:schemeClr val="accent1"/>
              </a:solidFill>
            </a:ln>
          </p:spPr>
          <p:txBody>
            <a:bodyPr/>
            <a:lstStyle/>
            <a:p>
              <a:endParaRPr lang="en-NZ"/>
            </a:p>
          </p:txBody>
        </p:sp>
        <p:sp>
          <p:nvSpPr>
            <p:cNvPr id="28" name="Freeform 25">
              <a:extLst>
                <a:ext uri="{FF2B5EF4-FFF2-40B4-BE49-F238E27FC236}">
                  <a16:creationId xmlns:a16="http://schemas.microsoft.com/office/drawing/2014/main" id="{FF555F59-A3C8-A54B-4C75-3E51602C885A}"/>
                </a:ext>
              </a:extLst>
            </p:cNvPr>
            <p:cNvSpPr/>
            <p:nvPr/>
          </p:nvSpPr>
          <p:spPr>
            <a:xfrm>
              <a:off x="63500" y="63500"/>
              <a:ext cx="395732" cy="379984"/>
            </a:xfrm>
            <a:custGeom>
              <a:avLst/>
              <a:gdLst/>
              <a:ahLst/>
              <a:cxnLst/>
              <a:rect l="l" t="t" r="r" b="b"/>
              <a:pathLst>
                <a:path w="395732" h="379984">
                  <a:moveTo>
                    <a:pt x="95250" y="145034"/>
                  </a:moveTo>
                  <a:cubicBezTo>
                    <a:pt x="95250" y="87503"/>
                    <a:pt x="141859" y="41148"/>
                    <a:pt x="199517" y="41148"/>
                  </a:cubicBezTo>
                  <a:lnTo>
                    <a:pt x="199517" y="55372"/>
                  </a:lnTo>
                  <a:lnTo>
                    <a:pt x="199517" y="41148"/>
                  </a:lnTo>
                  <a:cubicBezTo>
                    <a:pt x="257048" y="41148"/>
                    <a:pt x="303784" y="87503"/>
                    <a:pt x="303784" y="145034"/>
                  </a:cubicBezTo>
                  <a:lnTo>
                    <a:pt x="289433" y="145034"/>
                  </a:lnTo>
                  <a:lnTo>
                    <a:pt x="303657" y="145034"/>
                  </a:lnTo>
                  <a:cubicBezTo>
                    <a:pt x="303657" y="202565"/>
                    <a:pt x="257048" y="248920"/>
                    <a:pt x="199390" y="248920"/>
                  </a:cubicBezTo>
                  <a:cubicBezTo>
                    <a:pt x="141732" y="248920"/>
                    <a:pt x="95123" y="202565"/>
                    <a:pt x="95123" y="145034"/>
                  </a:cubicBezTo>
                  <a:lnTo>
                    <a:pt x="109347" y="145034"/>
                  </a:lnTo>
                  <a:lnTo>
                    <a:pt x="95250" y="145034"/>
                  </a:lnTo>
                  <a:moveTo>
                    <a:pt x="123825" y="145034"/>
                  </a:moveTo>
                  <a:cubicBezTo>
                    <a:pt x="123825" y="186690"/>
                    <a:pt x="157607" y="220345"/>
                    <a:pt x="199517" y="220345"/>
                  </a:cubicBezTo>
                  <a:cubicBezTo>
                    <a:pt x="241427" y="220345"/>
                    <a:pt x="275209" y="186690"/>
                    <a:pt x="275209" y="145034"/>
                  </a:cubicBezTo>
                  <a:cubicBezTo>
                    <a:pt x="275209" y="103378"/>
                    <a:pt x="241427" y="69723"/>
                    <a:pt x="199517" y="69723"/>
                  </a:cubicBezTo>
                  <a:cubicBezTo>
                    <a:pt x="157607" y="69723"/>
                    <a:pt x="123825" y="103378"/>
                    <a:pt x="123825" y="145034"/>
                  </a:cubicBezTo>
                  <a:close/>
                  <a:moveTo>
                    <a:pt x="329057" y="379984"/>
                  </a:moveTo>
                  <a:cubicBezTo>
                    <a:pt x="329057" y="307721"/>
                    <a:pt x="269875" y="248793"/>
                    <a:pt x="198374" y="248793"/>
                  </a:cubicBezTo>
                  <a:cubicBezTo>
                    <a:pt x="125730" y="248793"/>
                    <a:pt x="66675" y="307848"/>
                    <a:pt x="66675" y="379984"/>
                  </a:cubicBezTo>
                  <a:lnTo>
                    <a:pt x="38100" y="379984"/>
                  </a:lnTo>
                  <a:cubicBezTo>
                    <a:pt x="38100" y="291973"/>
                    <a:pt x="110109" y="220218"/>
                    <a:pt x="198374" y="220218"/>
                  </a:cubicBezTo>
                  <a:cubicBezTo>
                    <a:pt x="285623" y="220218"/>
                    <a:pt x="357632" y="291973"/>
                    <a:pt x="357632" y="379984"/>
                  </a:cubicBezTo>
                  <a:close/>
                  <a:moveTo>
                    <a:pt x="324358" y="251841"/>
                  </a:moveTo>
                  <a:lnTo>
                    <a:pt x="381508" y="251841"/>
                  </a:lnTo>
                  <a:lnTo>
                    <a:pt x="381508" y="266065"/>
                  </a:lnTo>
                  <a:lnTo>
                    <a:pt x="367157" y="266065"/>
                  </a:lnTo>
                  <a:lnTo>
                    <a:pt x="367157" y="14351"/>
                  </a:lnTo>
                  <a:lnTo>
                    <a:pt x="381381" y="14351"/>
                  </a:lnTo>
                  <a:lnTo>
                    <a:pt x="381381" y="28575"/>
                  </a:lnTo>
                  <a:lnTo>
                    <a:pt x="14351" y="28575"/>
                  </a:lnTo>
                  <a:lnTo>
                    <a:pt x="14351" y="14351"/>
                  </a:lnTo>
                  <a:lnTo>
                    <a:pt x="28575" y="14351"/>
                  </a:lnTo>
                  <a:lnTo>
                    <a:pt x="28575" y="266192"/>
                  </a:lnTo>
                  <a:lnTo>
                    <a:pt x="14351" y="266192"/>
                  </a:lnTo>
                  <a:lnTo>
                    <a:pt x="14351" y="251968"/>
                  </a:lnTo>
                  <a:lnTo>
                    <a:pt x="71501" y="251968"/>
                  </a:lnTo>
                  <a:lnTo>
                    <a:pt x="71501" y="280543"/>
                  </a:lnTo>
                  <a:lnTo>
                    <a:pt x="0" y="280543"/>
                  </a:lnTo>
                  <a:lnTo>
                    <a:pt x="0" y="0"/>
                  </a:lnTo>
                  <a:lnTo>
                    <a:pt x="395732" y="0"/>
                  </a:lnTo>
                  <a:lnTo>
                    <a:pt x="395732" y="280543"/>
                  </a:lnTo>
                  <a:lnTo>
                    <a:pt x="324358" y="280543"/>
                  </a:lnTo>
                  <a:close/>
                </a:path>
              </a:pathLst>
            </a:custGeom>
            <a:solidFill>
              <a:srgbClr val="0070C0"/>
            </a:solidFill>
            <a:ln>
              <a:solidFill>
                <a:schemeClr val="accent1"/>
              </a:solidFill>
            </a:ln>
          </p:spPr>
          <p:txBody>
            <a:bodyPr/>
            <a:lstStyle/>
            <a:p>
              <a:endParaRPr lang="en-NZ"/>
            </a:p>
          </p:txBody>
        </p:sp>
      </p:grpSp>
      <p:sp>
        <p:nvSpPr>
          <p:cNvPr id="29" name="Freeform 26">
            <a:extLst>
              <a:ext uri="{FF2B5EF4-FFF2-40B4-BE49-F238E27FC236}">
                <a16:creationId xmlns:a16="http://schemas.microsoft.com/office/drawing/2014/main" id="{1E43F2CD-85B4-DE47-BDE3-D414C12DC032}"/>
              </a:ext>
            </a:extLst>
          </p:cNvPr>
          <p:cNvSpPr/>
          <p:nvPr/>
        </p:nvSpPr>
        <p:spPr>
          <a:xfrm>
            <a:off x="2239216" y="3837991"/>
            <a:ext cx="645119" cy="645119"/>
          </a:xfrm>
          <a:custGeom>
            <a:avLst/>
            <a:gdLst/>
            <a:ahLst/>
            <a:cxnLst/>
            <a:rect l="l" t="t" r="r" b="b"/>
            <a:pathLst>
              <a:path w="645119" h="645119">
                <a:moveTo>
                  <a:pt x="0" y="0"/>
                </a:moveTo>
                <a:lnTo>
                  <a:pt x="645119" y="0"/>
                </a:lnTo>
                <a:lnTo>
                  <a:pt x="645119" y="645119"/>
                </a:lnTo>
                <a:lnTo>
                  <a:pt x="0" y="645119"/>
                </a:lnTo>
                <a:lnTo>
                  <a:pt x="0" y="0"/>
                </a:lnTo>
                <a:close/>
              </a:path>
            </a:pathLst>
          </a:custGeom>
          <a:blipFill>
            <a:blip r:embed="rId15"/>
            <a:stretch>
              <a:fillRect r="-1" b="-1"/>
            </a:stretch>
          </a:blipFill>
          <a:ln>
            <a:solidFill>
              <a:schemeClr val="accent1"/>
            </a:solidFill>
          </a:ln>
        </p:spPr>
        <p:txBody>
          <a:bodyPr/>
          <a:lstStyle/>
          <a:p>
            <a:endParaRPr lang="en-NZ"/>
          </a:p>
        </p:txBody>
      </p:sp>
      <p:grpSp>
        <p:nvGrpSpPr>
          <p:cNvPr id="30" name="Group 27">
            <a:extLst>
              <a:ext uri="{FF2B5EF4-FFF2-40B4-BE49-F238E27FC236}">
                <a16:creationId xmlns:a16="http://schemas.microsoft.com/office/drawing/2014/main" id="{73B1FE77-F7F5-CE22-4CB8-5602AF6068E6}"/>
              </a:ext>
            </a:extLst>
          </p:cNvPr>
          <p:cNvGrpSpPr>
            <a:grpSpLocks noChangeAspect="1"/>
          </p:cNvGrpSpPr>
          <p:nvPr/>
        </p:nvGrpSpPr>
        <p:grpSpPr>
          <a:xfrm>
            <a:off x="2561761" y="2416537"/>
            <a:ext cx="1305639" cy="1421473"/>
            <a:chOff x="0" y="0"/>
            <a:chExt cx="1305636" cy="1421473"/>
          </a:xfrm>
        </p:grpSpPr>
        <p:sp>
          <p:nvSpPr>
            <p:cNvPr id="31" name="Freeform 28">
              <a:extLst>
                <a:ext uri="{FF2B5EF4-FFF2-40B4-BE49-F238E27FC236}">
                  <a16:creationId xmlns:a16="http://schemas.microsoft.com/office/drawing/2014/main" id="{EAA2C23C-A571-CE33-8A2C-29DE36E3C331}"/>
                </a:ext>
              </a:extLst>
            </p:cNvPr>
            <p:cNvSpPr/>
            <p:nvPr/>
          </p:nvSpPr>
          <p:spPr>
            <a:xfrm>
              <a:off x="0" y="0"/>
              <a:ext cx="1305687" cy="1421511"/>
            </a:xfrm>
            <a:custGeom>
              <a:avLst/>
              <a:gdLst/>
              <a:ahLst/>
              <a:cxnLst/>
              <a:rect l="l" t="t" r="r" b="b"/>
              <a:pathLst>
                <a:path w="1305687" h="1421511">
                  <a:moveTo>
                    <a:pt x="1296289" y="0"/>
                  </a:moveTo>
                  <a:lnTo>
                    <a:pt x="3810" y="1407922"/>
                  </a:lnTo>
                  <a:lnTo>
                    <a:pt x="13208" y="1416558"/>
                  </a:lnTo>
                  <a:lnTo>
                    <a:pt x="1305687" y="8636"/>
                  </a:lnTo>
                  <a:close/>
                  <a:moveTo>
                    <a:pt x="21082" y="1324610"/>
                  </a:moveTo>
                  <a:lnTo>
                    <a:pt x="0" y="1421511"/>
                  </a:lnTo>
                  <a:lnTo>
                    <a:pt x="94615" y="1392174"/>
                  </a:lnTo>
                  <a:cubicBezTo>
                    <a:pt x="97917" y="1391158"/>
                    <a:pt x="99822" y="1387602"/>
                    <a:pt x="98806" y="1384173"/>
                  </a:cubicBezTo>
                  <a:lnTo>
                    <a:pt x="94234" y="1378966"/>
                  </a:lnTo>
                  <a:lnTo>
                    <a:pt x="6604" y="1406017"/>
                  </a:lnTo>
                  <a:lnTo>
                    <a:pt x="14732" y="1413383"/>
                  </a:lnTo>
                  <a:lnTo>
                    <a:pt x="33528" y="1327150"/>
                  </a:lnTo>
                  <a:cubicBezTo>
                    <a:pt x="34290" y="1323721"/>
                    <a:pt x="32131" y="1320292"/>
                    <a:pt x="28702" y="1319530"/>
                  </a:cubicBezTo>
                  <a:lnTo>
                    <a:pt x="21844" y="1320927"/>
                  </a:lnTo>
                  <a:close/>
                </a:path>
              </a:pathLst>
            </a:custGeom>
            <a:solidFill>
              <a:srgbClr val="0070C0"/>
            </a:solidFill>
            <a:ln>
              <a:solidFill>
                <a:schemeClr val="accent1"/>
              </a:solidFill>
            </a:ln>
          </p:spPr>
          <p:txBody>
            <a:bodyPr/>
            <a:lstStyle/>
            <a:p>
              <a:endParaRPr lang="en-NZ"/>
            </a:p>
          </p:txBody>
        </p:sp>
      </p:grpSp>
      <p:sp>
        <p:nvSpPr>
          <p:cNvPr id="32" name="Freeform 29">
            <a:extLst>
              <a:ext uri="{FF2B5EF4-FFF2-40B4-BE49-F238E27FC236}">
                <a16:creationId xmlns:a16="http://schemas.microsoft.com/office/drawing/2014/main" id="{0E2502A5-65A1-DC5B-5EA2-ABCABF852120}"/>
              </a:ext>
            </a:extLst>
          </p:cNvPr>
          <p:cNvSpPr/>
          <p:nvPr/>
        </p:nvSpPr>
        <p:spPr>
          <a:xfrm>
            <a:off x="2273192" y="4971028"/>
            <a:ext cx="570043" cy="570043"/>
          </a:xfrm>
          <a:custGeom>
            <a:avLst/>
            <a:gdLst/>
            <a:ahLst/>
            <a:cxnLst/>
            <a:rect l="l" t="t" r="r" b="b"/>
            <a:pathLst>
              <a:path w="570043" h="570043">
                <a:moveTo>
                  <a:pt x="0" y="0"/>
                </a:moveTo>
                <a:lnTo>
                  <a:pt x="570043" y="0"/>
                </a:lnTo>
                <a:lnTo>
                  <a:pt x="570043" y="570043"/>
                </a:lnTo>
                <a:lnTo>
                  <a:pt x="0" y="570043"/>
                </a:lnTo>
                <a:lnTo>
                  <a:pt x="0" y="0"/>
                </a:lnTo>
                <a:close/>
              </a:path>
            </a:pathLst>
          </a:custGeom>
          <a:blipFill>
            <a:blip r:embed="rId16"/>
            <a:stretch>
              <a:fillRect/>
            </a:stretch>
          </a:blipFill>
          <a:ln>
            <a:solidFill>
              <a:schemeClr val="accent1"/>
            </a:solidFill>
          </a:ln>
        </p:spPr>
        <p:txBody>
          <a:bodyPr/>
          <a:lstStyle/>
          <a:p>
            <a:endParaRPr lang="en-NZ"/>
          </a:p>
        </p:txBody>
      </p:sp>
      <p:sp>
        <p:nvSpPr>
          <p:cNvPr id="33" name="Freeform 30">
            <a:extLst>
              <a:ext uri="{FF2B5EF4-FFF2-40B4-BE49-F238E27FC236}">
                <a16:creationId xmlns:a16="http://schemas.microsoft.com/office/drawing/2014/main" id="{9131DDCA-D2A0-A02A-9FC3-721580F813F8}"/>
              </a:ext>
            </a:extLst>
          </p:cNvPr>
          <p:cNvSpPr/>
          <p:nvPr/>
        </p:nvSpPr>
        <p:spPr>
          <a:xfrm>
            <a:off x="4246791" y="3837991"/>
            <a:ext cx="645128" cy="645119"/>
          </a:xfrm>
          <a:custGeom>
            <a:avLst/>
            <a:gdLst/>
            <a:ahLst/>
            <a:cxnLst/>
            <a:rect l="l" t="t" r="r" b="b"/>
            <a:pathLst>
              <a:path w="645128" h="645119">
                <a:moveTo>
                  <a:pt x="0" y="0"/>
                </a:moveTo>
                <a:lnTo>
                  <a:pt x="645128" y="0"/>
                </a:lnTo>
                <a:lnTo>
                  <a:pt x="645128" y="645119"/>
                </a:lnTo>
                <a:lnTo>
                  <a:pt x="0" y="645119"/>
                </a:lnTo>
                <a:lnTo>
                  <a:pt x="0" y="0"/>
                </a:lnTo>
                <a:close/>
              </a:path>
            </a:pathLst>
          </a:custGeom>
          <a:blipFill>
            <a:blip r:embed="rId15"/>
            <a:stretch>
              <a:fillRect b="-1"/>
            </a:stretch>
          </a:blipFill>
          <a:ln>
            <a:solidFill>
              <a:schemeClr val="accent1"/>
            </a:solidFill>
          </a:ln>
        </p:spPr>
        <p:txBody>
          <a:bodyPr/>
          <a:lstStyle/>
          <a:p>
            <a:endParaRPr lang="en-NZ"/>
          </a:p>
        </p:txBody>
      </p:sp>
      <p:grpSp>
        <p:nvGrpSpPr>
          <p:cNvPr id="34" name="Group 31">
            <a:extLst>
              <a:ext uri="{FF2B5EF4-FFF2-40B4-BE49-F238E27FC236}">
                <a16:creationId xmlns:a16="http://schemas.microsoft.com/office/drawing/2014/main" id="{A3E13F89-2208-815D-43FB-7388E985CCCD}"/>
              </a:ext>
            </a:extLst>
          </p:cNvPr>
          <p:cNvGrpSpPr>
            <a:grpSpLocks noChangeAspect="1"/>
          </p:cNvGrpSpPr>
          <p:nvPr/>
        </p:nvGrpSpPr>
        <p:grpSpPr>
          <a:xfrm>
            <a:off x="4514996" y="4528944"/>
            <a:ext cx="101603" cy="331575"/>
            <a:chOff x="0" y="0"/>
            <a:chExt cx="101600" cy="331572"/>
          </a:xfrm>
        </p:grpSpPr>
        <p:sp>
          <p:nvSpPr>
            <p:cNvPr id="35" name="Freeform 32">
              <a:extLst>
                <a:ext uri="{FF2B5EF4-FFF2-40B4-BE49-F238E27FC236}">
                  <a16:creationId xmlns:a16="http://schemas.microsoft.com/office/drawing/2014/main" id="{8AA1CE0A-FE18-2AA5-ED5B-0A7C6C44FAA5}"/>
                </a:ext>
              </a:extLst>
            </p:cNvPr>
            <p:cNvSpPr/>
            <p:nvPr/>
          </p:nvSpPr>
          <p:spPr>
            <a:xfrm>
              <a:off x="-889" y="0"/>
              <a:ext cx="103378" cy="331597"/>
            </a:xfrm>
            <a:custGeom>
              <a:avLst/>
              <a:gdLst/>
              <a:ahLst/>
              <a:cxnLst/>
              <a:rect l="l" t="t" r="r" b="b"/>
              <a:pathLst>
                <a:path w="103378" h="331597">
                  <a:moveTo>
                    <a:pt x="58039" y="0"/>
                  </a:moveTo>
                  <a:lnTo>
                    <a:pt x="58039" y="319024"/>
                  </a:lnTo>
                  <a:lnTo>
                    <a:pt x="45339" y="319024"/>
                  </a:lnTo>
                  <a:lnTo>
                    <a:pt x="45339" y="0"/>
                  </a:lnTo>
                  <a:close/>
                  <a:moveTo>
                    <a:pt x="101600" y="245999"/>
                  </a:moveTo>
                  <a:lnTo>
                    <a:pt x="51689" y="331597"/>
                  </a:lnTo>
                  <a:lnTo>
                    <a:pt x="1778" y="245999"/>
                  </a:lnTo>
                  <a:cubicBezTo>
                    <a:pt x="0" y="242951"/>
                    <a:pt x="1016" y="239141"/>
                    <a:pt x="4064" y="237363"/>
                  </a:cubicBezTo>
                  <a:lnTo>
                    <a:pt x="10922" y="236601"/>
                  </a:lnTo>
                  <a:lnTo>
                    <a:pt x="57150" y="315849"/>
                  </a:lnTo>
                  <a:lnTo>
                    <a:pt x="46228" y="315849"/>
                  </a:lnTo>
                  <a:lnTo>
                    <a:pt x="90678" y="239649"/>
                  </a:lnTo>
                  <a:cubicBezTo>
                    <a:pt x="92456" y="236601"/>
                    <a:pt x="96393" y="235585"/>
                    <a:pt x="99314" y="237363"/>
                  </a:cubicBezTo>
                  <a:lnTo>
                    <a:pt x="103378" y="243078"/>
                  </a:lnTo>
                  <a:close/>
                </a:path>
              </a:pathLst>
            </a:custGeom>
            <a:solidFill>
              <a:srgbClr val="0070C0"/>
            </a:solidFill>
            <a:ln>
              <a:solidFill>
                <a:schemeClr val="accent1"/>
              </a:solidFill>
            </a:ln>
          </p:spPr>
          <p:txBody>
            <a:bodyPr/>
            <a:lstStyle/>
            <a:p>
              <a:endParaRPr lang="en-NZ"/>
            </a:p>
          </p:txBody>
        </p:sp>
      </p:grpSp>
      <p:sp>
        <p:nvSpPr>
          <p:cNvPr id="36" name="Freeform 33">
            <a:extLst>
              <a:ext uri="{FF2B5EF4-FFF2-40B4-BE49-F238E27FC236}">
                <a16:creationId xmlns:a16="http://schemas.microsoft.com/office/drawing/2014/main" id="{A441D216-0DDF-ECFE-ABF9-9BC282D6CC6E}"/>
              </a:ext>
            </a:extLst>
          </p:cNvPr>
          <p:cNvSpPr/>
          <p:nvPr/>
        </p:nvSpPr>
        <p:spPr>
          <a:xfrm>
            <a:off x="4280767" y="4971028"/>
            <a:ext cx="570043" cy="570043"/>
          </a:xfrm>
          <a:custGeom>
            <a:avLst/>
            <a:gdLst/>
            <a:ahLst/>
            <a:cxnLst/>
            <a:rect l="l" t="t" r="r" b="b"/>
            <a:pathLst>
              <a:path w="570043" h="570043">
                <a:moveTo>
                  <a:pt x="0" y="0"/>
                </a:moveTo>
                <a:lnTo>
                  <a:pt x="570042" y="0"/>
                </a:lnTo>
                <a:lnTo>
                  <a:pt x="570042" y="570043"/>
                </a:lnTo>
                <a:lnTo>
                  <a:pt x="0" y="570043"/>
                </a:lnTo>
                <a:lnTo>
                  <a:pt x="0" y="0"/>
                </a:lnTo>
                <a:close/>
              </a:path>
            </a:pathLst>
          </a:custGeom>
          <a:blipFill>
            <a:blip r:embed="rId16"/>
            <a:stretch>
              <a:fillRect/>
            </a:stretch>
          </a:blipFill>
          <a:ln>
            <a:solidFill>
              <a:schemeClr val="accent1"/>
            </a:solidFill>
          </a:ln>
        </p:spPr>
        <p:txBody>
          <a:bodyPr/>
          <a:lstStyle/>
          <a:p>
            <a:endParaRPr lang="en-NZ"/>
          </a:p>
        </p:txBody>
      </p:sp>
      <p:sp>
        <p:nvSpPr>
          <p:cNvPr id="37" name="Freeform 34">
            <a:extLst>
              <a:ext uri="{FF2B5EF4-FFF2-40B4-BE49-F238E27FC236}">
                <a16:creationId xmlns:a16="http://schemas.microsoft.com/office/drawing/2014/main" id="{92C9B1D4-BBA5-4197-24D7-1F029862C78D}"/>
              </a:ext>
            </a:extLst>
          </p:cNvPr>
          <p:cNvSpPr/>
          <p:nvPr/>
        </p:nvSpPr>
        <p:spPr>
          <a:xfrm>
            <a:off x="3345516" y="5005251"/>
            <a:ext cx="501587" cy="501587"/>
          </a:xfrm>
          <a:custGeom>
            <a:avLst/>
            <a:gdLst/>
            <a:ahLst/>
            <a:cxnLst/>
            <a:rect l="l" t="t" r="r" b="b"/>
            <a:pathLst>
              <a:path w="501587" h="501587">
                <a:moveTo>
                  <a:pt x="0" y="0"/>
                </a:moveTo>
                <a:lnTo>
                  <a:pt x="501587" y="0"/>
                </a:lnTo>
                <a:lnTo>
                  <a:pt x="501587" y="501587"/>
                </a:lnTo>
                <a:lnTo>
                  <a:pt x="0" y="501587"/>
                </a:lnTo>
                <a:lnTo>
                  <a:pt x="0" y="0"/>
                </a:lnTo>
                <a:close/>
              </a:path>
            </a:pathLst>
          </a:custGeom>
          <a:blipFill>
            <a:blip r:embed="rId17"/>
            <a:stretch>
              <a:fillRect/>
            </a:stretch>
          </a:blipFill>
          <a:ln>
            <a:solidFill>
              <a:schemeClr val="accent1"/>
            </a:solidFill>
          </a:ln>
        </p:spPr>
        <p:txBody>
          <a:bodyPr/>
          <a:lstStyle/>
          <a:p>
            <a:endParaRPr lang="en-NZ"/>
          </a:p>
        </p:txBody>
      </p:sp>
      <p:sp>
        <p:nvSpPr>
          <p:cNvPr id="38" name="Freeform 35">
            <a:extLst>
              <a:ext uri="{FF2B5EF4-FFF2-40B4-BE49-F238E27FC236}">
                <a16:creationId xmlns:a16="http://schemas.microsoft.com/office/drawing/2014/main" id="{4DE07A9B-5BA3-A73E-4E22-EE50E827075E}"/>
              </a:ext>
            </a:extLst>
          </p:cNvPr>
          <p:cNvSpPr/>
          <p:nvPr/>
        </p:nvSpPr>
        <p:spPr>
          <a:xfrm>
            <a:off x="3621437" y="2783640"/>
            <a:ext cx="501587" cy="501587"/>
          </a:xfrm>
          <a:custGeom>
            <a:avLst/>
            <a:gdLst/>
            <a:ahLst/>
            <a:cxnLst/>
            <a:rect l="l" t="t" r="r" b="b"/>
            <a:pathLst>
              <a:path w="501587" h="501587">
                <a:moveTo>
                  <a:pt x="0" y="0"/>
                </a:moveTo>
                <a:lnTo>
                  <a:pt x="501586" y="0"/>
                </a:lnTo>
                <a:lnTo>
                  <a:pt x="501586" y="501587"/>
                </a:lnTo>
                <a:lnTo>
                  <a:pt x="0" y="501587"/>
                </a:lnTo>
                <a:lnTo>
                  <a:pt x="0" y="0"/>
                </a:lnTo>
                <a:close/>
              </a:path>
            </a:pathLst>
          </a:custGeom>
          <a:blipFill>
            <a:blip r:embed="rId17"/>
            <a:stretch>
              <a:fillRect/>
            </a:stretch>
          </a:blipFill>
          <a:ln>
            <a:solidFill>
              <a:schemeClr val="accent1"/>
            </a:solidFill>
          </a:ln>
        </p:spPr>
        <p:txBody>
          <a:bodyPr/>
          <a:lstStyle/>
          <a:p>
            <a:endParaRPr lang="en-NZ"/>
          </a:p>
        </p:txBody>
      </p:sp>
      <p:sp>
        <p:nvSpPr>
          <p:cNvPr id="41" name="Freeform 38">
            <a:extLst>
              <a:ext uri="{FF2B5EF4-FFF2-40B4-BE49-F238E27FC236}">
                <a16:creationId xmlns:a16="http://schemas.microsoft.com/office/drawing/2014/main" id="{E2703EB3-D5E7-4232-5B50-2AA05976FD38}"/>
              </a:ext>
            </a:extLst>
          </p:cNvPr>
          <p:cNvSpPr/>
          <p:nvPr/>
        </p:nvSpPr>
        <p:spPr>
          <a:xfrm>
            <a:off x="6377886" y="3837991"/>
            <a:ext cx="645119" cy="645119"/>
          </a:xfrm>
          <a:custGeom>
            <a:avLst/>
            <a:gdLst/>
            <a:ahLst/>
            <a:cxnLst/>
            <a:rect l="l" t="t" r="r" b="b"/>
            <a:pathLst>
              <a:path w="645119" h="645119">
                <a:moveTo>
                  <a:pt x="0" y="0"/>
                </a:moveTo>
                <a:lnTo>
                  <a:pt x="645119" y="0"/>
                </a:lnTo>
                <a:lnTo>
                  <a:pt x="645119" y="645119"/>
                </a:lnTo>
                <a:lnTo>
                  <a:pt x="0" y="645119"/>
                </a:lnTo>
                <a:lnTo>
                  <a:pt x="0" y="0"/>
                </a:lnTo>
                <a:close/>
              </a:path>
            </a:pathLst>
          </a:custGeom>
          <a:blipFill>
            <a:blip r:embed="rId15"/>
            <a:stretch>
              <a:fillRect r="-1" b="-1"/>
            </a:stretch>
          </a:blipFill>
          <a:ln>
            <a:solidFill>
              <a:schemeClr val="accent1"/>
            </a:solidFill>
          </a:ln>
        </p:spPr>
        <p:txBody>
          <a:bodyPr/>
          <a:lstStyle/>
          <a:p>
            <a:endParaRPr lang="en-NZ"/>
          </a:p>
        </p:txBody>
      </p:sp>
      <p:sp>
        <p:nvSpPr>
          <p:cNvPr id="42" name="Freeform 39">
            <a:extLst>
              <a:ext uri="{FF2B5EF4-FFF2-40B4-BE49-F238E27FC236}">
                <a16:creationId xmlns:a16="http://schemas.microsoft.com/office/drawing/2014/main" id="{142B9856-A50B-D8F2-F0BC-E43035A1BBC2}"/>
              </a:ext>
            </a:extLst>
          </p:cNvPr>
          <p:cNvSpPr/>
          <p:nvPr/>
        </p:nvSpPr>
        <p:spPr>
          <a:xfrm>
            <a:off x="6411862" y="4971028"/>
            <a:ext cx="570043" cy="570043"/>
          </a:xfrm>
          <a:custGeom>
            <a:avLst/>
            <a:gdLst/>
            <a:ahLst/>
            <a:cxnLst/>
            <a:rect l="l" t="t" r="r" b="b"/>
            <a:pathLst>
              <a:path w="570043" h="570043">
                <a:moveTo>
                  <a:pt x="0" y="0"/>
                </a:moveTo>
                <a:lnTo>
                  <a:pt x="570042" y="0"/>
                </a:lnTo>
                <a:lnTo>
                  <a:pt x="570042" y="570043"/>
                </a:lnTo>
                <a:lnTo>
                  <a:pt x="0" y="570043"/>
                </a:lnTo>
                <a:lnTo>
                  <a:pt x="0" y="0"/>
                </a:lnTo>
                <a:close/>
              </a:path>
            </a:pathLst>
          </a:custGeom>
          <a:blipFill>
            <a:blip r:embed="rId16"/>
            <a:stretch>
              <a:fillRect/>
            </a:stretch>
          </a:blipFill>
          <a:ln>
            <a:solidFill>
              <a:schemeClr val="accent1"/>
            </a:solidFill>
          </a:ln>
        </p:spPr>
        <p:txBody>
          <a:bodyPr/>
          <a:lstStyle/>
          <a:p>
            <a:endParaRPr lang="en-NZ"/>
          </a:p>
        </p:txBody>
      </p:sp>
      <p:sp>
        <p:nvSpPr>
          <p:cNvPr id="43" name="Freeform 40">
            <a:extLst>
              <a:ext uri="{FF2B5EF4-FFF2-40B4-BE49-F238E27FC236}">
                <a16:creationId xmlns:a16="http://schemas.microsoft.com/office/drawing/2014/main" id="{99FAB66F-94C7-A8FF-0747-95456E48CA2A}"/>
              </a:ext>
            </a:extLst>
          </p:cNvPr>
          <p:cNvSpPr/>
          <p:nvPr/>
        </p:nvSpPr>
        <p:spPr>
          <a:xfrm>
            <a:off x="8385461" y="3837991"/>
            <a:ext cx="645128" cy="645119"/>
          </a:xfrm>
          <a:custGeom>
            <a:avLst/>
            <a:gdLst/>
            <a:ahLst/>
            <a:cxnLst/>
            <a:rect l="l" t="t" r="r" b="b"/>
            <a:pathLst>
              <a:path w="645128" h="645119">
                <a:moveTo>
                  <a:pt x="0" y="0"/>
                </a:moveTo>
                <a:lnTo>
                  <a:pt x="645128" y="0"/>
                </a:lnTo>
                <a:lnTo>
                  <a:pt x="645128" y="645119"/>
                </a:lnTo>
                <a:lnTo>
                  <a:pt x="0" y="645119"/>
                </a:lnTo>
                <a:lnTo>
                  <a:pt x="0" y="0"/>
                </a:lnTo>
                <a:close/>
              </a:path>
            </a:pathLst>
          </a:custGeom>
          <a:blipFill>
            <a:blip r:embed="rId15"/>
            <a:stretch>
              <a:fillRect b="-1"/>
            </a:stretch>
          </a:blipFill>
          <a:ln>
            <a:solidFill>
              <a:schemeClr val="accent1"/>
            </a:solidFill>
          </a:ln>
        </p:spPr>
        <p:txBody>
          <a:bodyPr/>
          <a:lstStyle/>
          <a:p>
            <a:endParaRPr lang="en-NZ"/>
          </a:p>
        </p:txBody>
      </p:sp>
      <p:grpSp>
        <p:nvGrpSpPr>
          <p:cNvPr id="44" name="Group 41">
            <a:extLst>
              <a:ext uri="{FF2B5EF4-FFF2-40B4-BE49-F238E27FC236}">
                <a16:creationId xmlns:a16="http://schemas.microsoft.com/office/drawing/2014/main" id="{46A8EE53-6DD1-0A29-0BEA-C8CA48B39011}"/>
              </a:ext>
            </a:extLst>
          </p:cNvPr>
          <p:cNvGrpSpPr>
            <a:grpSpLocks noChangeAspect="1"/>
          </p:cNvGrpSpPr>
          <p:nvPr/>
        </p:nvGrpSpPr>
        <p:grpSpPr>
          <a:xfrm>
            <a:off x="8653656" y="4528944"/>
            <a:ext cx="101603" cy="331575"/>
            <a:chOff x="0" y="0"/>
            <a:chExt cx="101600" cy="331572"/>
          </a:xfrm>
        </p:grpSpPr>
        <p:sp>
          <p:nvSpPr>
            <p:cNvPr id="45" name="Freeform 42">
              <a:extLst>
                <a:ext uri="{FF2B5EF4-FFF2-40B4-BE49-F238E27FC236}">
                  <a16:creationId xmlns:a16="http://schemas.microsoft.com/office/drawing/2014/main" id="{839FFD7F-4B3A-F9D4-D8EB-15BB38F2E516}"/>
                </a:ext>
              </a:extLst>
            </p:cNvPr>
            <p:cNvSpPr/>
            <p:nvPr/>
          </p:nvSpPr>
          <p:spPr>
            <a:xfrm>
              <a:off x="-889" y="0"/>
              <a:ext cx="103378" cy="331597"/>
            </a:xfrm>
            <a:custGeom>
              <a:avLst/>
              <a:gdLst/>
              <a:ahLst/>
              <a:cxnLst/>
              <a:rect l="l" t="t" r="r" b="b"/>
              <a:pathLst>
                <a:path w="103378" h="331597">
                  <a:moveTo>
                    <a:pt x="58039" y="0"/>
                  </a:moveTo>
                  <a:lnTo>
                    <a:pt x="58039" y="319024"/>
                  </a:lnTo>
                  <a:lnTo>
                    <a:pt x="45339" y="319024"/>
                  </a:lnTo>
                  <a:lnTo>
                    <a:pt x="45339" y="0"/>
                  </a:lnTo>
                  <a:close/>
                  <a:moveTo>
                    <a:pt x="101600" y="245999"/>
                  </a:moveTo>
                  <a:lnTo>
                    <a:pt x="51689" y="331597"/>
                  </a:lnTo>
                  <a:lnTo>
                    <a:pt x="1778" y="245999"/>
                  </a:lnTo>
                  <a:cubicBezTo>
                    <a:pt x="0" y="242951"/>
                    <a:pt x="1016" y="239141"/>
                    <a:pt x="4064" y="237363"/>
                  </a:cubicBezTo>
                  <a:lnTo>
                    <a:pt x="10922" y="236601"/>
                  </a:lnTo>
                  <a:lnTo>
                    <a:pt x="57150" y="315849"/>
                  </a:lnTo>
                  <a:lnTo>
                    <a:pt x="46228" y="315849"/>
                  </a:lnTo>
                  <a:lnTo>
                    <a:pt x="90678" y="239649"/>
                  </a:lnTo>
                  <a:cubicBezTo>
                    <a:pt x="92456" y="236601"/>
                    <a:pt x="96393" y="235585"/>
                    <a:pt x="99314" y="237363"/>
                  </a:cubicBezTo>
                  <a:lnTo>
                    <a:pt x="103378" y="243078"/>
                  </a:lnTo>
                  <a:close/>
                </a:path>
              </a:pathLst>
            </a:custGeom>
            <a:solidFill>
              <a:srgbClr val="0070C0"/>
            </a:solidFill>
            <a:ln>
              <a:solidFill>
                <a:schemeClr val="accent1"/>
              </a:solidFill>
            </a:ln>
          </p:spPr>
          <p:txBody>
            <a:bodyPr/>
            <a:lstStyle/>
            <a:p>
              <a:endParaRPr lang="en-NZ"/>
            </a:p>
          </p:txBody>
        </p:sp>
      </p:grpSp>
      <p:sp>
        <p:nvSpPr>
          <p:cNvPr id="46" name="Freeform 43">
            <a:extLst>
              <a:ext uri="{FF2B5EF4-FFF2-40B4-BE49-F238E27FC236}">
                <a16:creationId xmlns:a16="http://schemas.microsoft.com/office/drawing/2014/main" id="{6CD3D30B-EDA5-CE7C-51A7-55F6A08553F2}"/>
              </a:ext>
            </a:extLst>
          </p:cNvPr>
          <p:cNvSpPr/>
          <p:nvPr/>
        </p:nvSpPr>
        <p:spPr>
          <a:xfrm>
            <a:off x="8419436" y="4971028"/>
            <a:ext cx="570043" cy="570043"/>
          </a:xfrm>
          <a:custGeom>
            <a:avLst/>
            <a:gdLst/>
            <a:ahLst/>
            <a:cxnLst/>
            <a:rect l="l" t="t" r="r" b="b"/>
            <a:pathLst>
              <a:path w="570043" h="570043">
                <a:moveTo>
                  <a:pt x="0" y="0"/>
                </a:moveTo>
                <a:lnTo>
                  <a:pt x="570043" y="0"/>
                </a:lnTo>
                <a:lnTo>
                  <a:pt x="570043" y="570043"/>
                </a:lnTo>
                <a:lnTo>
                  <a:pt x="0" y="570043"/>
                </a:lnTo>
                <a:lnTo>
                  <a:pt x="0" y="0"/>
                </a:lnTo>
                <a:close/>
              </a:path>
            </a:pathLst>
          </a:custGeom>
          <a:blipFill>
            <a:blip r:embed="rId16"/>
            <a:stretch>
              <a:fillRect/>
            </a:stretch>
          </a:blipFill>
          <a:ln>
            <a:solidFill>
              <a:schemeClr val="accent1"/>
            </a:solidFill>
          </a:ln>
        </p:spPr>
        <p:txBody>
          <a:bodyPr/>
          <a:lstStyle/>
          <a:p>
            <a:endParaRPr lang="en-NZ"/>
          </a:p>
        </p:txBody>
      </p:sp>
      <p:grpSp>
        <p:nvGrpSpPr>
          <p:cNvPr id="47" name="Group 44">
            <a:extLst>
              <a:ext uri="{FF2B5EF4-FFF2-40B4-BE49-F238E27FC236}">
                <a16:creationId xmlns:a16="http://schemas.microsoft.com/office/drawing/2014/main" id="{C195F1C8-F669-045D-02EA-0989D265011D}"/>
              </a:ext>
            </a:extLst>
          </p:cNvPr>
          <p:cNvGrpSpPr>
            <a:grpSpLocks noChangeAspect="1"/>
          </p:cNvGrpSpPr>
          <p:nvPr/>
        </p:nvGrpSpPr>
        <p:grpSpPr>
          <a:xfrm>
            <a:off x="7021633" y="2110718"/>
            <a:ext cx="395792" cy="380047"/>
            <a:chOff x="0" y="0"/>
            <a:chExt cx="395796" cy="380048"/>
          </a:xfrm>
        </p:grpSpPr>
        <p:sp>
          <p:nvSpPr>
            <p:cNvPr id="48" name="Freeform 45">
              <a:extLst>
                <a:ext uri="{FF2B5EF4-FFF2-40B4-BE49-F238E27FC236}">
                  <a16:creationId xmlns:a16="http://schemas.microsoft.com/office/drawing/2014/main" id="{B85303A0-7C9A-A792-D3BC-26A3DAC3BCCC}"/>
                </a:ext>
              </a:extLst>
            </p:cNvPr>
            <p:cNvSpPr/>
            <p:nvPr/>
          </p:nvSpPr>
          <p:spPr>
            <a:xfrm>
              <a:off x="0" y="0"/>
              <a:ext cx="395732" cy="379984"/>
            </a:xfrm>
            <a:custGeom>
              <a:avLst/>
              <a:gdLst/>
              <a:ahLst/>
              <a:cxnLst/>
              <a:rect l="l" t="t" r="r" b="b"/>
              <a:pathLst>
                <a:path w="395732" h="379984">
                  <a:moveTo>
                    <a:pt x="95250" y="145034"/>
                  </a:moveTo>
                  <a:cubicBezTo>
                    <a:pt x="95250" y="87503"/>
                    <a:pt x="141859" y="41148"/>
                    <a:pt x="199517" y="41148"/>
                  </a:cubicBezTo>
                  <a:lnTo>
                    <a:pt x="199517" y="55372"/>
                  </a:lnTo>
                  <a:lnTo>
                    <a:pt x="199517" y="41148"/>
                  </a:lnTo>
                  <a:cubicBezTo>
                    <a:pt x="257048" y="41148"/>
                    <a:pt x="303784" y="87503"/>
                    <a:pt x="303784" y="145034"/>
                  </a:cubicBezTo>
                  <a:lnTo>
                    <a:pt x="289433" y="145034"/>
                  </a:lnTo>
                  <a:lnTo>
                    <a:pt x="303657" y="145034"/>
                  </a:lnTo>
                  <a:cubicBezTo>
                    <a:pt x="303657" y="202565"/>
                    <a:pt x="257048" y="248920"/>
                    <a:pt x="199390" y="248920"/>
                  </a:cubicBezTo>
                  <a:cubicBezTo>
                    <a:pt x="141732" y="248920"/>
                    <a:pt x="95250" y="202438"/>
                    <a:pt x="95250" y="145034"/>
                  </a:cubicBezTo>
                  <a:lnTo>
                    <a:pt x="109474" y="145034"/>
                  </a:lnTo>
                  <a:lnTo>
                    <a:pt x="95250" y="145034"/>
                  </a:lnTo>
                  <a:moveTo>
                    <a:pt x="123825" y="145034"/>
                  </a:moveTo>
                  <a:cubicBezTo>
                    <a:pt x="123825" y="186690"/>
                    <a:pt x="157607" y="220345"/>
                    <a:pt x="199517" y="220345"/>
                  </a:cubicBezTo>
                  <a:cubicBezTo>
                    <a:pt x="241427" y="220345"/>
                    <a:pt x="275209" y="186690"/>
                    <a:pt x="275209" y="145034"/>
                  </a:cubicBezTo>
                  <a:cubicBezTo>
                    <a:pt x="275209" y="103378"/>
                    <a:pt x="241427" y="69723"/>
                    <a:pt x="199517" y="69723"/>
                  </a:cubicBezTo>
                  <a:cubicBezTo>
                    <a:pt x="157607" y="69723"/>
                    <a:pt x="123825" y="103378"/>
                    <a:pt x="123825" y="145034"/>
                  </a:cubicBezTo>
                  <a:close/>
                  <a:moveTo>
                    <a:pt x="329057" y="379984"/>
                  </a:moveTo>
                  <a:cubicBezTo>
                    <a:pt x="329057" y="307721"/>
                    <a:pt x="269875" y="248793"/>
                    <a:pt x="198374" y="248793"/>
                  </a:cubicBezTo>
                  <a:cubicBezTo>
                    <a:pt x="125730" y="248793"/>
                    <a:pt x="66675" y="307848"/>
                    <a:pt x="66675" y="379984"/>
                  </a:cubicBezTo>
                  <a:lnTo>
                    <a:pt x="38100" y="379984"/>
                  </a:lnTo>
                  <a:cubicBezTo>
                    <a:pt x="38100" y="291973"/>
                    <a:pt x="110109" y="220218"/>
                    <a:pt x="198374" y="220218"/>
                  </a:cubicBezTo>
                  <a:cubicBezTo>
                    <a:pt x="285623" y="220218"/>
                    <a:pt x="357632" y="291973"/>
                    <a:pt x="357632" y="379984"/>
                  </a:cubicBezTo>
                  <a:close/>
                  <a:moveTo>
                    <a:pt x="324358" y="251841"/>
                  </a:moveTo>
                  <a:lnTo>
                    <a:pt x="381508" y="251841"/>
                  </a:lnTo>
                  <a:lnTo>
                    <a:pt x="381508" y="266065"/>
                  </a:lnTo>
                  <a:lnTo>
                    <a:pt x="367157" y="266065"/>
                  </a:lnTo>
                  <a:lnTo>
                    <a:pt x="367157" y="14224"/>
                  </a:lnTo>
                  <a:lnTo>
                    <a:pt x="381381" y="14224"/>
                  </a:lnTo>
                  <a:lnTo>
                    <a:pt x="381381" y="28575"/>
                  </a:lnTo>
                  <a:lnTo>
                    <a:pt x="14224" y="28575"/>
                  </a:lnTo>
                  <a:lnTo>
                    <a:pt x="14224" y="14224"/>
                  </a:lnTo>
                  <a:lnTo>
                    <a:pt x="28575" y="14224"/>
                  </a:lnTo>
                  <a:lnTo>
                    <a:pt x="28575" y="266192"/>
                  </a:lnTo>
                  <a:lnTo>
                    <a:pt x="14224" y="266192"/>
                  </a:lnTo>
                  <a:lnTo>
                    <a:pt x="14224" y="251968"/>
                  </a:lnTo>
                  <a:lnTo>
                    <a:pt x="71374" y="251968"/>
                  </a:lnTo>
                  <a:lnTo>
                    <a:pt x="71374" y="280543"/>
                  </a:lnTo>
                  <a:lnTo>
                    <a:pt x="0" y="280543"/>
                  </a:lnTo>
                  <a:lnTo>
                    <a:pt x="0" y="0"/>
                  </a:lnTo>
                  <a:lnTo>
                    <a:pt x="395732" y="0"/>
                  </a:lnTo>
                  <a:lnTo>
                    <a:pt x="395732" y="280543"/>
                  </a:lnTo>
                  <a:lnTo>
                    <a:pt x="324358" y="280543"/>
                  </a:lnTo>
                  <a:close/>
                </a:path>
              </a:pathLst>
            </a:custGeom>
            <a:solidFill>
              <a:srgbClr val="0070C0"/>
            </a:solidFill>
            <a:ln>
              <a:solidFill>
                <a:schemeClr val="accent1"/>
              </a:solidFill>
            </a:ln>
          </p:spPr>
          <p:txBody>
            <a:bodyPr/>
            <a:lstStyle/>
            <a:p>
              <a:endParaRPr lang="en-NZ"/>
            </a:p>
          </p:txBody>
        </p:sp>
      </p:grpSp>
      <p:sp>
        <p:nvSpPr>
          <p:cNvPr id="49" name="Freeform 46">
            <a:extLst>
              <a:ext uri="{FF2B5EF4-FFF2-40B4-BE49-F238E27FC236}">
                <a16:creationId xmlns:a16="http://schemas.microsoft.com/office/drawing/2014/main" id="{1CAA81EB-30EC-2C79-4ABF-102D73B3E14B}"/>
              </a:ext>
            </a:extLst>
          </p:cNvPr>
          <p:cNvSpPr/>
          <p:nvPr/>
        </p:nvSpPr>
        <p:spPr>
          <a:xfrm>
            <a:off x="7484186" y="5005251"/>
            <a:ext cx="501587" cy="501587"/>
          </a:xfrm>
          <a:custGeom>
            <a:avLst/>
            <a:gdLst/>
            <a:ahLst/>
            <a:cxnLst/>
            <a:rect l="l" t="t" r="r" b="b"/>
            <a:pathLst>
              <a:path w="501587" h="501587">
                <a:moveTo>
                  <a:pt x="0" y="0"/>
                </a:moveTo>
                <a:lnTo>
                  <a:pt x="501587" y="0"/>
                </a:lnTo>
                <a:lnTo>
                  <a:pt x="501587" y="501587"/>
                </a:lnTo>
                <a:lnTo>
                  <a:pt x="0" y="501587"/>
                </a:lnTo>
                <a:lnTo>
                  <a:pt x="0" y="0"/>
                </a:lnTo>
                <a:close/>
              </a:path>
            </a:pathLst>
          </a:custGeom>
          <a:blipFill>
            <a:blip r:embed="rId17"/>
            <a:stretch>
              <a:fillRect/>
            </a:stretch>
          </a:blipFill>
          <a:ln>
            <a:solidFill>
              <a:schemeClr val="accent1"/>
            </a:solidFill>
          </a:ln>
        </p:spPr>
        <p:txBody>
          <a:bodyPr/>
          <a:lstStyle/>
          <a:p>
            <a:endParaRPr lang="en-NZ"/>
          </a:p>
        </p:txBody>
      </p:sp>
      <p:sp>
        <p:nvSpPr>
          <p:cNvPr id="50" name="Freeform 47">
            <a:extLst>
              <a:ext uri="{FF2B5EF4-FFF2-40B4-BE49-F238E27FC236}">
                <a16:creationId xmlns:a16="http://schemas.microsoft.com/office/drawing/2014/main" id="{BEE2E0CB-D752-062A-6439-BCEC3ABDD416}"/>
              </a:ext>
            </a:extLst>
          </p:cNvPr>
          <p:cNvSpPr/>
          <p:nvPr/>
        </p:nvSpPr>
        <p:spPr>
          <a:xfrm>
            <a:off x="7141381" y="2845124"/>
            <a:ext cx="501587" cy="501587"/>
          </a:xfrm>
          <a:custGeom>
            <a:avLst/>
            <a:gdLst/>
            <a:ahLst/>
            <a:cxnLst/>
            <a:rect l="l" t="t" r="r" b="b"/>
            <a:pathLst>
              <a:path w="501587" h="501587">
                <a:moveTo>
                  <a:pt x="0" y="0"/>
                </a:moveTo>
                <a:lnTo>
                  <a:pt x="501587" y="0"/>
                </a:lnTo>
                <a:lnTo>
                  <a:pt x="501587" y="501587"/>
                </a:lnTo>
                <a:lnTo>
                  <a:pt x="0" y="501587"/>
                </a:lnTo>
                <a:lnTo>
                  <a:pt x="0" y="0"/>
                </a:lnTo>
                <a:close/>
              </a:path>
            </a:pathLst>
          </a:custGeom>
          <a:blipFill>
            <a:blip r:embed="rId17"/>
            <a:stretch>
              <a:fillRect/>
            </a:stretch>
          </a:blipFill>
          <a:ln>
            <a:solidFill>
              <a:schemeClr val="accent1"/>
            </a:solidFill>
          </a:ln>
        </p:spPr>
        <p:txBody>
          <a:bodyPr/>
          <a:lstStyle/>
          <a:p>
            <a:endParaRPr lang="en-NZ"/>
          </a:p>
        </p:txBody>
      </p:sp>
      <p:grpSp>
        <p:nvGrpSpPr>
          <p:cNvPr id="51" name="Group 48">
            <a:extLst>
              <a:ext uri="{FF2B5EF4-FFF2-40B4-BE49-F238E27FC236}">
                <a16:creationId xmlns:a16="http://schemas.microsoft.com/office/drawing/2014/main" id="{A8F58D80-F8B0-6C20-BC9A-DA27F5F1E182}"/>
              </a:ext>
            </a:extLst>
          </p:cNvPr>
          <p:cNvGrpSpPr>
            <a:grpSpLocks noChangeAspect="1"/>
          </p:cNvGrpSpPr>
          <p:nvPr/>
        </p:nvGrpSpPr>
        <p:grpSpPr>
          <a:xfrm>
            <a:off x="6871138" y="4387336"/>
            <a:ext cx="722462" cy="583711"/>
            <a:chOff x="0" y="0"/>
            <a:chExt cx="722465" cy="583705"/>
          </a:xfrm>
        </p:grpSpPr>
        <p:sp>
          <p:nvSpPr>
            <p:cNvPr id="52" name="Freeform 49">
              <a:extLst>
                <a:ext uri="{FF2B5EF4-FFF2-40B4-BE49-F238E27FC236}">
                  <a16:creationId xmlns:a16="http://schemas.microsoft.com/office/drawing/2014/main" id="{882CD94F-DE89-587C-5DE8-2999B0884DDB}"/>
                </a:ext>
              </a:extLst>
            </p:cNvPr>
            <p:cNvSpPr/>
            <p:nvPr/>
          </p:nvSpPr>
          <p:spPr>
            <a:xfrm>
              <a:off x="0" y="0"/>
              <a:ext cx="722630" cy="583692"/>
            </a:xfrm>
            <a:custGeom>
              <a:avLst/>
              <a:gdLst/>
              <a:ahLst/>
              <a:cxnLst/>
              <a:rect l="l" t="t" r="r" b="b"/>
              <a:pathLst>
                <a:path w="722630" h="583692">
                  <a:moveTo>
                    <a:pt x="8001" y="0"/>
                  </a:moveTo>
                  <a:lnTo>
                    <a:pt x="87122" y="63754"/>
                  </a:lnTo>
                  <a:lnTo>
                    <a:pt x="79121" y="73660"/>
                  </a:lnTo>
                  <a:lnTo>
                    <a:pt x="0" y="9906"/>
                  </a:lnTo>
                  <a:close/>
                  <a:moveTo>
                    <a:pt x="116713" y="87630"/>
                  </a:moveTo>
                  <a:lnTo>
                    <a:pt x="195834" y="151384"/>
                  </a:lnTo>
                  <a:lnTo>
                    <a:pt x="187833" y="161290"/>
                  </a:lnTo>
                  <a:lnTo>
                    <a:pt x="108839" y="97536"/>
                  </a:lnTo>
                  <a:close/>
                  <a:moveTo>
                    <a:pt x="225552" y="175260"/>
                  </a:moveTo>
                  <a:lnTo>
                    <a:pt x="304673" y="239014"/>
                  </a:lnTo>
                  <a:lnTo>
                    <a:pt x="296672" y="248920"/>
                  </a:lnTo>
                  <a:lnTo>
                    <a:pt x="217551" y="185166"/>
                  </a:lnTo>
                  <a:close/>
                  <a:moveTo>
                    <a:pt x="334391" y="262890"/>
                  </a:moveTo>
                  <a:lnTo>
                    <a:pt x="413512" y="326644"/>
                  </a:lnTo>
                  <a:lnTo>
                    <a:pt x="405511" y="336550"/>
                  </a:lnTo>
                  <a:lnTo>
                    <a:pt x="326390" y="272796"/>
                  </a:lnTo>
                  <a:close/>
                  <a:moveTo>
                    <a:pt x="443230" y="350520"/>
                  </a:moveTo>
                  <a:lnTo>
                    <a:pt x="522351" y="414274"/>
                  </a:lnTo>
                  <a:lnTo>
                    <a:pt x="514350" y="424180"/>
                  </a:lnTo>
                  <a:lnTo>
                    <a:pt x="435229" y="360426"/>
                  </a:lnTo>
                  <a:close/>
                  <a:moveTo>
                    <a:pt x="552069" y="438150"/>
                  </a:moveTo>
                  <a:lnTo>
                    <a:pt x="631190" y="501904"/>
                  </a:lnTo>
                  <a:lnTo>
                    <a:pt x="623189" y="511810"/>
                  </a:lnTo>
                  <a:lnTo>
                    <a:pt x="544068" y="448056"/>
                  </a:lnTo>
                  <a:close/>
                  <a:moveTo>
                    <a:pt x="660908" y="525780"/>
                  </a:moveTo>
                  <a:lnTo>
                    <a:pt x="716788" y="570865"/>
                  </a:lnTo>
                  <a:lnTo>
                    <a:pt x="708787" y="580771"/>
                  </a:lnTo>
                  <a:lnTo>
                    <a:pt x="652907" y="535686"/>
                  </a:lnTo>
                  <a:close/>
                  <a:moveTo>
                    <a:pt x="687324" y="491109"/>
                  </a:moveTo>
                  <a:lnTo>
                    <a:pt x="722630" y="583692"/>
                  </a:lnTo>
                  <a:lnTo>
                    <a:pt x="624586" y="568833"/>
                  </a:lnTo>
                  <a:cubicBezTo>
                    <a:pt x="621157" y="568325"/>
                    <a:pt x="618744" y="565023"/>
                    <a:pt x="619252" y="561594"/>
                  </a:cubicBezTo>
                  <a:lnTo>
                    <a:pt x="623062" y="555752"/>
                  </a:lnTo>
                  <a:lnTo>
                    <a:pt x="713740" y="569468"/>
                  </a:lnTo>
                  <a:lnTo>
                    <a:pt x="706882" y="577977"/>
                  </a:lnTo>
                  <a:lnTo>
                    <a:pt x="675386" y="495554"/>
                  </a:lnTo>
                  <a:cubicBezTo>
                    <a:pt x="674116" y="492252"/>
                    <a:pt x="675767" y="488569"/>
                    <a:pt x="679069" y="487299"/>
                  </a:cubicBezTo>
                  <a:lnTo>
                    <a:pt x="686054" y="487680"/>
                  </a:lnTo>
                  <a:close/>
                </a:path>
              </a:pathLst>
            </a:custGeom>
            <a:solidFill>
              <a:srgbClr val="0070C0"/>
            </a:solidFill>
            <a:ln>
              <a:solidFill>
                <a:schemeClr val="accent1"/>
              </a:solidFill>
            </a:ln>
          </p:spPr>
          <p:txBody>
            <a:bodyPr/>
            <a:lstStyle/>
            <a:p>
              <a:endParaRPr lang="en-NZ"/>
            </a:p>
          </p:txBody>
        </p:sp>
      </p:grpSp>
      <p:grpSp>
        <p:nvGrpSpPr>
          <p:cNvPr id="53" name="Group 50">
            <a:extLst>
              <a:ext uri="{FF2B5EF4-FFF2-40B4-BE49-F238E27FC236}">
                <a16:creationId xmlns:a16="http://schemas.microsoft.com/office/drawing/2014/main" id="{943E5CC8-40B1-9F7E-8E64-70BF8B1F8D86}"/>
              </a:ext>
            </a:extLst>
          </p:cNvPr>
          <p:cNvGrpSpPr>
            <a:grpSpLocks noChangeAspect="1"/>
          </p:cNvGrpSpPr>
          <p:nvPr/>
        </p:nvGrpSpPr>
        <p:grpSpPr>
          <a:xfrm>
            <a:off x="7849298" y="4387498"/>
            <a:ext cx="665340" cy="583540"/>
            <a:chOff x="0" y="0"/>
            <a:chExt cx="665340" cy="583540"/>
          </a:xfrm>
        </p:grpSpPr>
        <p:sp>
          <p:nvSpPr>
            <p:cNvPr id="54" name="Freeform 51">
              <a:extLst>
                <a:ext uri="{FF2B5EF4-FFF2-40B4-BE49-F238E27FC236}">
                  <a16:creationId xmlns:a16="http://schemas.microsoft.com/office/drawing/2014/main" id="{DA9F6FA2-7925-0F62-7CD8-EFDE4164ECD4}"/>
                </a:ext>
              </a:extLst>
            </p:cNvPr>
            <p:cNvSpPr/>
            <p:nvPr/>
          </p:nvSpPr>
          <p:spPr>
            <a:xfrm>
              <a:off x="0" y="0"/>
              <a:ext cx="665353" cy="583565"/>
            </a:xfrm>
            <a:custGeom>
              <a:avLst/>
              <a:gdLst/>
              <a:ahLst/>
              <a:cxnLst/>
              <a:rect l="l" t="t" r="r" b="b"/>
              <a:pathLst>
                <a:path w="665353" h="583565">
                  <a:moveTo>
                    <a:pt x="656971" y="0"/>
                  </a:moveTo>
                  <a:lnTo>
                    <a:pt x="580517" y="66929"/>
                  </a:lnTo>
                  <a:lnTo>
                    <a:pt x="588899" y="76454"/>
                  </a:lnTo>
                  <a:lnTo>
                    <a:pt x="665353" y="9525"/>
                  </a:lnTo>
                  <a:close/>
                  <a:moveTo>
                    <a:pt x="551815" y="92075"/>
                  </a:moveTo>
                  <a:lnTo>
                    <a:pt x="475361" y="159004"/>
                  </a:lnTo>
                  <a:lnTo>
                    <a:pt x="483743" y="168529"/>
                  </a:lnTo>
                  <a:lnTo>
                    <a:pt x="560197" y="101600"/>
                  </a:lnTo>
                  <a:close/>
                  <a:moveTo>
                    <a:pt x="446659" y="184150"/>
                  </a:moveTo>
                  <a:lnTo>
                    <a:pt x="370205" y="251079"/>
                  </a:lnTo>
                  <a:lnTo>
                    <a:pt x="378587" y="260604"/>
                  </a:lnTo>
                  <a:lnTo>
                    <a:pt x="455041" y="193675"/>
                  </a:lnTo>
                  <a:close/>
                  <a:moveTo>
                    <a:pt x="341630" y="276098"/>
                  </a:moveTo>
                  <a:lnTo>
                    <a:pt x="265176" y="343027"/>
                  </a:lnTo>
                  <a:lnTo>
                    <a:pt x="273558" y="352552"/>
                  </a:lnTo>
                  <a:lnTo>
                    <a:pt x="350012" y="285623"/>
                  </a:lnTo>
                  <a:close/>
                  <a:moveTo>
                    <a:pt x="236474" y="368173"/>
                  </a:moveTo>
                  <a:lnTo>
                    <a:pt x="160020" y="434975"/>
                  </a:lnTo>
                  <a:lnTo>
                    <a:pt x="168402" y="444500"/>
                  </a:lnTo>
                  <a:lnTo>
                    <a:pt x="244856" y="377571"/>
                  </a:lnTo>
                  <a:close/>
                  <a:moveTo>
                    <a:pt x="131318" y="460248"/>
                  </a:moveTo>
                  <a:lnTo>
                    <a:pt x="54991" y="527050"/>
                  </a:lnTo>
                  <a:lnTo>
                    <a:pt x="63373" y="536575"/>
                  </a:lnTo>
                  <a:lnTo>
                    <a:pt x="139827" y="469646"/>
                  </a:lnTo>
                  <a:close/>
                  <a:moveTo>
                    <a:pt x="26289" y="552069"/>
                  </a:moveTo>
                  <a:lnTo>
                    <a:pt x="5334" y="570484"/>
                  </a:lnTo>
                  <a:lnTo>
                    <a:pt x="13716" y="580009"/>
                  </a:lnTo>
                  <a:lnTo>
                    <a:pt x="34671" y="561594"/>
                  </a:lnTo>
                  <a:close/>
                  <a:moveTo>
                    <a:pt x="31496" y="489585"/>
                  </a:moveTo>
                  <a:lnTo>
                    <a:pt x="0" y="583565"/>
                  </a:lnTo>
                  <a:lnTo>
                    <a:pt x="97282" y="564769"/>
                  </a:lnTo>
                  <a:cubicBezTo>
                    <a:pt x="100711" y="564134"/>
                    <a:pt x="102997" y="560832"/>
                    <a:pt x="102362" y="557276"/>
                  </a:cubicBezTo>
                  <a:lnTo>
                    <a:pt x="98425" y="551561"/>
                  </a:lnTo>
                  <a:lnTo>
                    <a:pt x="8255" y="568960"/>
                  </a:lnTo>
                  <a:lnTo>
                    <a:pt x="15494" y="577215"/>
                  </a:lnTo>
                  <a:lnTo>
                    <a:pt x="43561" y="493522"/>
                  </a:lnTo>
                  <a:cubicBezTo>
                    <a:pt x="44704" y="490220"/>
                    <a:pt x="42926" y="486537"/>
                    <a:pt x="39497" y="485521"/>
                  </a:cubicBezTo>
                  <a:lnTo>
                    <a:pt x="32512" y="486156"/>
                  </a:lnTo>
                  <a:close/>
                </a:path>
              </a:pathLst>
            </a:custGeom>
            <a:solidFill>
              <a:srgbClr val="0070C0"/>
            </a:solidFill>
            <a:ln>
              <a:solidFill>
                <a:schemeClr val="accent1"/>
              </a:solidFill>
            </a:ln>
          </p:spPr>
          <p:txBody>
            <a:bodyPr/>
            <a:lstStyle/>
            <a:p>
              <a:endParaRPr lang="en-NZ"/>
            </a:p>
          </p:txBody>
        </p:sp>
      </p:grpSp>
      <p:sp>
        <p:nvSpPr>
          <p:cNvPr id="55" name="Freeform 52">
            <a:extLst>
              <a:ext uri="{FF2B5EF4-FFF2-40B4-BE49-F238E27FC236}">
                <a16:creationId xmlns:a16="http://schemas.microsoft.com/office/drawing/2014/main" id="{1FEEE5FA-2834-8811-A216-7CFE877CC4EA}"/>
              </a:ext>
            </a:extLst>
          </p:cNvPr>
          <p:cNvSpPr/>
          <p:nvPr/>
        </p:nvSpPr>
        <p:spPr>
          <a:xfrm>
            <a:off x="5393877" y="3950805"/>
            <a:ext cx="501587" cy="501587"/>
          </a:xfrm>
          <a:custGeom>
            <a:avLst/>
            <a:gdLst/>
            <a:ahLst/>
            <a:cxnLst/>
            <a:rect l="l" t="t" r="r" b="b"/>
            <a:pathLst>
              <a:path w="501587" h="501587">
                <a:moveTo>
                  <a:pt x="0" y="0"/>
                </a:moveTo>
                <a:lnTo>
                  <a:pt x="501587" y="0"/>
                </a:lnTo>
                <a:lnTo>
                  <a:pt x="501587" y="501587"/>
                </a:lnTo>
                <a:lnTo>
                  <a:pt x="0" y="501587"/>
                </a:lnTo>
                <a:lnTo>
                  <a:pt x="0" y="0"/>
                </a:lnTo>
                <a:close/>
              </a:path>
            </a:pathLst>
          </a:custGeom>
          <a:blipFill>
            <a:blip r:embed="rId18"/>
            <a:stretch>
              <a:fillRect/>
            </a:stretch>
          </a:blipFill>
          <a:ln>
            <a:solidFill>
              <a:schemeClr val="accent1"/>
            </a:solidFill>
          </a:ln>
        </p:spPr>
        <p:txBody>
          <a:bodyPr/>
          <a:lstStyle/>
          <a:p>
            <a:endParaRPr lang="en-NZ"/>
          </a:p>
        </p:txBody>
      </p:sp>
      <p:sp>
        <p:nvSpPr>
          <p:cNvPr id="56" name="Freeform 53">
            <a:extLst>
              <a:ext uri="{FF2B5EF4-FFF2-40B4-BE49-F238E27FC236}">
                <a16:creationId xmlns:a16="http://schemas.microsoft.com/office/drawing/2014/main" id="{C0C0C0B3-D3CE-9514-9830-C83498D3CEDC}"/>
              </a:ext>
            </a:extLst>
          </p:cNvPr>
          <p:cNvSpPr/>
          <p:nvPr/>
        </p:nvSpPr>
        <p:spPr>
          <a:xfrm>
            <a:off x="4417336" y="2463200"/>
            <a:ext cx="192891" cy="1402994"/>
          </a:xfrm>
          <a:custGeom>
            <a:avLst/>
            <a:gdLst/>
            <a:ahLst/>
            <a:cxnLst/>
            <a:rect l="l" t="t" r="r" b="b"/>
            <a:pathLst>
              <a:path w="192891" h="1402994">
                <a:moveTo>
                  <a:pt x="0" y="0"/>
                </a:moveTo>
                <a:lnTo>
                  <a:pt x="192891" y="0"/>
                </a:lnTo>
                <a:lnTo>
                  <a:pt x="192891" y="1402995"/>
                </a:lnTo>
                <a:lnTo>
                  <a:pt x="0" y="1402995"/>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a:solidFill>
              <a:schemeClr val="accent1"/>
            </a:solidFill>
          </a:ln>
        </p:spPr>
        <p:txBody>
          <a:bodyPr/>
          <a:lstStyle/>
          <a:p>
            <a:endParaRPr lang="en-NZ"/>
          </a:p>
        </p:txBody>
      </p:sp>
      <p:sp>
        <p:nvSpPr>
          <p:cNvPr id="59" name="Freeform 55">
            <a:extLst>
              <a:ext uri="{FF2B5EF4-FFF2-40B4-BE49-F238E27FC236}">
                <a16:creationId xmlns:a16="http://schemas.microsoft.com/office/drawing/2014/main" id="{3D99CAAF-BC7D-C2FA-B205-1457BDE569C6}"/>
              </a:ext>
            </a:extLst>
          </p:cNvPr>
          <p:cNvSpPr/>
          <p:nvPr/>
        </p:nvSpPr>
        <p:spPr>
          <a:xfrm>
            <a:off x="7448496" y="1900959"/>
            <a:ext cx="1280436" cy="1567996"/>
          </a:xfrm>
          <a:custGeom>
            <a:avLst/>
            <a:gdLst/>
            <a:ahLst/>
            <a:cxnLst/>
            <a:rect l="l" t="t" r="r" b="b"/>
            <a:pathLst>
              <a:path w="1280436" h="1567996">
                <a:moveTo>
                  <a:pt x="0" y="0"/>
                </a:moveTo>
                <a:lnTo>
                  <a:pt x="1280436" y="0"/>
                </a:lnTo>
                <a:lnTo>
                  <a:pt x="1280436" y="1567995"/>
                </a:lnTo>
                <a:lnTo>
                  <a:pt x="0" y="1567995"/>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a:solidFill>
              <a:schemeClr val="accent1"/>
            </a:solidFill>
          </a:ln>
        </p:spPr>
        <p:txBody>
          <a:bodyPr/>
          <a:lstStyle/>
          <a:p>
            <a:endParaRPr lang="en-NZ"/>
          </a:p>
        </p:txBody>
      </p:sp>
      <p:sp>
        <p:nvSpPr>
          <p:cNvPr id="61" name="TextBox 3">
            <a:extLst>
              <a:ext uri="{FF2B5EF4-FFF2-40B4-BE49-F238E27FC236}">
                <a16:creationId xmlns:a16="http://schemas.microsoft.com/office/drawing/2014/main" id="{8EBEB0FE-7D43-4910-98FE-A417F1A6FDFB}"/>
              </a:ext>
            </a:extLst>
          </p:cNvPr>
          <p:cNvSpPr txBox="1"/>
          <p:nvPr/>
        </p:nvSpPr>
        <p:spPr>
          <a:xfrm>
            <a:off x="3222184" y="3824037"/>
            <a:ext cx="622861" cy="683392"/>
          </a:xfrm>
          <a:prstGeom prst="rect">
            <a:avLst/>
          </a:prstGeom>
        </p:spPr>
        <p:txBody>
          <a:bodyPr wrap="square" lIns="0" tIns="0" rIns="0" bIns="0" rtlCol="0" anchor="t">
            <a:spAutoFit/>
          </a:bodyPr>
          <a:lstStyle/>
          <a:p>
            <a:pPr algn="ctr">
              <a:lnSpc>
                <a:spcPts val="2903"/>
              </a:lnSpc>
            </a:pPr>
            <a:r>
              <a:rPr lang="en-US" sz="1000" b="1" spc="-27" dirty="0">
                <a:latin typeface="IBM Plex Sans"/>
                <a:ea typeface="IBM Plex Sans"/>
                <a:cs typeface="IBM Plex Sans"/>
                <a:sym typeface="IBM Plex Sans"/>
              </a:rPr>
              <a:t>Secondary</a:t>
            </a:r>
          </a:p>
          <a:p>
            <a:pPr algn="ctr">
              <a:lnSpc>
                <a:spcPts val="2903"/>
              </a:lnSpc>
            </a:pPr>
            <a:r>
              <a:rPr lang="en-US" sz="1000" b="1" spc="-27" dirty="0">
                <a:latin typeface="IBM Plex Sans"/>
                <a:ea typeface="IBM Plex Sans"/>
                <a:cs typeface="IBM Plex Sans"/>
                <a:sym typeface="IBM Plex Sans"/>
              </a:rPr>
              <a:t>Regions</a:t>
            </a:r>
          </a:p>
        </p:txBody>
      </p:sp>
      <p:sp>
        <p:nvSpPr>
          <p:cNvPr id="62" name="TextBox 3">
            <a:extLst>
              <a:ext uri="{FF2B5EF4-FFF2-40B4-BE49-F238E27FC236}">
                <a16:creationId xmlns:a16="http://schemas.microsoft.com/office/drawing/2014/main" id="{36E60B16-AA36-85F6-E32F-279095868236}"/>
              </a:ext>
            </a:extLst>
          </p:cNvPr>
          <p:cNvSpPr txBox="1"/>
          <p:nvPr/>
        </p:nvSpPr>
        <p:spPr>
          <a:xfrm>
            <a:off x="3265088" y="5486010"/>
            <a:ext cx="622861" cy="683392"/>
          </a:xfrm>
          <a:prstGeom prst="rect">
            <a:avLst/>
          </a:prstGeom>
        </p:spPr>
        <p:txBody>
          <a:bodyPr wrap="square" lIns="0" tIns="0" rIns="0" bIns="0" rtlCol="0" anchor="t">
            <a:spAutoFit/>
          </a:bodyPr>
          <a:lstStyle/>
          <a:p>
            <a:pPr algn="ctr">
              <a:lnSpc>
                <a:spcPts val="2903"/>
              </a:lnSpc>
            </a:pPr>
            <a:r>
              <a:rPr lang="en-US" sz="1000" b="1" spc="-27" dirty="0">
                <a:latin typeface="IBM Plex Sans"/>
                <a:ea typeface="IBM Plex Sans"/>
                <a:cs typeface="IBM Plex Sans"/>
                <a:sym typeface="IBM Plex Sans"/>
              </a:rPr>
              <a:t>Shared state</a:t>
            </a:r>
          </a:p>
        </p:txBody>
      </p:sp>
      <p:sp>
        <p:nvSpPr>
          <p:cNvPr id="63" name="TextBox 3">
            <a:extLst>
              <a:ext uri="{FF2B5EF4-FFF2-40B4-BE49-F238E27FC236}">
                <a16:creationId xmlns:a16="http://schemas.microsoft.com/office/drawing/2014/main" id="{8431509C-4D91-2BF0-776A-19028C17F0E4}"/>
              </a:ext>
            </a:extLst>
          </p:cNvPr>
          <p:cNvSpPr txBox="1"/>
          <p:nvPr/>
        </p:nvSpPr>
        <p:spPr>
          <a:xfrm>
            <a:off x="7431179" y="5478772"/>
            <a:ext cx="622861" cy="683392"/>
          </a:xfrm>
          <a:prstGeom prst="rect">
            <a:avLst/>
          </a:prstGeom>
        </p:spPr>
        <p:txBody>
          <a:bodyPr wrap="square" lIns="0" tIns="0" rIns="0" bIns="0" rtlCol="0" anchor="t">
            <a:spAutoFit/>
          </a:bodyPr>
          <a:lstStyle/>
          <a:p>
            <a:pPr algn="ctr">
              <a:lnSpc>
                <a:spcPts val="2903"/>
              </a:lnSpc>
            </a:pPr>
            <a:r>
              <a:rPr lang="en-US" sz="1000" b="1" spc="-27" dirty="0">
                <a:latin typeface="IBM Plex Sans"/>
                <a:ea typeface="IBM Plex Sans"/>
                <a:cs typeface="IBM Plex Sans"/>
                <a:sym typeface="IBM Plex Sans"/>
              </a:rPr>
              <a:t>Shared state</a:t>
            </a:r>
          </a:p>
        </p:txBody>
      </p:sp>
      <p:sp>
        <p:nvSpPr>
          <p:cNvPr id="2054" name="TextBox 3">
            <a:extLst>
              <a:ext uri="{FF2B5EF4-FFF2-40B4-BE49-F238E27FC236}">
                <a16:creationId xmlns:a16="http://schemas.microsoft.com/office/drawing/2014/main" id="{7FF9BA3A-9FB5-30E2-C769-C6D14BF3C912}"/>
              </a:ext>
            </a:extLst>
          </p:cNvPr>
          <p:cNvSpPr txBox="1"/>
          <p:nvPr/>
        </p:nvSpPr>
        <p:spPr>
          <a:xfrm>
            <a:off x="9365537" y="4177133"/>
            <a:ext cx="622861" cy="683392"/>
          </a:xfrm>
          <a:prstGeom prst="rect">
            <a:avLst/>
          </a:prstGeom>
        </p:spPr>
        <p:txBody>
          <a:bodyPr wrap="square" lIns="0" tIns="0" rIns="0" bIns="0" rtlCol="0" anchor="t">
            <a:spAutoFit/>
          </a:bodyPr>
          <a:lstStyle/>
          <a:p>
            <a:pPr algn="ctr">
              <a:lnSpc>
                <a:spcPts val="2903"/>
              </a:lnSpc>
            </a:pPr>
            <a:r>
              <a:rPr lang="en-US" sz="1000" b="1" spc="-27" dirty="0">
                <a:latin typeface="IBM Plex Sans"/>
                <a:ea typeface="IBM Plex Sans"/>
                <a:cs typeface="IBM Plex Sans"/>
                <a:sym typeface="IBM Plex Sans"/>
              </a:rPr>
              <a:t>Secondary Region</a:t>
            </a:r>
          </a:p>
        </p:txBody>
      </p:sp>
      <p:sp>
        <p:nvSpPr>
          <p:cNvPr id="2055" name="TextBox 3">
            <a:extLst>
              <a:ext uri="{FF2B5EF4-FFF2-40B4-BE49-F238E27FC236}">
                <a16:creationId xmlns:a16="http://schemas.microsoft.com/office/drawing/2014/main" id="{296D7519-A56A-B40B-CEEF-FF7F6144CE9D}"/>
              </a:ext>
            </a:extLst>
          </p:cNvPr>
          <p:cNvSpPr txBox="1"/>
          <p:nvPr/>
        </p:nvSpPr>
        <p:spPr>
          <a:xfrm>
            <a:off x="7447849" y="3817299"/>
            <a:ext cx="622861" cy="683392"/>
          </a:xfrm>
          <a:prstGeom prst="rect">
            <a:avLst/>
          </a:prstGeom>
        </p:spPr>
        <p:txBody>
          <a:bodyPr wrap="square" lIns="0" tIns="0" rIns="0" bIns="0" rtlCol="0" anchor="t">
            <a:spAutoFit/>
          </a:bodyPr>
          <a:lstStyle/>
          <a:p>
            <a:pPr algn="ctr">
              <a:lnSpc>
                <a:spcPts val="2903"/>
              </a:lnSpc>
            </a:pPr>
            <a:r>
              <a:rPr lang="en-US" sz="1000" b="1" spc="-27" dirty="0">
                <a:latin typeface="IBM Plex Sans"/>
                <a:ea typeface="IBM Plex Sans"/>
                <a:cs typeface="IBM Plex Sans"/>
                <a:sym typeface="IBM Plex Sans"/>
              </a:rPr>
              <a:t>Primary Region</a:t>
            </a:r>
          </a:p>
        </p:txBody>
      </p:sp>
    </p:spTree>
    <p:extLst>
      <p:ext uri="{BB962C8B-B14F-4D97-AF65-F5344CB8AC3E}">
        <p14:creationId xmlns:p14="http://schemas.microsoft.com/office/powerpoint/2010/main" val="1757627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696883" y="233727"/>
            <a:ext cx="1307099"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Availability zones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grpSp>
        <p:nvGrpSpPr>
          <p:cNvPr id="7" name="Group 2">
            <a:extLst>
              <a:ext uri="{FF2B5EF4-FFF2-40B4-BE49-F238E27FC236}">
                <a16:creationId xmlns:a16="http://schemas.microsoft.com/office/drawing/2014/main" id="{264C993C-847E-0FB5-17EF-B6BF80C34A0D}"/>
              </a:ext>
            </a:extLst>
          </p:cNvPr>
          <p:cNvGrpSpPr>
            <a:grpSpLocks noChangeAspect="1"/>
          </p:cNvGrpSpPr>
          <p:nvPr/>
        </p:nvGrpSpPr>
        <p:grpSpPr>
          <a:xfrm>
            <a:off x="4346158" y="2782928"/>
            <a:ext cx="28575" cy="1701803"/>
            <a:chOff x="0" y="0"/>
            <a:chExt cx="28575" cy="1701800"/>
          </a:xfrm>
        </p:grpSpPr>
        <p:sp>
          <p:nvSpPr>
            <p:cNvPr id="39" name="Freeform 3">
              <a:extLst>
                <a:ext uri="{FF2B5EF4-FFF2-40B4-BE49-F238E27FC236}">
                  <a16:creationId xmlns:a16="http://schemas.microsoft.com/office/drawing/2014/main" id="{5D4BB5B5-0402-188E-B90E-8FD66E99D6A3}"/>
                </a:ext>
              </a:extLst>
            </p:cNvPr>
            <p:cNvSpPr/>
            <p:nvPr/>
          </p:nvSpPr>
          <p:spPr>
            <a:xfrm>
              <a:off x="0" y="0"/>
              <a:ext cx="28575" cy="1701800"/>
            </a:xfrm>
            <a:custGeom>
              <a:avLst/>
              <a:gdLst/>
              <a:ahLst/>
              <a:cxnLst/>
              <a:rect l="l" t="t" r="r" b="b"/>
              <a:pathLst>
                <a:path w="28575" h="1701800">
                  <a:moveTo>
                    <a:pt x="28575" y="0"/>
                  </a:moveTo>
                  <a:lnTo>
                    <a:pt x="28575" y="1701800"/>
                  </a:lnTo>
                  <a:lnTo>
                    <a:pt x="0" y="1701800"/>
                  </a:lnTo>
                  <a:lnTo>
                    <a:pt x="0" y="0"/>
                  </a:lnTo>
                  <a:close/>
                </a:path>
              </a:pathLst>
            </a:custGeom>
            <a:solidFill>
              <a:srgbClr val="0078D4"/>
            </a:solidFill>
          </p:spPr>
          <p:txBody>
            <a:bodyPr/>
            <a:lstStyle/>
            <a:p>
              <a:endParaRPr lang="en-NZ"/>
            </a:p>
          </p:txBody>
        </p:sp>
      </p:grpSp>
      <p:sp>
        <p:nvSpPr>
          <p:cNvPr id="40" name="TextBox 4">
            <a:extLst>
              <a:ext uri="{FF2B5EF4-FFF2-40B4-BE49-F238E27FC236}">
                <a16:creationId xmlns:a16="http://schemas.microsoft.com/office/drawing/2014/main" id="{AB2AEC76-1212-7363-9FBA-AAE573985E44}"/>
              </a:ext>
            </a:extLst>
          </p:cNvPr>
          <p:cNvSpPr txBox="1"/>
          <p:nvPr/>
        </p:nvSpPr>
        <p:spPr>
          <a:xfrm>
            <a:off x="592613" y="3136563"/>
            <a:ext cx="3679464" cy="1109101"/>
          </a:xfrm>
          <a:prstGeom prst="rect">
            <a:avLst/>
          </a:prstGeom>
        </p:spPr>
        <p:txBody>
          <a:bodyPr wrap="square" lIns="0" tIns="0" rIns="0" bIns="0" rtlCol="0" anchor="t">
            <a:spAutoFit/>
          </a:bodyPr>
          <a:lstStyle/>
          <a:p>
            <a:pPr algn="l">
              <a:lnSpc>
                <a:spcPts val="4294"/>
              </a:lnSpc>
            </a:pPr>
            <a:r>
              <a:rPr lang="en-US" sz="3600" spc="-50" dirty="0">
                <a:latin typeface="IBM Plex Sans Bold"/>
                <a:ea typeface="IBM Plex Sans Bold"/>
                <a:cs typeface="IBM Plex Sans Bold"/>
                <a:sym typeface="IBM Plex Sans Bold"/>
              </a:rPr>
              <a:t>Availability Zones</a:t>
            </a:r>
          </a:p>
        </p:txBody>
      </p:sp>
      <p:sp>
        <p:nvSpPr>
          <p:cNvPr id="57" name="TextBox 5">
            <a:extLst>
              <a:ext uri="{FF2B5EF4-FFF2-40B4-BE49-F238E27FC236}">
                <a16:creationId xmlns:a16="http://schemas.microsoft.com/office/drawing/2014/main" id="{FF750965-B5F1-6EBA-E0D3-99F665E79024}"/>
              </a:ext>
            </a:extLst>
          </p:cNvPr>
          <p:cNvSpPr txBox="1"/>
          <p:nvPr/>
        </p:nvSpPr>
        <p:spPr>
          <a:xfrm>
            <a:off x="4946233" y="1563757"/>
            <a:ext cx="6486139" cy="4195201"/>
          </a:xfrm>
          <a:prstGeom prst="rect">
            <a:avLst/>
          </a:prstGeom>
        </p:spPr>
        <p:txBody>
          <a:bodyPr wrap="square" lIns="0" tIns="0" rIns="0" bIns="0" rtlCol="0" anchor="t">
            <a:spAutoFit/>
          </a:bodyPr>
          <a:lstStyle/>
          <a:p>
            <a:pPr algn="l">
              <a:lnSpc>
                <a:spcPts val="2904"/>
              </a:lnSpc>
            </a:pPr>
            <a:r>
              <a:rPr lang="en-US" sz="2400" spc="-28" dirty="0">
                <a:latin typeface="IBM Plex Sans"/>
                <a:ea typeface="IBM Plex Sans"/>
                <a:cs typeface="IBM Plex Sans"/>
                <a:sym typeface="IBM Plex Sans"/>
              </a:rPr>
              <a:t>Obtain 99.99% SLA with two (or more) zones in a single region</a:t>
            </a:r>
          </a:p>
          <a:p>
            <a:pPr algn="l">
              <a:lnSpc>
                <a:spcPts val="6000"/>
              </a:lnSpc>
            </a:pPr>
            <a:r>
              <a:rPr lang="en-US" sz="2400" spc="-33" dirty="0">
                <a:latin typeface="IBM Plex Sans"/>
                <a:ea typeface="IBM Plex Sans"/>
                <a:cs typeface="IBM Plex Sans"/>
                <a:sym typeface="IBM Plex Sans"/>
              </a:rPr>
              <a:t>Improve resiliency of the primary region in a </a:t>
            </a:r>
          </a:p>
          <a:p>
            <a:pPr algn="l">
              <a:lnSpc>
                <a:spcPts val="1200"/>
              </a:lnSpc>
            </a:pPr>
            <a:r>
              <a:rPr lang="en-US" sz="2400" spc="-33" dirty="0">
                <a:latin typeface="IBM Plex Sans"/>
                <a:ea typeface="IBM Plex Sans"/>
                <a:cs typeface="IBM Plex Sans"/>
                <a:sym typeface="IBM Plex Sans"/>
              </a:rPr>
              <a:t>multi-region deployment</a:t>
            </a:r>
          </a:p>
          <a:p>
            <a:pPr algn="l">
              <a:lnSpc>
                <a:spcPts val="6000"/>
              </a:lnSpc>
            </a:pPr>
            <a:r>
              <a:rPr lang="en-US" sz="2400" spc="-31" dirty="0">
                <a:latin typeface="IBM Plex Sans"/>
                <a:ea typeface="IBM Plex Sans"/>
                <a:cs typeface="IBM Plex Sans"/>
                <a:sym typeface="IBM Plex Sans"/>
              </a:rPr>
              <a:t>Each unit contains all API Management </a:t>
            </a:r>
          </a:p>
          <a:p>
            <a:pPr algn="l">
              <a:lnSpc>
                <a:spcPts val="1200"/>
              </a:lnSpc>
            </a:pPr>
            <a:r>
              <a:rPr lang="en-US" sz="2400" spc="-31" dirty="0">
                <a:latin typeface="IBM Plex Sans"/>
                <a:ea typeface="IBM Plex Sans"/>
                <a:cs typeface="IBM Plex Sans"/>
                <a:sym typeface="IBM Plex Sans"/>
              </a:rPr>
              <a:t>components</a:t>
            </a:r>
          </a:p>
          <a:p>
            <a:pPr algn="l">
              <a:lnSpc>
                <a:spcPts val="6000"/>
              </a:lnSpc>
            </a:pPr>
            <a:r>
              <a:rPr lang="en-US" sz="2400" spc="-33" dirty="0">
                <a:latin typeface="IBM Plex Sans"/>
                <a:ea typeface="IBM Plex Sans"/>
                <a:cs typeface="IBM Plex Sans"/>
                <a:sym typeface="IBM Plex Sans"/>
              </a:rPr>
              <a:t>Units must be evenly distributed across zones</a:t>
            </a:r>
          </a:p>
          <a:p>
            <a:pPr algn="l">
              <a:lnSpc>
                <a:spcPts val="3168"/>
              </a:lnSpc>
            </a:pPr>
            <a:r>
              <a:rPr lang="en-US" sz="2400" spc="-31" dirty="0">
                <a:latin typeface="IBM Plex Sans"/>
                <a:ea typeface="IBM Plex Sans"/>
                <a:cs typeface="IBM Plex Sans"/>
                <a:sym typeface="IBM Plex Sans"/>
              </a:rPr>
              <a:t>Available in the Premium tier in every AZ-</a:t>
            </a:r>
          </a:p>
          <a:p>
            <a:pPr algn="l">
              <a:lnSpc>
                <a:spcPts val="2640"/>
              </a:lnSpc>
            </a:pPr>
            <a:r>
              <a:rPr lang="en-US" sz="2400" spc="-33" dirty="0">
                <a:latin typeface="IBM Plex Sans"/>
                <a:ea typeface="IBM Plex Sans"/>
                <a:cs typeface="IBM Plex Sans"/>
                <a:sym typeface="IBM Plex Sans"/>
              </a:rPr>
              <a:t>enabled Azure region</a:t>
            </a:r>
          </a:p>
        </p:txBody>
      </p:sp>
    </p:spTree>
    <p:extLst>
      <p:ext uri="{BB962C8B-B14F-4D97-AF65-F5344CB8AC3E}">
        <p14:creationId xmlns:p14="http://schemas.microsoft.com/office/powerpoint/2010/main" val="3716547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3558662" y="196187"/>
            <a:ext cx="2537338"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Self-Hosted API Gateway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grpSp>
        <p:nvGrpSpPr>
          <p:cNvPr id="2" name="Group 2">
            <a:extLst>
              <a:ext uri="{FF2B5EF4-FFF2-40B4-BE49-F238E27FC236}">
                <a16:creationId xmlns:a16="http://schemas.microsoft.com/office/drawing/2014/main" id="{D7CCF746-5AC3-70F0-AF70-789F99277E18}"/>
              </a:ext>
            </a:extLst>
          </p:cNvPr>
          <p:cNvGrpSpPr>
            <a:grpSpLocks noChangeAspect="1"/>
          </p:cNvGrpSpPr>
          <p:nvPr/>
        </p:nvGrpSpPr>
        <p:grpSpPr>
          <a:xfrm>
            <a:off x="518131" y="4650372"/>
            <a:ext cx="10783853" cy="1309106"/>
            <a:chOff x="0" y="0"/>
            <a:chExt cx="11155045" cy="1309103"/>
          </a:xfrm>
        </p:grpSpPr>
        <p:sp>
          <p:nvSpPr>
            <p:cNvPr id="5" name="Freeform 3">
              <a:extLst>
                <a:ext uri="{FF2B5EF4-FFF2-40B4-BE49-F238E27FC236}">
                  <a16:creationId xmlns:a16="http://schemas.microsoft.com/office/drawing/2014/main" id="{FFDA880A-BC6D-9880-9AA1-99CC795CF825}"/>
                </a:ext>
              </a:extLst>
            </p:cNvPr>
            <p:cNvSpPr/>
            <p:nvPr/>
          </p:nvSpPr>
          <p:spPr>
            <a:xfrm>
              <a:off x="68326" y="68326"/>
              <a:ext cx="11018520" cy="1172464"/>
            </a:xfrm>
            <a:custGeom>
              <a:avLst/>
              <a:gdLst/>
              <a:ahLst/>
              <a:cxnLst/>
              <a:rect l="l" t="t" r="r" b="b"/>
              <a:pathLst>
                <a:path w="11018520" h="1172464">
                  <a:moveTo>
                    <a:pt x="0" y="0"/>
                  </a:moveTo>
                  <a:lnTo>
                    <a:pt x="11018520" y="0"/>
                  </a:lnTo>
                  <a:lnTo>
                    <a:pt x="11018520" y="1172464"/>
                  </a:lnTo>
                  <a:lnTo>
                    <a:pt x="0" y="1172464"/>
                  </a:lnTo>
                  <a:close/>
                </a:path>
              </a:pathLst>
            </a:custGeom>
            <a:solidFill>
              <a:srgbClr val="FFFFFF"/>
            </a:solidFill>
            <a:ln>
              <a:solidFill>
                <a:schemeClr val="accent1"/>
              </a:solidFill>
            </a:ln>
          </p:spPr>
          <p:txBody>
            <a:bodyPr/>
            <a:lstStyle/>
            <a:p>
              <a:endParaRPr lang="en-NZ"/>
            </a:p>
          </p:txBody>
        </p:sp>
        <p:sp>
          <p:nvSpPr>
            <p:cNvPr id="9" name="Freeform 4">
              <a:extLst>
                <a:ext uri="{FF2B5EF4-FFF2-40B4-BE49-F238E27FC236}">
                  <a16:creationId xmlns:a16="http://schemas.microsoft.com/office/drawing/2014/main" id="{393BF169-DE4D-F670-74E4-49542E5C41E2}"/>
                </a:ext>
              </a:extLst>
            </p:cNvPr>
            <p:cNvSpPr/>
            <p:nvPr/>
          </p:nvSpPr>
          <p:spPr>
            <a:xfrm>
              <a:off x="63500" y="63500"/>
              <a:ext cx="11028172" cy="1182116"/>
            </a:xfrm>
            <a:custGeom>
              <a:avLst/>
              <a:gdLst/>
              <a:ahLst/>
              <a:cxnLst/>
              <a:rect l="l" t="t" r="r" b="b"/>
              <a:pathLst>
                <a:path w="11028172" h="1182116">
                  <a:moveTo>
                    <a:pt x="4826" y="0"/>
                  </a:moveTo>
                  <a:lnTo>
                    <a:pt x="11023346" y="0"/>
                  </a:lnTo>
                  <a:cubicBezTo>
                    <a:pt x="11026013" y="0"/>
                    <a:pt x="11028172" y="2159"/>
                    <a:pt x="11028172" y="4826"/>
                  </a:cubicBezTo>
                  <a:lnTo>
                    <a:pt x="11028172" y="1177290"/>
                  </a:lnTo>
                  <a:cubicBezTo>
                    <a:pt x="11028172" y="1179957"/>
                    <a:pt x="11026013" y="1182116"/>
                    <a:pt x="11023346" y="1182116"/>
                  </a:cubicBezTo>
                  <a:lnTo>
                    <a:pt x="4826" y="1182116"/>
                  </a:lnTo>
                  <a:cubicBezTo>
                    <a:pt x="2159" y="1182116"/>
                    <a:pt x="0" y="1179957"/>
                    <a:pt x="0" y="1177290"/>
                  </a:cubicBezTo>
                  <a:lnTo>
                    <a:pt x="0" y="4826"/>
                  </a:lnTo>
                  <a:cubicBezTo>
                    <a:pt x="0" y="2159"/>
                    <a:pt x="2159" y="0"/>
                    <a:pt x="4826" y="0"/>
                  </a:cubicBezTo>
                  <a:moveTo>
                    <a:pt x="4826" y="9525"/>
                  </a:moveTo>
                  <a:lnTo>
                    <a:pt x="4826" y="4826"/>
                  </a:lnTo>
                  <a:lnTo>
                    <a:pt x="9652" y="4826"/>
                  </a:lnTo>
                  <a:lnTo>
                    <a:pt x="9652" y="1177290"/>
                  </a:lnTo>
                  <a:lnTo>
                    <a:pt x="4826" y="1177290"/>
                  </a:lnTo>
                  <a:lnTo>
                    <a:pt x="4826" y="1172464"/>
                  </a:lnTo>
                  <a:lnTo>
                    <a:pt x="11018647" y="1177290"/>
                  </a:lnTo>
                  <a:lnTo>
                    <a:pt x="11018647" y="4826"/>
                  </a:lnTo>
                  <a:lnTo>
                    <a:pt x="11023473" y="4826"/>
                  </a:lnTo>
                  <a:lnTo>
                    <a:pt x="11023473" y="9652"/>
                  </a:lnTo>
                  <a:lnTo>
                    <a:pt x="4826" y="9652"/>
                  </a:lnTo>
                  <a:close/>
                </a:path>
              </a:pathLst>
            </a:custGeom>
            <a:solidFill>
              <a:srgbClr val="0070C0"/>
            </a:solidFill>
            <a:ln>
              <a:solidFill>
                <a:schemeClr val="accent1"/>
              </a:solidFill>
            </a:ln>
          </p:spPr>
          <p:txBody>
            <a:bodyPr/>
            <a:lstStyle/>
            <a:p>
              <a:endParaRPr lang="en-NZ"/>
            </a:p>
          </p:txBody>
        </p:sp>
      </p:grpSp>
      <p:grpSp>
        <p:nvGrpSpPr>
          <p:cNvPr id="10" name="Group 5">
            <a:extLst>
              <a:ext uri="{FF2B5EF4-FFF2-40B4-BE49-F238E27FC236}">
                <a16:creationId xmlns:a16="http://schemas.microsoft.com/office/drawing/2014/main" id="{0C1E7BA9-7683-B78F-D665-ACE184E8D7A9}"/>
              </a:ext>
            </a:extLst>
          </p:cNvPr>
          <p:cNvGrpSpPr>
            <a:grpSpLocks noChangeAspect="1"/>
          </p:cNvGrpSpPr>
          <p:nvPr/>
        </p:nvGrpSpPr>
        <p:grpSpPr>
          <a:xfrm>
            <a:off x="518131" y="3283372"/>
            <a:ext cx="10776538" cy="1309106"/>
            <a:chOff x="0" y="0"/>
            <a:chExt cx="11155045" cy="1309103"/>
          </a:xfrm>
        </p:grpSpPr>
        <p:sp>
          <p:nvSpPr>
            <p:cNvPr id="11" name="Freeform 6">
              <a:extLst>
                <a:ext uri="{FF2B5EF4-FFF2-40B4-BE49-F238E27FC236}">
                  <a16:creationId xmlns:a16="http://schemas.microsoft.com/office/drawing/2014/main" id="{62C3A7A3-0B81-0DC0-B4C5-79A43460679D}"/>
                </a:ext>
              </a:extLst>
            </p:cNvPr>
            <p:cNvSpPr/>
            <p:nvPr/>
          </p:nvSpPr>
          <p:spPr>
            <a:xfrm>
              <a:off x="68326" y="68326"/>
              <a:ext cx="11018520" cy="1172464"/>
            </a:xfrm>
            <a:custGeom>
              <a:avLst/>
              <a:gdLst/>
              <a:ahLst/>
              <a:cxnLst/>
              <a:rect l="l" t="t" r="r" b="b"/>
              <a:pathLst>
                <a:path w="11018520" h="1172464">
                  <a:moveTo>
                    <a:pt x="0" y="0"/>
                  </a:moveTo>
                  <a:lnTo>
                    <a:pt x="11018520" y="0"/>
                  </a:lnTo>
                  <a:lnTo>
                    <a:pt x="11018520" y="1172464"/>
                  </a:lnTo>
                  <a:lnTo>
                    <a:pt x="0" y="1172464"/>
                  </a:lnTo>
                  <a:close/>
                </a:path>
              </a:pathLst>
            </a:custGeom>
            <a:solidFill>
              <a:srgbClr val="FFFFFF"/>
            </a:solidFill>
          </p:spPr>
          <p:txBody>
            <a:bodyPr/>
            <a:lstStyle/>
            <a:p>
              <a:endParaRPr lang="en-NZ"/>
            </a:p>
          </p:txBody>
        </p:sp>
        <p:sp>
          <p:nvSpPr>
            <p:cNvPr id="12" name="Freeform 7">
              <a:extLst>
                <a:ext uri="{FF2B5EF4-FFF2-40B4-BE49-F238E27FC236}">
                  <a16:creationId xmlns:a16="http://schemas.microsoft.com/office/drawing/2014/main" id="{BBD57B68-66E5-4A72-268A-3FA8DF416F48}"/>
                </a:ext>
              </a:extLst>
            </p:cNvPr>
            <p:cNvSpPr/>
            <p:nvPr/>
          </p:nvSpPr>
          <p:spPr>
            <a:xfrm>
              <a:off x="63500" y="63500"/>
              <a:ext cx="11028172" cy="1182116"/>
            </a:xfrm>
            <a:custGeom>
              <a:avLst/>
              <a:gdLst/>
              <a:ahLst/>
              <a:cxnLst/>
              <a:rect l="l" t="t" r="r" b="b"/>
              <a:pathLst>
                <a:path w="11028172" h="1182116">
                  <a:moveTo>
                    <a:pt x="4826" y="0"/>
                  </a:moveTo>
                  <a:lnTo>
                    <a:pt x="11023346" y="0"/>
                  </a:lnTo>
                  <a:cubicBezTo>
                    <a:pt x="11026013" y="0"/>
                    <a:pt x="11028172" y="2159"/>
                    <a:pt x="11028172" y="4826"/>
                  </a:cubicBezTo>
                  <a:lnTo>
                    <a:pt x="11028172" y="1177290"/>
                  </a:lnTo>
                  <a:cubicBezTo>
                    <a:pt x="11028172" y="1179957"/>
                    <a:pt x="11026013" y="1182116"/>
                    <a:pt x="11023346" y="1182116"/>
                  </a:cubicBezTo>
                  <a:lnTo>
                    <a:pt x="4826" y="1182116"/>
                  </a:lnTo>
                  <a:cubicBezTo>
                    <a:pt x="2159" y="1182116"/>
                    <a:pt x="0" y="1179957"/>
                    <a:pt x="0" y="1177290"/>
                  </a:cubicBezTo>
                  <a:lnTo>
                    <a:pt x="0" y="4826"/>
                  </a:lnTo>
                  <a:cubicBezTo>
                    <a:pt x="0" y="2159"/>
                    <a:pt x="2159" y="0"/>
                    <a:pt x="4826" y="0"/>
                  </a:cubicBezTo>
                  <a:moveTo>
                    <a:pt x="4826" y="9525"/>
                  </a:moveTo>
                  <a:lnTo>
                    <a:pt x="4826" y="4826"/>
                  </a:lnTo>
                  <a:lnTo>
                    <a:pt x="9652" y="4826"/>
                  </a:lnTo>
                  <a:lnTo>
                    <a:pt x="9652" y="1177290"/>
                  </a:lnTo>
                  <a:lnTo>
                    <a:pt x="4826" y="1177290"/>
                  </a:lnTo>
                  <a:lnTo>
                    <a:pt x="4826" y="1172464"/>
                  </a:lnTo>
                  <a:lnTo>
                    <a:pt x="11018647" y="1177290"/>
                  </a:lnTo>
                  <a:lnTo>
                    <a:pt x="11018647" y="4826"/>
                  </a:lnTo>
                  <a:lnTo>
                    <a:pt x="11023473" y="4826"/>
                  </a:lnTo>
                  <a:lnTo>
                    <a:pt x="11023473" y="9652"/>
                  </a:lnTo>
                  <a:lnTo>
                    <a:pt x="4826" y="9652"/>
                  </a:lnTo>
                  <a:close/>
                </a:path>
              </a:pathLst>
            </a:custGeom>
            <a:solidFill>
              <a:srgbClr val="0070C0"/>
            </a:solidFill>
          </p:spPr>
          <p:txBody>
            <a:bodyPr/>
            <a:lstStyle/>
            <a:p>
              <a:endParaRPr lang="en-NZ"/>
            </a:p>
          </p:txBody>
        </p:sp>
      </p:grpSp>
      <p:grpSp>
        <p:nvGrpSpPr>
          <p:cNvPr id="14" name="Group 9">
            <a:extLst>
              <a:ext uri="{FF2B5EF4-FFF2-40B4-BE49-F238E27FC236}">
                <a16:creationId xmlns:a16="http://schemas.microsoft.com/office/drawing/2014/main" id="{EECE1749-BF92-42E8-6268-5FFF5A4C8BEB}"/>
              </a:ext>
            </a:extLst>
          </p:cNvPr>
          <p:cNvGrpSpPr>
            <a:grpSpLocks noChangeAspect="1"/>
          </p:cNvGrpSpPr>
          <p:nvPr/>
        </p:nvGrpSpPr>
        <p:grpSpPr>
          <a:xfrm>
            <a:off x="518131" y="1916363"/>
            <a:ext cx="10783853" cy="1309106"/>
            <a:chOff x="0" y="0"/>
            <a:chExt cx="11155045" cy="1309103"/>
          </a:xfrm>
        </p:grpSpPr>
        <p:sp>
          <p:nvSpPr>
            <p:cNvPr id="15" name="Freeform 10">
              <a:extLst>
                <a:ext uri="{FF2B5EF4-FFF2-40B4-BE49-F238E27FC236}">
                  <a16:creationId xmlns:a16="http://schemas.microsoft.com/office/drawing/2014/main" id="{E70BD09A-D31D-C70D-61C5-88F8D8EC3DD9}"/>
                </a:ext>
              </a:extLst>
            </p:cNvPr>
            <p:cNvSpPr/>
            <p:nvPr/>
          </p:nvSpPr>
          <p:spPr>
            <a:xfrm>
              <a:off x="68326" y="68326"/>
              <a:ext cx="11018520" cy="1172464"/>
            </a:xfrm>
            <a:custGeom>
              <a:avLst/>
              <a:gdLst/>
              <a:ahLst/>
              <a:cxnLst/>
              <a:rect l="l" t="t" r="r" b="b"/>
              <a:pathLst>
                <a:path w="11018520" h="1172464">
                  <a:moveTo>
                    <a:pt x="0" y="0"/>
                  </a:moveTo>
                  <a:lnTo>
                    <a:pt x="11018520" y="0"/>
                  </a:lnTo>
                  <a:lnTo>
                    <a:pt x="11018520" y="1172464"/>
                  </a:lnTo>
                  <a:lnTo>
                    <a:pt x="0" y="1172464"/>
                  </a:lnTo>
                  <a:close/>
                </a:path>
              </a:pathLst>
            </a:custGeom>
            <a:solidFill>
              <a:srgbClr val="FFFFFF"/>
            </a:solidFill>
          </p:spPr>
          <p:txBody>
            <a:bodyPr/>
            <a:lstStyle/>
            <a:p>
              <a:endParaRPr lang="en-NZ"/>
            </a:p>
          </p:txBody>
        </p:sp>
        <p:sp>
          <p:nvSpPr>
            <p:cNvPr id="16" name="Freeform 11">
              <a:extLst>
                <a:ext uri="{FF2B5EF4-FFF2-40B4-BE49-F238E27FC236}">
                  <a16:creationId xmlns:a16="http://schemas.microsoft.com/office/drawing/2014/main" id="{1F9EBB55-F319-A416-6BA5-C5AE465639A3}"/>
                </a:ext>
              </a:extLst>
            </p:cNvPr>
            <p:cNvSpPr/>
            <p:nvPr/>
          </p:nvSpPr>
          <p:spPr>
            <a:xfrm>
              <a:off x="63500" y="63500"/>
              <a:ext cx="11028172" cy="1182116"/>
            </a:xfrm>
            <a:custGeom>
              <a:avLst/>
              <a:gdLst/>
              <a:ahLst/>
              <a:cxnLst/>
              <a:rect l="l" t="t" r="r" b="b"/>
              <a:pathLst>
                <a:path w="11028172" h="1182116">
                  <a:moveTo>
                    <a:pt x="4826" y="0"/>
                  </a:moveTo>
                  <a:lnTo>
                    <a:pt x="11023346" y="0"/>
                  </a:lnTo>
                  <a:cubicBezTo>
                    <a:pt x="11026013" y="0"/>
                    <a:pt x="11028172" y="2159"/>
                    <a:pt x="11028172" y="4826"/>
                  </a:cubicBezTo>
                  <a:lnTo>
                    <a:pt x="11028172" y="1177290"/>
                  </a:lnTo>
                  <a:cubicBezTo>
                    <a:pt x="11028172" y="1179957"/>
                    <a:pt x="11026013" y="1182116"/>
                    <a:pt x="11023346" y="1182116"/>
                  </a:cubicBezTo>
                  <a:lnTo>
                    <a:pt x="4826" y="1182116"/>
                  </a:lnTo>
                  <a:cubicBezTo>
                    <a:pt x="2159" y="1182116"/>
                    <a:pt x="0" y="1179957"/>
                    <a:pt x="0" y="1177290"/>
                  </a:cubicBezTo>
                  <a:lnTo>
                    <a:pt x="0" y="4826"/>
                  </a:lnTo>
                  <a:cubicBezTo>
                    <a:pt x="0" y="2159"/>
                    <a:pt x="2159" y="0"/>
                    <a:pt x="4826" y="0"/>
                  </a:cubicBezTo>
                  <a:moveTo>
                    <a:pt x="4826" y="9525"/>
                  </a:moveTo>
                  <a:lnTo>
                    <a:pt x="4826" y="4826"/>
                  </a:lnTo>
                  <a:lnTo>
                    <a:pt x="9652" y="4826"/>
                  </a:lnTo>
                  <a:lnTo>
                    <a:pt x="9652" y="1177290"/>
                  </a:lnTo>
                  <a:lnTo>
                    <a:pt x="4826" y="1177290"/>
                  </a:lnTo>
                  <a:lnTo>
                    <a:pt x="4826" y="1172464"/>
                  </a:lnTo>
                  <a:lnTo>
                    <a:pt x="11018647" y="1177290"/>
                  </a:lnTo>
                  <a:lnTo>
                    <a:pt x="11018647" y="4826"/>
                  </a:lnTo>
                  <a:lnTo>
                    <a:pt x="11023473" y="4826"/>
                  </a:lnTo>
                  <a:lnTo>
                    <a:pt x="11023473" y="9652"/>
                  </a:lnTo>
                  <a:lnTo>
                    <a:pt x="4826" y="9652"/>
                  </a:lnTo>
                  <a:close/>
                </a:path>
              </a:pathLst>
            </a:custGeom>
            <a:solidFill>
              <a:srgbClr val="0070C0"/>
            </a:solidFill>
          </p:spPr>
          <p:txBody>
            <a:bodyPr/>
            <a:lstStyle/>
            <a:p>
              <a:endParaRPr lang="en-NZ"/>
            </a:p>
          </p:txBody>
        </p:sp>
      </p:grpSp>
      <p:sp>
        <p:nvSpPr>
          <p:cNvPr id="17" name="Freeform 12">
            <a:extLst>
              <a:ext uri="{FF2B5EF4-FFF2-40B4-BE49-F238E27FC236}">
                <a16:creationId xmlns:a16="http://schemas.microsoft.com/office/drawing/2014/main" id="{F7BBDEF8-3FE1-A1A6-1013-17EF7DB7AFFE}"/>
              </a:ext>
            </a:extLst>
          </p:cNvPr>
          <p:cNvSpPr/>
          <p:nvPr/>
        </p:nvSpPr>
        <p:spPr>
          <a:xfrm>
            <a:off x="804672" y="2228088"/>
            <a:ext cx="621792" cy="624840"/>
          </a:xfrm>
          <a:custGeom>
            <a:avLst/>
            <a:gdLst/>
            <a:ahLst/>
            <a:cxnLst/>
            <a:rect l="l" t="t" r="r" b="b"/>
            <a:pathLst>
              <a:path w="621792" h="624840">
                <a:moveTo>
                  <a:pt x="0" y="0"/>
                </a:moveTo>
                <a:lnTo>
                  <a:pt x="621792" y="0"/>
                </a:lnTo>
                <a:lnTo>
                  <a:pt x="621792" y="624840"/>
                </a:lnTo>
                <a:lnTo>
                  <a:pt x="0" y="624840"/>
                </a:lnTo>
                <a:lnTo>
                  <a:pt x="0" y="0"/>
                </a:lnTo>
                <a:close/>
              </a:path>
            </a:pathLst>
          </a:custGeom>
          <a:blipFill>
            <a:blip r:embed="rId4"/>
            <a:stretch>
              <a:fillRect/>
            </a:stretch>
          </a:blipFill>
        </p:spPr>
        <p:txBody>
          <a:bodyPr/>
          <a:lstStyle/>
          <a:p>
            <a:endParaRPr lang="en-NZ"/>
          </a:p>
        </p:txBody>
      </p:sp>
      <p:sp>
        <p:nvSpPr>
          <p:cNvPr id="18" name="Freeform 13">
            <a:extLst>
              <a:ext uri="{FF2B5EF4-FFF2-40B4-BE49-F238E27FC236}">
                <a16:creationId xmlns:a16="http://schemas.microsoft.com/office/drawing/2014/main" id="{59DC1329-2CB7-B771-F8F6-0B003CE0B928}"/>
              </a:ext>
            </a:extLst>
          </p:cNvPr>
          <p:cNvSpPr/>
          <p:nvPr/>
        </p:nvSpPr>
        <p:spPr>
          <a:xfrm>
            <a:off x="804672" y="3602736"/>
            <a:ext cx="621792" cy="624840"/>
          </a:xfrm>
          <a:custGeom>
            <a:avLst/>
            <a:gdLst/>
            <a:ahLst/>
            <a:cxnLst/>
            <a:rect l="l" t="t" r="r" b="b"/>
            <a:pathLst>
              <a:path w="621792" h="624840">
                <a:moveTo>
                  <a:pt x="0" y="0"/>
                </a:moveTo>
                <a:lnTo>
                  <a:pt x="621792" y="0"/>
                </a:lnTo>
                <a:lnTo>
                  <a:pt x="621792" y="624840"/>
                </a:lnTo>
                <a:lnTo>
                  <a:pt x="0" y="624840"/>
                </a:lnTo>
                <a:lnTo>
                  <a:pt x="0" y="0"/>
                </a:lnTo>
                <a:close/>
              </a:path>
            </a:pathLst>
          </a:custGeom>
          <a:blipFill>
            <a:blip r:embed="rId5"/>
            <a:stretch>
              <a:fillRect/>
            </a:stretch>
          </a:blipFill>
        </p:spPr>
        <p:txBody>
          <a:bodyPr/>
          <a:lstStyle/>
          <a:p>
            <a:endParaRPr lang="en-NZ"/>
          </a:p>
        </p:txBody>
      </p:sp>
      <p:sp>
        <p:nvSpPr>
          <p:cNvPr id="19" name="Freeform 14">
            <a:extLst>
              <a:ext uri="{FF2B5EF4-FFF2-40B4-BE49-F238E27FC236}">
                <a16:creationId xmlns:a16="http://schemas.microsoft.com/office/drawing/2014/main" id="{6BDD5921-8E9D-7AF4-27DC-3270A6BBB37C}"/>
              </a:ext>
            </a:extLst>
          </p:cNvPr>
          <p:cNvSpPr/>
          <p:nvPr/>
        </p:nvSpPr>
        <p:spPr>
          <a:xfrm>
            <a:off x="804672" y="4971288"/>
            <a:ext cx="621792" cy="624840"/>
          </a:xfrm>
          <a:custGeom>
            <a:avLst/>
            <a:gdLst/>
            <a:ahLst/>
            <a:cxnLst/>
            <a:rect l="l" t="t" r="r" b="b"/>
            <a:pathLst>
              <a:path w="621792" h="624840">
                <a:moveTo>
                  <a:pt x="0" y="0"/>
                </a:moveTo>
                <a:lnTo>
                  <a:pt x="621792" y="0"/>
                </a:lnTo>
                <a:lnTo>
                  <a:pt x="621792" y="624840"/>
                </a:lnTo>
                <a:lnTo>
                  <a:pt x="0" y="624840"/>
                </a:lnTo>
                <a:lnTo>
                  <a:pt x="0" y="0"/>
                </a:lnTo>
                <a:close/>
              </a:path>
            </a:pathLst>
          </a:custGeom>
          <a:blipFill>
            <a:blip r:embed="rId6"/>
            <a:stretch>
              <a:fillRect/>
            </a:stretch>
          </a:blipFill>
        </p:spPr>
        <p:txBody>
          <a:bodyPr/>
          <a:lstStyle/>
          <a:p>
            <a:endParaRPr lang="en-NZ"/>
          </a:p>
        </p:txBody>
      </p:sp>
      <p:sp>
        <p:nvSpPr>
          <p:cNvPr id="20" name="TextBox 16">
            <a:extLst>
              <a:ext uri="{FF2B5EF4-FFF2-40B4-BE49-F238E27FC236}">
                <a16:creationId xmlns:a16="http://schemas.microsoft.com/office/drawing/2014/main" id="{BAD2E146-F9E6-76A8-8F00-B6544EFA9D41}"/>
              </a:ext>
            </a:extLst>
          </p:cNvPr>
          <p:cNvSpPr txBox="1"/>
          <p:nvPr/>
        </p:nvSpPr>
        <p:spPr>
          <a:xfrm>
            <a:off x="1605791" y="5146872"/>
            <a:ext cx="2921594" cy="279025"/>
          </a:xfrm>
          <a:prstGeom prst="rect">
            <a:avLst/>
          </a:prstGeom>
        </p:spPr>
        <p:txBody>
          <a:bodyPr lIns="0" tIns="0" rIns="0" bIns="0" rtlCol="0" anchor="t">
            <a:spAutoFit/>
          </a:bodyPr>
          <a:lstStyle/>
          <a:p>
            <a:pPr algn="l">
              <a:lnSpc>
                <a:spcPts val="2239"/>
              </a:lnSpc>
            </a:pPr>
            <a:r>
              <a:rPr lang="en-US" sz="1599" spc="-22">
                <a:solidFill>
                  <a:srgbClr val="0070C0"/>
                </a:solidFill>
                <a:latin typeface="IBM Plex Sans"/>
                <a:ea typeface="IBM Plex Sans"/>
                <a:cs typeface="IBM Plex Sans"/>
                <a:sym typeface="IBM Plex Sans"/>
              </a:rPr>
              <a:t>Simple to provision and operate</a:t>
            </a:r>
          </a:p>
        </p:txBody>
      </p:sp>
      <p:sp>
        <p:nvSpPr>
          <p:cNvPr id="21" name="TextBox 17">
            <a:extLst>
              <a:ext uri="{FF2B5EF4-FFF2-40B4-BE49-F238E27FC236}">
                <a16:creationId xmlns:a16="http://schemas.microsoft.com/office/drawing/2014/main" id="{51D60411-70B7-5D0C-D497-663A9299BFEA}"/>
              </a:ext>
            </a:extLst>
          </p:cNvPr>
          <p:cNvSpPr txBox="1"/>
          <p:nvPr/>
        </p:nvSpPr>
        <p:spPr>
          <a:xfrm>
            <a:off x="1605791" y="3790512"/>
            <a:ext cx="3238710" cy="279025"/>
          </a:xfrm>
          <a:prstGeom prst="rect">
            <a:avLst/>
          </a:prstGeom>
        </p:spPr>
        <p:txBody>
          <a:bodyPr lIns="0" tIns="0" rIns="0" bIns="0" rtlCol="0" anchor="t">
            <a:spAutoFit/>
          </a:bodyPr>
          <a:lstStyle/>
          <a:p>
            <a:pPr algn="l">
              <a:lnSpc>
                <a:spcPts val="2239"/>
              </a:lnSpc>
            </a:pPr>
            <a:r>
              <a:rPr lang="en-US" sz="1599" spc="-22" dirty="0">
                <a:solidFill>
                  <a:srgbClr val="0070C0"/>
                </a:solidFill>
                <a:latin typeface="IBM Plex Sans"/>
                <a:ea typeface="IBM Plex Sans"/>
                <a:cs typeface="IBM Plex Sans"/>
                <a:sym typeface="IBM Plex Sans"/>
              </a:rPr>
              <a:t>Managed and observed from Azure</a:t>
            </a:r>
          </a:p>
        </p:txBody>
      </p:sp>
      <p:sp>
        <p:nvSpPr>
          <p:cNvPr id="22" name="TextBox 18">
            <a:extLst>
              <a:ext uri="{FF2B5EF4-FFF2-40B4-BE49-F238E27FC236}">
                <a16:creationId xmlns:a16="http://schemas.microsoft.com/office/drawing/2014/main" id="{4151A1A3-7582-649E-233F-A11D74766ADF}"/>
              </a:ext>
            </a:extLst>
          </p:cNvPr>
          <p:cNvSpPr txBox="1"/>
          <p:nvPr/>
        </p:nvSpPr>
        <p:spPr>
          <a:xfrm>
            <a:off x="1605791" y="2437200"/>
            <a:ext cx="3282144" cy="279025"/>
          </a:xfrm>
          <a:prstGeom prst="rect">
            <a:avLst/>
          </a:prstGeom>
        </p:spPr>
        <p:txBody>
          <a:bodyPr lIns="0" tIns="0" rIns="0" bIns="0" rtlCol="0" anchor="t">
            <a:spAutoFit/>
          </a:bodyPr>
          <a:lstStyle/>
          <a:p>
            <a:pPr algn="l">
              <a:lnSpc>
                <a:spcPts val="2239"/>
              </a:lnSpc>
            </a:pPr>
            <a:r>
              <a:rPr lang="en-US" sz="1599" spc="-22" dirty="0">
                <a:solidFill>
                  <a:srgbClr val="0070C0"/>
                </a:solidFill>
                <a:latin typeface="IBM Plex Sans"/>
                <a:ea typeface="IBM Plex Sans"/>
                <a:cs typeface="IBM Plex Sans"/>
                <a:sym typeface="IBM Plex Sans"/>
              </a:rPr>
              <a:t>Deployable to on-premises or cloud</a:t>
            </a:r>
          </a:p>
        </p:txBody>
      </p:sp>
      <p:sp>
        <p:nvSpPr>
          <p:cNvPr id="23" name="TextBox 19">
            <a:extLst>
              <a:ext uri="{FF2B5EF4-FFF2-40B4-BE49-F238E27FC236}">
                <a16:creationId xmlns:a16="http://schemas.microsoft.com/office/drawing/2014/main" id="{F937821B-0679-18F7-D753-09D98A5A6AE2}"/>
              </a:ext>
            </a:extLst>
          </p:cNvPr>
          <p:cNvSpPr txBox="1"/>
          <p:nvPr/>
        </p:nvSpPr>
        <p:spPr>
          <a:xfrm>
            <a:off x="5672185" y="2156784"/>
            <a:ext cx="4103684" cy="812359"/>
          </a:xfrm>
          <a:prstGeom prst="rect">
            <a:avLst/>
          </a:prstGeom>
        </p:spPr>
        <p:txBody>
          <a:bodyPr lIns="0" tIns="0" rIns="0" bIns="0" rtlCol="0" anchor="t">
            <a:spAutoFit/>
          </a:bodyPr>
          <a:lstStyle/>
          <a:p>
            <a:pPr algn="l">
              <a:lnSpc>
                <a:spcPts val="2168"/>
              </a:lnSpc>
            </a:pPr>
            <a:r>
              <a:rPr lang="en-US" sz="1399" spc="-19">
                <a:solidFill>
                  <a:srgbClr val="000000"/>
                </a:solidFill>
                <a:latin typeface="IBM Plex Sans"/>
                <a:ea typeface="IBM Plex Sans"/>
                <a:cs typeface="IBM Plex Sans"/>
                <a:sym typeface="IBM Plex Sans"/>
              </a:rPr>
              <a:t>Functionally equivalent to the managed gateway Packaged as a Linux-based Docker container image Available from the Microsoft Container Registry</a:t>
            </a:r>
          </a:p>
        </p:txBody>
      </p:sp>
      <p:sp>
        <p:nvSpPr>
          <p:cNvPr id="24" name="TextBox 20">
            <a:extLst>
              <a:ext uri="{FF2B5EF4-FFF2-40B4-BE49-F238E27FC236}">
                <a16:creationId xmlns:a16="http://schemas.microsoft.com/office/drawing/2014/main" id="{3514E68E-0B80-B5DD-432F-CDB696E7F82D}"/>
              </a:ext>
            </a:extLst>
          </p:cNvPr>
          <p:cNvSpPr txBox="1"/>
          <p:nvPr/>
        </p:nvSpPr>
        <p:spPr>
          <a:xfrm>
            <a:off x="5672185" y="3510096"/>
            <a:ext cx="4591755" cy="812359"/>
          </a:xfrm>
          <a:prstGeom prst="rect">
            <a:avLst/>
          </a:prstGeom>
        </p:spPr>
        <p:txBody>
          <a:bodyPr lIns="0" tIns="0" rIns="0" bIns="0" rtlCol="0" anchor="t">
            <a:spAutoFit/>
          </a:bodyPr>
          <a:lstStyle/>
          <a:p>
            <a:pPr algn="l">
              <a:lnSpc>
                <a:spcPts val="2160"/>
              </a:lnSpc>
            </a:pPr>
            <a:r>
              <a:rPr lang="en-US" sz="1399" spc="-19">
                <a:solidFill>
                  <a:srgbClr val="000000"/>
                </a:solidFill>
                <a:latin typeface="IBM Plex Sans"/>
                <a:ea typeface="IBM Plex Sans"/>
                <a:cs typeface="IBM Plex Sans"/>
                <a:sym typeface="IBM Plex Sans"/>
              </a:rPr>
              <a:t>Requires only outgoing connectivity to Azure on port 443 Connects to a “parent” API Management service Pulls down configuration and pushes up telemetry</a:t>
            </a:r>
          </a:p>
        </p:txBody>
      </p:sp>
      <p:sp>
        <p:nvSpPr>
          <p:cNvPr id="25" name="TextBox 21">
            <a:extLst>
              <a:ext uri="{FF2B5EF4-FFF2-40B4-BE49-F238E27FC236}">
                <a16:creationId xmlns:a16="http://schemas.microsoft.com/office/drawing/2014/main" id="{B20BAD72-5800-3D1E-8E26-127C0CEA5150}"/>
              </a:ext>
            </a:extLst>
          </p:cNvPr>
          <p:cNvSpPr txBox="1"/>
          <p:nvPr/>
        </p:nvSpPr>
        <p:spPr>
          <a:xfrm>
            <a:off x="5672185" y="4863408"/>
            <a:ext cx="5411886" cy="812359"/>
          </a:xfrm>
          <a:prstGeom prst="rect">
            <a:avLst/>
          </a:prstGeom>
        </p:spPr>
        <p:txBody>
          <a:bodyPr lIns="0" tIns="0" rIns="0" bIns="0" rtlCol="0" anchor="t">
            <a:spAutoFit/>
          </a:bodyPr>
          <a:lstStyle/>
          <a:p>
            <a:pPr algn="l">
              <a:lnSpc>
                <a:spcPts val="2160"/>
              </a:lnSpc>
            </a:pPr>
            <a:r>
              <a:rPr lang="en-US" sz="1399" spc="-18">
                <a:solidFill>
                  <a:srgbClr val="000000"/>
                </a:solidFill>
                <a:latin typeface="IBM Plex Sans"/>
                <a:ea typeface="IBM Plex Sans"/>
                <a:cs typeface="IBM Plex Sans"/>
                <a:sym typeface="IBM Plex Sans"/>
              </a:rPr>
              <a:t>Just a single container Easy to evaluate on a laptop with Docker Desktop or Minikube Kubernetes provides availability, scaling, rolling upgrades, and more</a:t>
            </a:r>
          </a:p>
        </p:txBody>
      </p:sp>
    </p:spTree>
    <p:extLst>
      <p:ext uri="{BB962C8B-B14F-4D97-AF65-F5344CB8AC3E}">
        <p14:creationId xmlns:p14="http://schemas.microsoft.com/office/powerpoint/2010/main" val="3207581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649462" y="452244"/>
            <a:ext cx="4301591"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Azure Application platform</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1386584"/>
            <a:ext cx="11021126" cy="5179533"/>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 name="Freeform 2">
            <a:extLst>
              <a:ext uri="{FF2B5EF4-FFF2-40B4-BE49-F238E27FC236}">
                <a16:creationId xmlns:a16="http://schemas.microsoft.com/office/drawing/2014/main" id="{A4006A96-B87F-49D8-7E7B-5BB1783CBE95}"/>
              </a:ext>
            </a:extLst>
          </p:cNvPr>
          <p:cNvSpPr/>
          <p:nvPr/>
        </p:nvSpPr>
        <p:spPr>
          <a:xfrm>
            <a:off x="3898784" y="4789095"/>
            <a:ext cx="493776" cy="493776"/>
          </a:xfrm>
          <a:custGeom>
            <a:avLst/>
            <a:gdLst/>
            <a:ahLst/>
            <a:cxnLst/>
            <a:rect l="l" t="t" r="r" b="b"/>
            <a:pathLst>
              <a:path w="493776" h="493776">
                <a:moveTo>
                  <a:pt x="0" y="0"/>
                </a:moveTo>
                <a:lnTo>
                  <a:pt x="493776" y="0"/>
                </a:lnTo>
                <a:lnTo>
                  <a:pt x="493776" y="493776"/>
                </a:lnTo>
                <a:lnTo>
                  <a:pt x="0" y="493776"/>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26" name="Freeform 3">
            <a:extLst>
              <a:ext uri="{FF2B5EF4-FFF2-40B4-BE49-F238E27FC236}">
                <a16:creationId xmlns:a16="http://schemas.microsoft.com/office/drawing/2014/main" id="{83BF530D-9A35-2006-949B-5EBC924DB7DF}"/>
              </a:ext>
            </a:extLst>
          </p:cNvPr>
          <p:cNvSpPr/>
          <p:nvPr/>
        </p:nvSpPr>
        <p:spPr>
          <a:xfrm>
            <a:off x="2685318" y="4679758"/>
            <a:ext cx="725262" cy="724748"/>
          </a:xfrm>
          <a:custGeom>
            <a:avLst/>
            <a:gdLst/>
            <a:ahLst/>
            <a:cxnLst/>
            <a:rect l="l" t="t" r="r" b="b"/>
            <a:pathLst>
              <a:path w="725262" h="724748">
                <a:moveTo>
                  <a:pt x="0" y="0"/>
                </a:moveTo>
                <a:lnTo>
                  <a:pt x="725262" y="0"/>
                </a:lnTo>
                <a:lnTo>
                  <a:pt x="725262" y="724747"/>
                </a:lnTo>
                <a:lnTo>
                  <a:pt x="0" y="724747"/>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27" name="Group 26">
            <a:extLst>
              <a:ext uri="{FF2B5EF4-FFF2-40B4-BE49-F238E27FC236}">
                <a16:creationId xmlns:a16="http://schemas.microsoft.com/office/drawing/2014/main" id="{E5F31664-DAC2-6B7B-E4C4-12BF60859F89}"/>
              </a:ext>
            </a:extLst>
          </p:cNvPr>
          <p:cNvGrpSpPr>
            <a:grpSpLocks noChangeAspect="1"/>
          </p:cNvGrpSpPr>
          <p:nvPr/>
        </p:nvGrpSpPr>
        <p:grpSpPr>
          <a:xfrm>
            <a:off x="3487037" y="5012904"/>
            <a:ext cx="305171" cy="76200"/>
            <a:chOff x="0" y="0"/>
            <a:chExt cx="305181" cy="76200"/>
          </a:xfrm>
        </p:grpSpPr>
        <p:sp>
          <p:nvSpPr>
            <p:cNvPr id="144" name="Freeform 5">
              <a:extLst>
                <a:ext uri="{FF2B5EF4-FFF2-40B4-BE49-F238E27FC236}">
                  <a16:creationId xmlns:a16="http://schemas.microsoft.com/office/drawing/2014/main" id="{1F472A82-335B-9D96-8312-79958A7A2598}"/>
                </a:ext>
              </a:extLst>
            </p:cNvPr>
            <p:cNvSpPr/>
            <p:nvPr/>
          </p:nvSpPr>
          <p:spPr>
            <a:xfrm>
              <a:off x="0" y="0"/>
              <a:ext cx="305181" cy="76200"/>
            </a:xfrm>
            <a:custGeom>
              <a:avLst/>
              <a:gdLst/>
              <a:ahLst/>
              <a:cxnLst/>
              <a:rect l="l" t="t" r="r" b="b"/>
              <a:pathLst>
                <a:path w="305181" h="76200">
                  <a:moveTo>
                    <a:pt x="0" y="33274"/>
                  </a:moveTo>
                  <a:lnTo>
                    <a:pt x="241681" y="33274"/>
                  </a:lnTo>
                  <a:lnTo>
                    <a:pt x="241681" y="42799"/>
                  </a:lnTo>
                  <a:lnTo>
                    <a:pt x="0" y="42799"/>
                  </a:lnTo>
                  <a:close/>
                  <a:moveTo>
                    <a:pt x="228981" y="0"/>
                  </a:moveTo>
                  <a:lnTo>
                    <a:pt x="305181" y="38100"/>
                  </a:lnTo>
                  <a:lnTo>
                    <a:pt x="228981" y="7620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grpSp>
        <p:nvGrpSpPr>
          <p:cNvPr id="28" name="Group 27">
            <a:extLst>
              <a:ext uri="{FF2B5EF4-FFF2-40B4-BE49-F238E27FC236}">
                <a16:creationId xmlns:a16="http://schemas.microsoft.com/office/drawing/2014/main" id="{5E9119E2-F1CF-6A31-AF2B-65F1BBB5CC7F}"/>
              </a:ext>
            </a:extLst>
          </p:cNvPr>
          <p:cNvGrpSpPr>
            <a:grpSpLocks noChangeAspect="1"/>
          </p:cNvGrpSpPr>
          <p:nvPr/>
        </p:nvGrpSpPr>
        <p:grpSpPr>
          <a:xfrm>
            <a:off x="4976643" y="4696407"/>
            <a:ext cx="6621650" cy="680209"/>
            <a:chOff x="0" y="0"/>
            <a:chExt cx="6621653" cy="680212"/>
          </a:xfrm>
        </p:grpSpPr>
        <p:sp>
          <p:nvSpPr>
            <p:cNvPr id="143" name="Freeform 7">
              <a:extLst>
                <a:ext uri="{FF2B5EF4-FFF2-40B4-BE49-F238E27FC236}">
                  <a16:creationId xmlns:a16="http://schemas.microsoft.com/office/drawing/2014/main" id="{462D3DA1-4C4D-4097-14AE-6D639B338E68}"/>
                </a:ext>
              </a:extLst>
            </p:cNvPr>
            <p:cNvSpPr/>
            <p:nvPr/>
          </p:nvSpPr>
          <p:spPr>
            <a:xfrm>
              <a:off x="0" y="0"/>
              <a:ext cx="6621653" cy="680212"/>
            </a:xfrm>
            <a:custGeom>
              <a:avLst/>
              <a:gdLst/>
              <a:ahLst/>
              <a:cxnLst/>
              <a:rect l="l" t="t" r="r" b="b"/>
              <a:pathLst>
                <a:path w="6621653" h="680212">
                  <a:moveTo>
                    <a:pt x="6350" y="0"/>
                  </a:moveTo>
                  <a:lnTo>
                    <a:pt x="6621653" y="6350"/>
                  </a:lnTo>
                  <a:lnTo>
                    <a:pt x="6621653" y="680212"/>
                  </a:lnTo>
                  <a:lnTo>
                    <a:pt x="0" y="673862"/>
                  </a:lnTo>
                  <a:lnTo>
                    <a:pt x="0" y="0"/>
                  </a:lnTo>
                  <a:lnTo>
                    <a:pt x="6350" y="0"/>
                  </a:lnTo>
                  <a:moveTo>
                    <a:pt x="6350" y="12700"/>
                  </a:moveTo>
                  <a:lnTo>
                    <a:pt x="6350" y="6350"/>
                  </a:lnTo>
                  <a:lnTo>
                    <a:pt x="12700" y="6350"/>
                  </a:lnTo>
                  <a:lnTo>
                    <a:pt x="12700" y="673862"/>
                  </a:lnTo>
                  <a:lnTo>
                    <a:pt x="6350" y="673862"/>
                  </a:lnTo>
                  <a:lnTo>
                    <a:pt x="6350" y="667512"/>
                  </a:lnTo>
                  <a:lnTo>
                    <a:pt x="6608953" y="673862"/>
                  </a:lnTo>
                  <a:lnTo>
                    <a:pt x="6608953" y="6350"/>
                  </a:lnTo>
                  <a:lnTo>
                    <a:pt x="6615303" y="6350"/>
                  </a:lnTo>
                  <a:lnTo>
                    <a:pt x="6615303" y="12700"/>
                  </a:lnTo>
                  <a:lnTo>
                    <a:pt x="6350" y="12700"/>
                  </a:lnTo>
                  <a:close/>
                </a:path>
              </a:pathLst>
            </a:custGeom>
            <a:solidFill>
              <a:srgbClr val="243A5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grpSp>
        <p:nvGrpSpPr>
          <p:cNvPr id="29" name="Group 28">
            <a:extLst>
              <a:ext uri="{FF2B5EF4-FFF2-40B4-BE49-F238E27FC236}">
                <a16:creationId xmlns:a16="http://schemas.microsoft.com/office/drawing/2014/main" id="{9C84942F-A9CD-308E-F958-A2E04DDCEAC3}"/>
              </a:ext>
            </a:extLst>
          </p:cNvPr>
          <p:cNvGrpSpPr>
            <a:grpSpLocks noChangeAspect="1"/>
          </p:cNvGrpSpPr>
          <p:nvPr/>
        </p:nvGrpSpPr>
        <p:grpSpPr>
          <a:xfrm>
            <a:off x="8602458" y="5827511"/>
            <a:ext cx="1374019" cy="245110"/>
            <a:chOff x="0" y="0"/>
            <a:chExt cx="1374013" cy="245110"/>
          </a:xfrm>
        </p:grpSpPr>
        <p:sp>
          <p:nvSpPr>
            <p:cNvPr id="142" name="Freeform 9">
              <a:extLst>
                <a:ext uri="{FF2B5EF4-FFF2-40B4-BE49-F238E27FC236}">
                  <a16:creationId xmlns:a16="http://schemas.microsoft.com/office/drawing/2014/main" id="{EF2EEAA6-7946-6CBB-3F5D-36D99878DBC7}"/>
                </a:ext>
              </a:extLst>
            </p:cNvPr>
            <p:cNvSpPr/>
            <p:nvPr/>
          </p:nvSpPr>
          <p:spPr>
            <a:xfrm>
              <a:off x="0" y="0"/>
              <a:ext cx="1374013" cy="245110"/>
            </a:xfrm>
            <a:custGeom>
              <a:avLst/>
              <a:gdLst/>
              <a:ahLst/>
              <a:cxnLst/>
              <a:rect l="l" t="t" r="r" b="b"/>
              <a:pathLst>
                <a:path w="1374013" h="245110">
                  <a:moveTo>
                    <a:pt x="0" y="0"/>
                  </a:moveTo>
                  <a:lnTo>
                    <a:pt x="1374013" y="0"/>
                  </a:lnTo>
                  <a:lnTo>
                    <a:pt x="1374013" y="245110"/>
                  </a:lnTo>
                  <a:lnTo>
                    <a:pt x="0" y="24511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grpSp>
        <p:nvGrpSpPr>
          <p:cNvPr id="30" name="Group 29">
            <a:extLst>
              <a:ext uri="{FF2B5EF4-FFF2-40B4-BE49-F238E27FC236}">
                <a16:creationId xmlns:a16="http://schemas.microsoft.com/office/drawing/2014/main" id="{640E9E3E-5F0F-B964-A1F2-20338A362467}"/>
              </a:ext>
            </a:extLst>
          </p:cNvPr>
          <p:cNvGrpSpPr>
            <a:grpSpLocks noChangeAspect="1"/>
          </p:cNvGrpSpPr>
          <p:nvPr/>
        </p:nvGrpSpPr>
        <p:grpSpPr>
          <a:xfrm>
            <a:off x="5084161" y="5827511"/>
            <a:ext cx="1623819" cy="242941"/>
            <a:chOff x="0" y="0"/>
            <a:chExt cx="1623822" cy="242951"/>
          </a:xfrm>
        </p:grpSpPr>
        <p:sp>
          <p:nvSpPr>
            <p:cNvPr id="141" name="Freeform 11">
              <a:extLst>
                <a:ext uri="{FF2B5EF4-FFF2-40B4-BE49-F238E27FC236}">
                  <a16:creationId xmlns:a16="http://schemas.microsoft.com/office/drawing/2014/main" id="{245C2589-08D6-6D91-D1BD-5B1B48147658}"/>
                </a:ext>
              </a:extLst>
            </p:cNvPr>
            <p:cNvSpPr/>
            <p:nvPr/>
          </p:nvSpPr>
          <p:spPr>
            <a:xfrm>
              <a:off x="0" y="0"/>
              <a:ext cx="1623822" cy="242951"/>
            </a:xfrm>
            <a:custGeom>
              <a:avLst/>
              <a:gdLst/>
              <a:ahLst/>
              <a:cxnLst/>
              <a:rect l="l" t="t" r="r" b="b"/>
              <a:pathLst>
                <a:path w="1623822" h="242951">
                  <a:moveTo>
                    <a:pt x="0" y="0"/>
                  </a:moveTo>
                  <a:lnTo>
                    <a:pt x="1623822" y="0"/>
                  </a:lnTo>
                  <a:lnTo>
                    <a:pt x="1623822" y="242951"/>
                  </a:lnTo>
                  <a:lnTo>
                    <a:pt x="0" y="242951"/>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grpSp>
        <p:nvGrpSpPr>
          <p:cNvPr id="31" name="Group 30">
            <a:extLst>
              <a:ext uri="{FF2B5EF4-FFF2-40B4-BE49-F238E27FC236}">
                <a16:creationId xmlns:a16="http://schemas.microsoft.com/office/drawing/2014/main" id="{5C583B31-4867-AF5A-2415-0519A31A1E14}"/>
              </a:ext>
            </a:extLst>
          </p:cNvPr>
          <p:cNvGrpSpPr>
            <a:grpSpLocks noChangeAspect="1"/>
          </p:cNvGrpSpPr>
          <p:nvPr/>
        </p:nvGrpSpPr>
        <p:grpSpPr>
          <a:xfrm>
            <a:off x="6843304" y="5828854"/>
            <a:ext cx="1623819" cy="242954"/>
            <a:chOff x="0" y="0"/>
            <a:chExt cx="1623822" cy="242951"/>
          </a:xfrm>
        </p:grpSpPr>
        <p:sp>
          <p:nvSpPr>
            <p:cNvPr id="140" name="Freeform 13">
              <a:extLst>
                <a:ext uri="{FF2B5EF4-FFF2-40B4-BE49-F238E27FC236}">
                  <a16:creationId xmlns:a16="http://schemas.microsoft.com/office/drawing/2014/main" id="{C12722CB-0253-463F-A121-5420D5600862}"/>
                </a:ext>
              </a:extLst>
            </p:cNvPr>
            <p:cNvSpPr/>
            <p:nvPr/>
          </p:nvSpPr>
          <p:spPr>
            <a:xfrm>
              <a:off x="0" y="0"/>
              <a:ext cx="1623822" cy="242951"/>
            </a:xfrm>
            <a:custGeom>
              <a:avLst/>
              <a:gdLst/>
              <a:ahLst/>
              <a:cxnLst/>
              <a:rect l="l" t="t" r="r" b="b"/>
              <a:pathLst>
                <a:path w="1623822" h="242951">
                  <a:moveTo>
                    <a:pt x="0" y="0"/>
                  </a:moveTo>
                  <a:lnTo>
                    <a:pt x="1623822" y="0"/>
                  </a:lnTo>
                  <a:lnTo>
                    <a:pt x="1623822" y="242951"/>
                  </a:lnTo>
                  <a:lnTo>
                    <a:pt x="0" y="242951"/>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grpSp>
        <p:nvGrpSpPr>
          <p:cNvPr id="32" name="Group 31">
            <a:extLst>
              <a:ext uri="{FF2B5EF4-FFF2-40B4-BE49-F238E27FC236}">
                <a16:creationId xmlns:a16="http://schemas.microsoft.com/office/drawing/2014/main" id="{22CD5198-A03D-3048-20A5-3C83D3C98FF5}"/>
              </a:ext>
            </a:extLst>
          </p:cNvPr>
          <p:cNvGrpSpPr>
            <a:grpSpLocks noChangeAspect="1"/>
          </p:cNvGrpSpPr>
          <p:nvPr/>
        </p:nvGrpSpPr>
        <p:grpSpPr>
          <a:xfrm>
            <a:off x="4976639" y="5555159"/>
            <a:ext cx="6621658" cy="677294"/>
            <a:chOff x="63500" y="63500"/>
            <a:chExt cx="6621653" cy="677291"/>
          </a:xfrm>
        </p:grpSpPr>
        <p:sp>
          <p:nvSpPr>
            <p:cNvPr id="138" name="Freeform 15">
              <a:extLst>
                <a:ext uri="{FF2B5EF4-FFF2-40B4-BE49-F238E27FC236}">
                  <a16:creationId xmlns:a16="http://schemas.microsoft.com/office/drawing/2014/main" id="{849242F9-A9D3-6CF2-21E6-0B6153608F06}"/>
                </a:ext>
              </a:extLst>
            </p:cNvPr>
            <p:cNvSpPr/>
            <p:nvPr/>
          </p:nvSpPr>
          <p:spPr>
            <a:xfrm>
              <a:off x="5198618" y="335915"/>
              <a:ext cx="1373886" cy="245110"/>
            </a:xfrm>
            <a:custGeom>
              <a:avLst/>
              <a:gdLst/>
              <a:ahLst/>
              <a:cxnLst/>
              <a:rect l="l" t="t" r="r" b="b"/>
              <a:pathLst>
                <a:path w="1373886" h="245110">
                  <a:moveTo>
                    <a:pt x="0" y="0"/>
                  </a:moveTo>
                  <a:lnTo>
                    <a:pt x="1373886" y="0"/>
                  </a:lnTo>
                  <a:lnTo>
                    <a:pt x="1373886" y="245110"/>
                  </a:lnTo>
                  <a:lnTo>
                    <a:pt x="0" y="24511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139" name="Freeform 16">
              <a:extLst>
                <a:ext uri="{FF2B5EF4-FFF2-40B4-BE49-F238E27FC236}">
                  <a16:creationId xmlns:a16="http://schemas.microsoft.com/office/drawing/2014/main" id="{4B1B888A-D5F7-E24E-0B53-FE00BCBC7A1F}"/>
                </a:ext>
              </a:extLst>
            </p:cNvPr>
            <p:cNvSpPr/>
            <p:nvPr/>
          </p:nvSpPr>
          <p:spPr>
            <a:xfrm>
              <a:off x="63500" y="63500"/>
              <a:ext cx="6621653" cy="677291"/>
            </a:xfrm>
            <a:custGeom>
              <a:avLst/>
              <a:gdLst/>
              <a:ahLst/>
              <a:cxnLst/>
              <a:rect l="l" t="t" r="r" b="b"/>
              <a:pathLst>
                <a:path w="6621653" h="677291">
                  <a:moveTo>
                    <a:pt x="3841115" y="508"/>
                  </a:moveTo>
                  <a:lnTo>
                    <a:pt x="6621653" y="0"/>
                  </a:lnTo>
                  <a:lnTo>
                    <a:pt x="6621653" y="677291"/>
                  </a:lnTo>
                  <a:lnTo>
                    <a:pt x="0" y="670941"/>
                  </a:lnTo>
                  <a:lnTo>
                    <a:pt x="0" y="0"/>
                  </a:lnTo>
                  <a:lnTo>
                    <a:pt x="2846451" y="635"/>
                  </a:lnTo>
                  <a:lnTo>
                    <a:pt x="2846451" y="13335"/>
                  </a:lnTo>
                  <a:lnTo>
                    <a:pt x="6350" y="12700"/>
                  </a:lnTo>
                  <a:lnTo>
                    <a:pt x="6350" y="6350"/>
                  </a:lnTo>
                  <a:lnTo>
                    <a:pt x="12700" y="6350"/>
                  </a:lnTo>
                  <a:lnTo>
                    <a:pt x="12700" y="670941"/>
                  </a:lnTo>
                  <a:lnTo>
                    <a:pt x="6350" y="670941"/>
                  </a:lnTo>
                  <a:lnTo>
                    <a:pt x="6350" y="664591"/>
                  </a:lnTo>
                  <a:lnTo>
                    <a:pt x="6608953" y="670941"/>
                  </a:lnTo>
                  <a:lnTo>
                    <a:pt x="6608953" y="6350"/>
                  </a:lnTo>
                  <a:lnTo>
                    <a:pt x="6615303" y="6350"/>
                  </a:lnTo>
                  <a:lnTo>
                    <a:pt x="6615303" y="12700"/>
                  </a:lnTo>
                  <a:lnTo>
                    <a:pt x="3841115" y="13208"/>
                  </a:lnTo>
                  <a:close/>
                </a:path>
              </a:pathLst>
            </a:custGeom>
            <a:solidFill>
              <a:srgbClr val="243A5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33" name="Freeform 17">
            <a:extLst>
              <a:ext uri="{FF2B5EF4-FFF2-40B4-BE49-F238E27FC236}">
                <a16:creationId xmlns:a16="http://schemas.microsoft.com/office/drawing/2014/main" id="{E38EB0A3-8EE6-7566-1474-F19758778839}"/>
              </a:ext>
            </a:extLst>
          </p:cNvPr>
          <p:cNvSpPr/>
          <p:nvPr/>
        </p:nvSpPr>
        <p:spPr>
          <a:xfrm>
            <a:off x="8473832" y="5700447"/>
            <a:ext cx="1630680" cy="499872"/>
          </a:xfrm>
          <a:custGeom>
            <a:avLst/>
            <a:gdLst/>
            <a:ahLst/>
            <a:cxnLst/>
            <a:rect l="l" t="t" r="r" b="b"/>
            <a:pathLst>
              <a:path w="1630680" h="499872">
                <a:moveTo>
                  <a:pt x="0" y="0"/>
                </a:moveTo>
                <a:lnTo>
                  <a:pt x="1630680" y="0"/>
                </a:lnTo>
                <a:lnTo>
                  <a:pt x="1630680" y="499872"/>
                </a:lnTo>
                <a:lnTo>
                  <a:pt x="0" y="499872"/>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34" name="Freeform 18">
            <a:extLst>
              <a:ext uri="{FF2B5EF4-FFF2-40B4-BE49-F238E27FC236}">
                <a16:creationId xmlns:a16="http://schemas.microsoft.com/office/drawing/2014/main" id="{5DC67212-24F1-D140-A2B5-F80364968AD0}"/>
              </a:ext>
            </a:extLst>
          </p:cNvPr>
          <p:cNvSpPr/>
          <p:nvPr/>
        </p:nvSpPr>
        <p:spPr>
          <a:xfrm>
            <a:off x="4956440" y="5700447"/>
            <a:ext cx="1880616" cy="499872"/>
          </a:xfrm>
          <a:custGeom>
            <a:avLst/>
            <a:gdLst/>
            <a:ahLst/>
            <a:cxnLst/>
            <a:rect l="l" t="t" r="r" b="b"/>
            <a:pathLst>
              <a:path w="1880616" h="499872">
                <a:moveTo>
                  <a:pt x="0" y="0"/>
                </a:moveTo>
                <a:lnTo>
                  <a:pt x="1880616" y="0"/>
                </a:lnTo>
                <a:lnTo>
                  <a:pt x="1880616" y="499872"/>
                </a:lnTo>
                <a:lnTo>
                  <a:pt x="0" y="499872"/>
                </a:lnTo>
                <a:lnTo>
                  <a:pt x="0" y="0"/>
                </a:lnTo>
                <a:close/>
              </a:path>
            </a:pathLst>
          </a:custGeom>
          <a:blipFill>
            <a:blip r:embed="rId7"/>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35" name="Freeform 19">
            <a:extLst>
              <a:ext uri="{FF2B5EF4-FFF2-40B4-BE49-F238E27FC236}">
                <a16:creationId xmlns:a16="http://schemas.microsoft.com/office/drawing/2014/main" id="{DAE00FF8-2B5E-8BF8-0004-3885ED800C6E}"/>
              </a:ext>
            </a:extLst>
          </p:cNvPr>
          <p:cNvSpPr/>
          <p:nvPr/>
        </p:nvSpPr>
        <p:spPr>
          <a:xfrm>
            <a:off x="6715136" y="5700447"/>
            <a:ext cx="1880616" cy="499872"/>
          </a:xfrm>
          <a:custGeom>
            <a:avLst/>
            <a:gdLst/>
            <a:ahLst/>
            <a:cxnLst/>
            <a:rect l="l" t="t" r="r" b="b"/>
            <a:pathLst>
              <a:path w="1880616" h="499872">
                <a:moveTo>
                  <a:pt x="0" y="0"/>
                </a:moveTo>
                <a:lnTo>
                  <a:pt x="1880616" y="0"/>
                </a:lnTo>
                <a:lnTo>
                  <a:pt x="1880616" y="499872"/>
                </a:lnTo>
                <a:lnTo>
                  <a:pt x="0" y="499872"/>
                </a:lnTo>
                <a:lnTo>
                  <a:pt x="0" y="0"/>
                </a:lnTo>
                <a:close/>
              </a:path>
            </a:pathLst>
          </a:custGeom>
          <a:blipFill>
            <a:blip r:embed="rId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36" name="Freeform 20">
            <a:extLst>
              <a:ext uri="{FF2B5EF4-FFF2-40B4-BE49-F238E27FC236}">
                <a16:creationId xmlns:a16="http://schemas.microsoft.com/office/drawing/2014/main" id="{0B262F2E-1511-1E3C-CB8C-FDF7A23B7A9E}"/>
              </a:ext>
            </a:extLst>
          </p:cNvPr>
          <p:cNvSpPr/>
          <p:nvPr/>
        </p:nvSpPr>
        <p:spPr>
          <a:xfrm>
            <a:off x="9982592" y="5700447"/>
            <a:ext cx="1630680" cy="499872"/>
          </a:xfrm>
          <a:custGeom>
            <a:avLst/>
            <a:gdLst/>
            <a:ahLst/>
            <a:cxnLst/>
            <a:rect l="l" t="t" r="r" b="b"/>
            <a:pathLst>
              <a:path w="1630680" h="499872">
                <a:moveTo>
                  <a:pt x="0" y="0"/>
                </a:moveTo>
                <a:lnTo>
                  <a:pt x="1630680" y="0"/>
                </a:lnTo>
                <a:lnTo>
                  <a:pt x="1630680" y="499872"/>
                </a:lnTo>
                <a:lnTo>
                  <a:pt x="0" y="499872"/>
                </a:lnTo>
                <a:lnTo>
                  <a:pt x="0" y="0"/>
                </a:lnTo>
                <a:close/>
              </a:path>
            </a:pathLst>
          </a:custGeom>
          <a:blipFill>
            <a:blip r:embed="rId9"/>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37" name="Freeform 21">
            <a:extLst>
              <a:ext uri="{FF2B5EF4-FFF2-40B4-BE49-F238E27FC236}">
                <a16:creationId xmlns:a16="http://schemas.microsoft.com/office/drawing/2014/main" id="{01B0C1BD-032D-0E94-B5AE-B367398BB73E}"/>
              </a:ext>
            </a:extLst>
          </p:cNvPr>
          <p:cNvSpPr/>
          <p:nvPr/>
        </p:nvSpPr>
        <p:spPr>
          <a:xfrm>
            <a:off x="6620648" y="5270679"/>
            <a:ext cx="3334512" cy="521208"/>
          </a:xfrm>
          <a:custGeom>
            <a:avLst/>
            <a:gdLst/>
            <a:ahLst/>
            <a:cxnLst/>
            <a:rect l="l" t="t" r="r" b="b"/>
            <a:pathLst>
              <a:path w="3334512" h="521208">
                <a:moveTo>
                  <a:pt x="0" y="0"/>
                </a:moveTo>
                <a:lnTo>
                  <a:pt x="3334512" y="0"/>
                </a:lnTo>
                <a:lnTo>
                  <a:pt x="3334512" y="521208"/>
                </a:lnTo>
                <a:lnTo>
                  <a:pt x="0" y="521208"/>
                </a:lnTo>
                <a:lnTo>
                  <a:pt x="0" y="0"/>
                </a:lnTo>
                <a:close/>
              </a:path>
            </a:pathLst>
          </a:custGeom>
          <a:blipFill>
            <a:blip r:embed="rId10"/>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38" name="Group 37">
            <a:extLst>
              <a:ext uri="{FF2B5EF4-FFF2-40B4-BE49-F238E27FC236}">
                <a16:creationId xmlns:a16="http://schemas.microsoft.com/office/drawing/2014/main" id="{12960ECC-060E-6D0F-2D38-20E3320CB24F}"/>
              </a:ext>
            </a:extLst>
          </p:cNvPr>
          <p:cNvGrpSpPr>
            <a:grpSpLocks noChangeAspect="1"/>
          </p:cNvGrpSpPr>
          <p:nvPr/>
        </p:nvGrpSpPr>
        <p:grpSpPr>
          <a:xfrm>
            <a:off x="4489667" y="4999740"/>
            <a:ext cx="531368" cy="76200"/>
            <a:chOff x="0" y="0"/>
            <a:chExt cx="531368" cy="76200"/>
          </a:xfrm>
        </p:grpSpPr>
        <p:sp>
          <p:nvSpPr>
            <p:cNvPr id="137" name="Freeform 23">
              <a:extLst>
                <a:ext uri="{FF2B5EF4-FFF2-40B4-BE49-F238E27FC236}">
                  <a16:creationId xmlns:a16="http://schemas.microsoft.com/office/drawing/2014/main" id="{A85DE676-C22E-7B8B-F09D-F69D86D572FD}"/>
                </a:ext>
              </a:extLst>
            </p:cNvPr>
            <p:cNvSpPr/>
            <p:nvPr/>
          </p:nvSpPr>
          <p:spPr>
            <a:xfrm>
              <a:off x="0" y="0"/>
              <a:ext cx="531368" cy="76200"/>
            </a:xfrm>
            <a:custGeom>
              <a:avLst/>
              <a:gdLst/>
              <a:ahLst/>
              <a:cxnLst/>
              <a:rect l="l" t="t" r="r" b="b"/>
              <a:pathLst>
                <a:path w="531368" h="76200">
                  <a:moveTo>
                    <a:pt x="0" y="33274"/>
                  </a:moveTo>
                  <a:lnTo>
                    <a:pt x="493268" y="33274"/>
                  </a:lnTo>
                  <a:lnTo>
                    <a:pt x="493268" y="42799"/>
                  </a:lnTo>
                  <a:lnTo>
                    <a:pt x="0" y="42799"/>
                  </a:lnTo>
                  <a:close/>
                  <a:moveTo>
                    <a:pt x="493268" y="0"/>
                  </a:moveTo>
                  <a:cubicBezTo>
                    <a:pt x="514350" y="0"/>
                    <a:pt x="531368" y="17018"/>
                    <a:pt x="531368" y="38100"/>
                  </a:cubicBezTo>
                  <a:cubicBezTo>
                    <a:pt x="531368" y="59182"/>
                    <a:pt x="514350" y="76200"/>
                    <a:pt x="493268" y="76200"/>
                  </a:cubicBezTo>
                  <a:cubicBezTo>
                    <a:pt x="472186" y="76200"/>
                    <a:pt x="455168" y="59182"/>
                    <a:pt x="455168" y="38100"/>
                  </a:cubicBezTo>
                  <a:cubicBezTo>
                    <a:pt x="455168" y="17018"/>
                    <a:pt x="472186" y="0"/>
                    <a:pt x="493268" y="0"/>
                  </a:cubicBez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39" name="Freeform 24">
            <a:extLst>
              <a:ext uri="{FF2B5EF4-FFF2-40B4-BE49-F238E27FC236}">
                <a16:creationId xmlns:a16="http://schemas.microsoft.com/office/drawing/2014/main" id="{D8675FB0-7EA5-41AE-AB3E-636023A3AAE9}"/>
              </a:ext>
            </a:extLst>
          </p:cNvPr>
          <p:cNvSpPr/>
          <p:nvPr/>
        </p:nvSpPr>
        <p:spPr>
          <a:xfrm>
            <a:off x="1962618" y="3110295"/>
            <a:ext cx="367808" cy="367808"/>
          </a:xfrm>
          <a:custGeom>
            <a:avLst/>
            <a:gdLst/>
            <a:ahLst/>
            <a:cxnLst/>
            <a:rect l="l" t="t" r="r" b="b"/>
            <a:pathLst>
              <a:path w="367808" h="367808">
                <a:moveTo>
                  <a:pt x="0" y="0"/>
                </a:moveTo>
                <a:lnTo>
                  <a:pt x="367808" y="0"/>
                </a:lnTo>
                <a:lnTo>
                  <a:pt x="367808" y="367808"/>
                </a:lnTo>
                <a:lnTo>
                  <a:pt x="0" y="367808"/>
                </a:lnTo>
                <a:lnTo>
                  <a:pt x="0" y="0"/>
                </a:lnTo>
                <a:close/>
              </a:path>
            </a:pathLst>
          </a:custGeom>
          <a:blipFill>
            <a:blip r:embed="rId11"/>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40" name="Group 39">
            <a:extLst>
              <a:ext uri="{FF2B5EF4-FFF2-40B4-BE49-F238E27FC236}">
                <a16:creationId xmlns:a16="http://schemas.microsoft.com/office/drawing/2014/main" id="{9DA02ADA-6ED8-A052-7855-06CD4733446C}"/>
              </a:ext>
            </a:extLst>
          </p:cNvPr>
          <p:cNvGrpSpPr>
            <a:grpSpLocks noChangeAspect="1"/>
          </p:cNvGrpSpPr>
          <p:nvPr/>
        </p:nvGrpSpPr>
        <p:grpSpPr>
          <a:xfrm>
            <a:off x="2454870" y="3245597"/>
            <a:ext cx="318005" cy="76200"/>
            <a:chOff x="0" y="0"/>
            <a:chExt cx="318008" cy="76200"/>
          </a:xfrm>
        </p:grpSpPr>
        <p:sp>
          <p:nvSpPr>
            <p:cNvPr id="136" name="Freeform 26">
              <a:extLst>
                <a:ext uri="{FF2B5EF4-FFF2-40B4-BE49-F238E27FC236}">
                  <a16:creationId xmlns:a16="http://schemas.microsoft.com/office/drawing/2014/main" id="{634A88B3-27F1-DF06-BEBA-DE57649F3F15}"/>
                </a:ext>
              </a:extLst>
            </p:cNvPr>
            <p:cNvSpPr/>
            <p:nvPr/>
          </p:nvSpPr>
          <p:spPr>
            <a:xfrm>
              <a:off x="0" y="0"/>
              <a:ext cx="318008" cy="76200"/>
            </a:xfrm>
            <a:custGeom>
              <a:avLst/>
              <a:gdLst/>
              <a:ahLst/>
              <a:cxnLst/>
              <a:rect l="l" t="t" r="r" b="b"/>
              <a:pathLst>
                <a:path w="318008" h="76200">
                  <a:moveTo>
                    <a:pt x="0" y="33274"/>
                  </a:moveTo>
                  <a:lnTo>
                    <a:pt x="254508" y="33274"/>
                  </a:lnTo>
                  <a:lnTo>
                    <a:pt x="254508" y="42799"/>
                  </a:lnTo>
                  <a:lnTo>
                    <a:pt x="0" y="42799"/>
                  </a:lnTo>
                  <a:close/>
                  <a:moveTo>
                    <a:pt x="241808" y="0"/>
                  </a:moveTo>
                  <a:lnTo>
                    <a:pt x="318008" y="38100"/>
                  </a:lnTo>
                  <a:lnTo>
                    <a:pt x="241808" y="7620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41" name="Freeform 27">
            <a:extLst>
              <a:ext uri="{FF2B5EF4-FFF2-40B4-BE49-F238E27FC236}">
                <a16:creationId xmlns:a16="http://schemas.microsoft.com/office/drawing/2014/main" id="{C7C48F9A-9302-CE8A-61C8-A06895D23C38}"/>
              </a:ext>
            </a:extLst>
          </p:cNvPr>
          <p:cNvSpPr/>
          <p:nvPr/>
        </p:nvSpPr>
        <p:spPr>
          <a:xfrm>
            <a:off x="3929502" y="3093978"/>
            <a:ext cx="427806" cy="466706"/>
          </a:xfrm>
          <a:custGeom>
            <a:avLst/>
            <a:gdLst/>
            <a:ahLst/>
            <a:cxnLst/>
            <a:rect l="l" t="t" r="r" b="b"/>
            <a:pathLst>
              <a:path w="427806" h="466706">
                <a:moveTo>
                  <a:pt x="0" y="0"/>
                </a:moveTo>
                <a:lnTo>
                  <a:pt x="427806" y="0"/>
                </a:lnTo>
                <a:lnTo>
                  <a:pt x="427806" y="466706"/>
                </a:lnTo>
                <a:lnTo>
                  <a:pt x="0" y="466706"/>
                </a:lnTo>
                <a:lnTo>
                  <a:pt x="0" y="0"/>
                </a:lnTo>
                <a:close/>
              </a:path>
            </a:pathLst>
          </a:custGeom>
          <a:blipFill>
            <a:blip r:embed="rId1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42" name="Group 41">
            <a:extLst>
              <a:ext uri="{FF2B5EF4-FFF2-40B4-BE49-F238E27FC236}">
                <a16:creationId xmlns:a16="http://schemas.microsoft.com/office/drawing/2014/main" id="{904BB9EB-C0D4-B664-ACA9-FA61941E7425}"/>
              </a:ext>
            </a:extLst>
          </p:cNvPr>
          <p:cNvGrpSpPr>
            <a:grpSpLocks noChangeAspect="1"/>
          </p:cNvGrpSpPr>
          <p:nvPr/>
        </p:nvGrpSpPr>
        <p:grpSpPr>
          <a:xfrm>
            <a:off x="1542366" y="3245597"/>
            <a:ext cx="305171" cy="76200"/>
            <a:chOff x="0" y="0"/>
            <a:chExt cx="305181" cy="76200"/>
          </a:xfrm>
        </p:grpSpPr>
        <p:sp>
          <p:nvSpPr>
            <p:cNvPr id="135" name="Freeform 29">
              <a:extLst>
                <a:ext uri="{FF2B5EF4-FFF2-40B4-BE49-F238E27FC236}">
                  <a16:creationId xmlns:a16="http://schemas.microsoft.com/office/drawing/2014/main" id="{285B355F-65CF-BBD6-419E-105BE51A1940}"/>
                </a:ext>
              </a:extLst>
            </p:cNvPr>
            <p:cNvSpPr/>
            <p:nvPr/>
          </p:nvSpPr>
          <p:spPr>
            <a:xfrm>
              <a:off x="0" y="0"/>
              <a:ext cx="305181" cy="76200"/>
            </a:xfrm>
            <a:custGeom>
              <a:avLst/>
              <a:gdLst/>
              <a:ahLst/>
              <a:cxnLst/>
              <a:rect l="l" t="t" r="r" b="b"/>
              <a:pathLst>
                <a:path w="305181" h="76200">
                  <a:moveTo>
                    <a:pt x="0" y="33274"/>
                  </a:moveTo>
                  <a:lnTo>
                    <a:pt x="241681" y="33274"/>
                  </a:lnTo>
                  <a:lnTo>
                    <a:pt x="241681" y="42799"/>
                  </a:lnTo>
                  <a:lnTo>
                    <a:pt x="0" y="42799"/>
                  </a:lnTo>
                  <a:close/>
                  <a:moveTo>
                    <a:pt x="228981" y="0"/>
                  </a:moveTo>
                  <a:lnTo>
                    <a:pt x="305181" y="38100"/>
                  </a:lnTo>
                  <a:lnTo>
                    <a:pt x="228981" y="7620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grpSp>
        <p:nvGrpSpPr>
          <p:cNvPr id="43" name="Group 42">
            <a:extLst>
              <a:ext uri="{FF2B5EF4-FFF2-40B4-BE49-F238E27FC236}">
                <a16:creationId xmlns:a16="http://schemas.microsoft.com/office/drawing/2014/main" id="{3E664415-5791-726D-0975-28BA3088D122}"/>
              </a:ext>
            </a:extLst>
          </p:cNvPr>
          <p:cNvGrpSpPr>
            <a:grpSpLocks noChangeAspect="1"/>
          </p:cNvGrpSpPr>
          <p:nvPr/>
        </p:nvGrpSpPr>
        <p:grpSpPr>
          <a:xfrm>
            <a:off x="3516317" y="3245597"/>
            <a:ext cx="305171" cy="76200"/>
            <a:chOff x="0" y="0"/>
            <a:chExt cx="305181" cy="76200"/>
          </a:xfrm>
        </p:grpSpPr>
        <p:sp>
          <p:nvSpPr>
            <p:cNvPr id="134" name="Freeform 31">
              <a:extLst>
                <a:ext uri="{FF2B5EF4-FFF2-40B4-BE49-F238E27FC236}">
                  <a16:creationId xmlns:a16="http://schemas.microsoft.com/office/drawing/2014/main" id="{17B89B20-50B8-6C12-F223-ACA064A9E874}"/>
                </a:ext>
              </a:extLst>
            </p:cNvPr>
            <p:cNvSpPr/>
            <p:nvPr/>
          </p:nvSpPr>
          <p:spPr>
            <a:xfrm>
              <a:off x="0" y="0"/>
              <a:ext cx="305181" cy="76200"/>
            </a:xfrm>
            <a:custGeom>
              <a:avLst/>
              <a:gdLst/>
              <a:ahLst/>
              <a:cxnLst/>
              <a:rect l="l" t="t" r="r" b="b"/>
              <a:pathLst>
                <a:path w="305181" h="76200">
                  <a:moveTo>
                    <a:pt x="0" y="33274"/>
                  </a:moveTo>
                  <a:lnTo>
                    <a:pt x="241681" y="33274"/>
                  </a:lnTo>
                  <a:lnTo>
                    <a:pt x="241681" y="42799"/>
                  </a:lnTo>
                  <a:lnTo>
                    <a:pt x="0" y="42799"/>
                  </a:lnTo>
                  <a:close/>
                  <a:moveTo>
                    <a:pt x="228981" y="0"/>
                  </a:moveTo>
                  <a:lnTo>
                    <a:pt x="305181" y="38100"/>
                  </a:lnTo>
                  <a:lnTo>
                    <a:pt x="228981" y="76200"/>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grpSp>
        <p:nvGrpSpPr>
          <p:cNvPr id="44" name="Group 43">
            <a:extLst>
              <a:ext uri="{FF2B5EF4-FFF2-40B4-BE49-F238E27FC236}">
                <a16:creationId xmlns:a16="http://schemas.microsoft.com/office/drawing/2014/main" id="{E4056CD7-176B-B7A7-C5EC-75F8E64245AB}"/>
              </a:ext>
            </a:extLst>
          </p:cNvPr>
          <p:cNvGrpSpPr>
            <a:grpSpLocks noChangeAspect="1"/>
          </p:cNvGrpSpPr>
          <p:nvPr/>
        </p:nvGrpSpPr>
        <p:grpSpPr>
          <a:xfrm>
            <a:off x="4976643" y="1964466"/>
            <a:ext cx="6621660" cy="2532761"/>
            <a:chOff x="0" y="0"/>
            <a:chExt cx="6621653" cy="2532761"/>
          </a:xfrm>
        </p:grpSpPr>
        <p:sp>
          <p:nvSpPr>
            <p:cNvPr id="133" name="Freeform 33">
              <a:extLst>
                <a:ext uri="{FF2B5EF4-FFF2-40B4-BE49-F238E27FC236}">
                  <a16:creationId xmlns:a16="http://schemas.microsoft.com/office/drawing/2014/main" id="{FBC09011-9C8C-988B-03B4-4EB516A35DA8}"/>
                </a:ext>
              </a:extLst>
            </p:cNvPr>
            <p:cNvSpPr/>
            <p:nvPr/>
          </p:nvSpPr>
          <p:spPr>
            <a:xfrm>
              <a:off x="0" y="0"/>
              <a:ext cx="6621653" cy="2532761"/>
            </a:xfrm>
            <a:custGeom>
              <a:avLst/>
              <a:gdLst/>
              <a:ahLst/>
              <a:cxnLst/>
              <a:rect l="l" t="t" r="r" b="b"/>
              <a:pathLst>
                <a:path w="6621653" h="2532761">
                  <a:moveTo>
                    <a:pt x="4298315" y="1905"/>
                  </a:moveTo>
                  <a:lnTo>
                    <a:pt x="6621653" y="0"/>
                  </a:lnTo>
                  <a:lnTo>
                    <a:pt x="6621653" y="2532761"/>
                  </a:lnTo>
                  <a:lnTo>
                    <a:pt x="0" y="2526411"/>
                  </a:lnTo>
                  <a:lnTo>
                    <a:pt x="0" y="0"/>
                  </a:lnTo>
                  <a:lnTo>
                    <a:pt x="2456053" y="2667"/>
                  </a:lnTo>
                  <a:lnTo>
                    <a:pt x="2456053" y="15367"/>
                  </a:lnTo>
                  <a:lnTo>
                    <a:pt x="6350" y="12700"/>
                  </a:lnTo>
                  <a:lnTo>
                    <a:pt x="6350" y="6350"/>
                  </a:lnTo>
                  <a:lnTo>
                    <a:pt x="12700" y="6350"/>
                  </a:lnTo>
                  <a:lnTo>
                    <a:pt x="12700" y="2526411"/>
                  </a:lnTo>
                  <a:lnTo>
                    <a:pt x="6350" y="2526411"/>
                  </a:lnTo>
                  <a:lnTo>
                    <a:pt x="6350" y="2520061"/>
                  </a:lnTo>
                  <a:lnTo>
                    <a:pt x="6608953" y="2526411"/>
                  </a:lnTo>
                  <a:lnTo>
                    <a:pt x="6608953" y="6350"/>
                  </a:lnTo>
                  <a:lnTo>
                    <a:pt x="6615303" y="6350"/>
                  </a:lnTo>
                  <a:lnTo>
                    <a:pt x="6615303" y="12700"/>
                  </a:lnTo>
                  <a:lnTo>
                    <a:pt x="4298315" y="14605"/>
                  </a:lnTo>
                  <a:close/>
                </a:path>
              </a:pathLst>
            </a:custGeom>
            <a:solidFill>
              <a:srgbClr val="243A5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45" name="Freeform 34">
            <a:extLst>
              <a:ext uri="{FF2B5EF4-FFF2-40B4-BE49-F238E27FC236}">
                <a16:creationId xmlns:a16="http://schemas.microsoft.com/office/drawing/2014/main" id="{65D1E1C3-BA7A-6050-90EB-CDA6E7289591}"/>
              </a:ext>
            </a:extLst>
          </p:cNvPr>
          <p:cNvSpPr/>
          <p:nvPr/>
        </p:nvSpPr>
        <p:spPr>
          <a:xfrm>
            <a:off x="4959488" y="2036751"/>
            <a:ext cx="6653784" cy="563880"/>
          </a:xfrm>
          <a:custGeom>
            <a:avLst/>
            <a:gdLst/>
            <a:ahLst/>
            <a:cxnLst/>
            <a:rect l="l" t="t" r="r" b="b"/>
            <a:pathLst>
              <a:path w="6653784" h="563880">
                <a:moveTo>
                  <a:pt x="0" y="0"/>
                </a:moveTo>
                <a:lnTo>
                  <a:pt x="6653784" y="0"/>
                </a:lnTo>
                <a:lnTo>
                  <a:pt x="6653784" y="563880"/>
                </a:lnTo>
                <a:lnTo>
                  <a:pt x="0" y="563880"/>
                </a:lnTo>
                <a:lnTo>
                  <a:pt x="0" y="0"/>
                </a:lnTo>
                <a:close/>
              </a:path>
            </a:pathLst>
          </a:custGeom>
          <a:blipFill>
            <a:blip r:embed="rId1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46" name="Freeform 35">
            <a:extLst>
              <a:ext uri="{FF2B5EF4-FFF2-40B4-BE49-F238E27FC236}">
                <a16:creationId xmlns:a16="http://schemas.microsoft.com/office/drawing/2014/main" id="{751561C1-4F58-5410-6515-FF5A968782A0}"/>
              </a:ext>
            </a:extLst>
          </p:cNvPr>
          <p:cNvSpPr/>
          <p:nvPr/>
        </p:nvSpPr>
        <p:spPr>
          <a:xfrm>
            <a:off x="7507616" y="2055039"/>
            <a:ext cx="1603248" cy="579120"/>
          </a:xfrm>
          <a:custGeom>
            <a:avLst/>
            <a:gdLst/>
            <a:ahLst/>
            <a:cxnLst/>
            <a:rect l="l" t="t" r="r" b="b"/>
            <a:pathLst>
              <a:path w="1603248" h="579120">
                <a:moveTo>
                  <a:pt x="0" y="0"/>
                </a:moveTo>
                <a:lnTo>
                  <a:pt x="1603248" y="0"/>
                </a:lnTo>
                <a:lnTo>
                  <a:pt x="1603248" y="579120"/>
                </a:lnTo>
                <a:lnTo>
                  <a:pt x="0" y="579120"/>
                </a:lnTo>
                <a:lnTo>
                  <a:pt x="0" y="0"/>
                </a:lnTo>
                <a:close/>
              </a:path>
            </a:pathLst>
          </a:custGeom>
          <a:blipFill>
            <a:blip r:embed="rId1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47" name="Group 46">
            <a:extLst>
              <a:ext uri="{FF2B5EF4-FFF2-40B4-BE49-F238E27FC236}">
                <a16:creationId xmlns:a16="http://schemas.microsoft.com/office/drawing/2014/main" id="{43BC4C25-2D23-199B-4058-BFDCF77E3443}"/>
              </a:ext>
            </a:extLst>
          </p:cNvPr>
          <p:cNvGrpSpPr>
            <a:grpSpLocks noChangeAspect="1"/>
          </p:cNvGrpSpPr>
          <p:nvPr/>
        </p:nvGrpSpPr>
        <p:grpSpPr>
          <a:xfrm>
            <a:off x="5089238" y="2166710"/>
            <a:ext cx="6396485" cy="304797"/>
            <a:chOff x="0" y="0"/>
            <a:chExt cx="6396482" cy="304800"/>
          </a:xfrm>
        </p:grpSpPr>
        <p:sp>
          <p:nvSpPr>
            <p:cNvPr id="132" name="Freeform 37">
              <a:extLst>
                <a:ext uri="{FF2B5EF4-FFF2-40B4-BE49-F238E27FC236}">
                  <a16:creationId xmlns:a16="http://schemas.microsoft.com/office/drawing/2014/main" id="{E627188C-ACD1-2D7E-B7BF-02FE237479D3}"/>
                </a:ext>
              </a:extLst>
            </p:cNvPr>
            <p:cNvSpPr/>
            <p:nvPr/>
          </p:nvSpPr>
          <p:spPr>
            <a:xfrm>
              <a:off x="0" y="0"/>
              <a:ext cx="6396482" cy="304800"/>
            </a:xfrm>
            <a:custGeom>
              <a:avLst/>
              <a:gdLst/>
              <a:ahLst/>
              <a:cxnLst/>
              <a:rect l="l" t="t" r="r" b="b"/>
              <a:pathLst>
                <a:path w="6396482" h="304800">
                  <a:moveTo>
                    <a:pt x="0" y="0"/>
                  </a:moveTo>
                  <a:lnTo>
                    <a:pt x="6396482" y="0"/>
                  </a:lnTo>
                  <a:lnTo>
                    <a:pt x="6396482" y="304800"/>
                  </a:lnTo>
                  <a:lnTo>
                    <a:pt x="0" y="30480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48" name="Freeform 38">
            <a:extLst>
              <a:ext uri="{FF2B5EF4-FFF2-40B4-BE49-F238E27FC236}">
                <a16:creationId xmlns:a16="http://schemas.microsoft.com/office/drawing/2014/main" id="{12015331-F54C-72AB-3216-EF3AAFBDE9C4}"/>
              </a:ext>
            </a:extLst>
          </p:cNvPr>
          <p:cNvSpPr/>
          <p:nvPr/>
        </p:nvSpPr>
        <p:spPr>
          <a:xfrm>
            <a:off x="4962536" y="3137079"/>
            <a:ext cx="6653784" cy="865632"/>
          </a:xfrm>
          <a:custGeom>
            <a:avLst/>
            <a:gdLst/>
            <a:ahLst/>
            <a:cxnLst/>
            <a:rect l="l" t="t" r="r" b="b"/>
            <a:pathLst>
              <a:path w="6653784" h="865632">
                <a:moveTo>
                  <a:pt x="0" y="0"/>
                </a:moveTo>
                <a:lnTo>
                  <a:pt x="6653784" y="0"/>
                </a:lnTo>
                <a:lnTo>
                  <a:pt x="6653784" y="865632"/>
                </a:lnTo>
                <a:lnTo>
                  <a:pt x="0" y="865632"/>
                </a:lnTo>
                <a:lnTo>
                  <a:pt x="0" y="0"/>
                </a:lnTo>
                <a:close/>
              </a:path>
            </a:pathLst>
          </a:custGeom>
          <a:blipFill>
            <a:blip r:embed="rId1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49" name="Group 48">
            <a:extLst>
              <a:ext uri="{FF2B5EF4-FFF2-40B4-BE49-F238E27FC236}">
                <a16:creationId xmlns:a16="http://schemas.microsoft.com/office/drawing/2014/main" id="{6036AD80-C845-FE86-F831-94DA6A5E91B8}"/>
              </a:ext>
            </a:extLst>
          </p:cNvPr>
          <p:cNvGrpSpPr>
            <a:grpSpLocks noChangeAspect="1"/>
          </p:cNvGrpSpPr>
          <p:nvPr/>
        </p:nvGrpSpPr>
        <p:grpSpPr>
          <a:xfrm>
            <a:off x="5090562" y="3266867"/>
            <a:ext cx="6396476" cy="607943"/>
            <a:chOff x="0" y="0"/>
            <a:chExt cx="6396482" cy="607949"/>
          </a:xfrm>
        </p:grpSpPr>
        <p:sp>
          <p:nvSpPr>
            <p:cNvPr id="131" name="Freeform 40">
              <a:extLst>
                <a:ext uri="{FF2B5EF4-FFF2-40B4-BE49-F238E27FC236}">
                  <a16:creationId xmlns:a16="http://schemas.microsoft.com/office/drawing/2014/main" id="{7007D03B-6102-CD9F-3F5B-4167E2593C16}"/>
                </a:ext>
              </a:extLst>
            </p:cNvPr>
            <p:cNvSpPr/>
            <p:nvPr/>
          </p:nvSpPr>
          <p:spPr>
            <a:xfrm>
              <a:off x="0" y="0"/>
              <a:ext cx="6396482" cy="607949"/>
            </a:xfrm>
            <a:custGeom>
              <a:avLst/>
              <a:gdLst/>
              <a:ahLst/>
              <a:cxnLst/>
              <a:rect l="l" t="t" r="r" b="b"/>
              <a:pathLst>
                <a:path w="6396482" h="607949">
                  <a:moveTo>
                    <a:pt x="0" y="0"/>
                  </a:moveTo>
                  <a:lnTo>
                    <a:pt x="6396482" y="0"/>
                  </a:lnTo>
                  <a:lnTo>
                    <a:pt x="6396482" y="607949"/>
                  </a:lnTo>
                  <a:lnTo>
                    <a:pt x="0" y="607949"/>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50" name="Freeform 41">
            <a:extLst>
              <a:ext uri="{FF2B5EF4-FFF2-40B4-BE49-F238E27FC236}">
                <a16:creationId xmlns:a16="http://schemas.microsoft.com/office/drawing/2014/main" id="{678BC593-00EF-9B79-1A60-2A2900922FE6}"/>
              </a:ext>
            </a:extLst>
          </p:cNvPr>
          <p:cNvSpPr/>
          <p:nvPr/>
        </p:nvSpPr>
        <p:spPr>
          <a:xfrm>
            <a:off x="4962536" y="2469567"/>
            <a:ext cx="1261872" cy="804672"/>
          </a:xfrm>
          <a:custGeom>
            <a:avLst/>
            <a:gdLst/>
            <a:ahLst/>
            <a:cxnLst/>
            <a:rect l="l" t="t" r="r" b="b"/>
            <a:pathLst>
              <a:path w="1261872" h="804672">
                <a:moveTo>
                  <a:pt x="0" y="0"/>
                </a:moveTo>
                <a:lnTo>
                  <a:pt x="1261872" y="0"/>
                </a:lnTo>
                <a:lnTo>
                  <a:pt x="1261872" y="804672"/>
                </a:lnTo>
                <a:lnTo>
                  <a:pt x="0" y="804672"/>
                </a:lnTo>
                <a:lnTo>
                  <a:pt x="0" y="0"/>
                </a:lnTo>
                <a:close/>
              </a:path>
            </a:pathLst>
          </a:custGeom>
          <a:blipFill>
            <a:blip r:embed="rId1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51" name="Freeform 42">
            <a:extLst>
              <a:ext uri="{FF2B5EF4-FFF2-40B4-BE49-F238E27FC236}">
                <a16:creationId xmlns:a16="http://schemas.microsoft.com/office/drawing/2014/main" id="{95328D67-E0B5-73BB-2E2F-04FCD60E732F}"/>
              </a:ext>
            </a:extLst>
          </p:cNvPr>
          <p:cNvSpPr/>
          <p:nvPr/>
        </p:nvSpPr>
        <p:spPr>
          <a:xfrm>
            <a:off x="5413640" y="2551863"/>
            <a:ext cx="676656" cy="676656"/>
          </a:xfrm>
          <a:custGeom>
            <a:avLst/>
            <a:gdLst/>
            <a:ahLst/>
            <a:cxnLst/>
            <a:rect l="l" t="t" r="r" b="b"/>
            <a:pathLst>
              <a:path w="676656" h="676656">
                <a:moveTo>
                  <a:pt x="0" y="0"/>
                </a:moveTo>
                <a:lnTo>
                  <a:pt x="676656" y="0"/>
                </a:lnTo>
                <a:lnTo>
                  <a:pt x="676656" y="676656"/>
                </a:lnTo>
                <a:lnTo>
                  <a:pt x="0" y="676656"/>
                </a:lnTo>
                <a:lnTo>
                  <a:pt x="0" y="0"/>
                </a:lnTo>
                <a:close/>
              </a:path>
            </a:pathLst>
          </a:custGeom>
          <a:blipFill>
            <a:blip r:embed="rId17"/>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52" name="Group 51">
            <a:extLst>
              <a:ext uri="{FF2B5EF4-FFF2-40B4-BE49-F238E27FC236}">
                <a16:creationId xmlns:a16="http://schemas.microsoft.com/office/drawing/2014/main" id="{090DB8CE-3CA9-CB99-1BC8-84612F3FA9EF}"/>
              </a:ext>
            </a:extLst>
          </p:cNvPr>
          <p:cNvGrpSpPr>
            <a:grpSpLocks noChangeAspect="1"/>
          </p:cNvGrpSpPr>
          <p:nvPr/>
        </p:nvGrpSpPr>
        <p:grpSpPr>
          <a:xfrm>
            <a:off x="5090562" y="2596611"/>
            <a:ext cx="1005840" cy="548640"/>
            <a:chOff x="0" y="0"/>
            <a:chExt cx="1005840" cy="548640"/>
          </a:xfrm>
        </p:grpSpPr>
        <p:sp>
          <p:nvSpPr>
            <p:cNvPr id="130" name="Freeform 44">
              <a:extLst>
                <a:ext uri="{FF2B5EF4-FFF2-40B4-BE49-F238E27FC236}">
                  <a16:creationId xmlns:a16="http://schemas.microsoft.com/office/drawing/2014/main" id="{E011B4C5-FBAE-D9F0-EE61-86421E900249}"/>
                </a:ext>
              </a:extLst>
            </p:cNvPr>
            <p:cNvSpPr/>
            <p:nvPr/>
          </p:nvSpPr>
          <p:spPr>
            <a:xfrm>
              <a:off x="0" y="0"/>
              <a:ext cx="1005840" cy="548640"/>
            </a:xfrm>
            <a:custGeom>
              <a:avLst/>
              <a:gdLst/>
              <a:ahLst/>
              <a:cxnLst/>
              <a:rect l="l" t="t" r="r" b="b"/>
              <a:pathLst>
                <a:path w="1005840" h="548640">
                  <a:moveTo>
                    <a:pt x="0" y="0"/>
                  </a:moveTo>
                  <a:lnTo>
                    <a:pt x="1005840" y="0"/>
                  </a:lnTo>
                  <a:lnTo>
                    <a:pt x="1005840" y="548640"/>
                  </a:lnTo>
                  <a:lnTo>
                    <a:pt x="0" y="54864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53" name="Freeform 45">
            <a:extLst>
              <a:ext uri="{FF2B5EF4-FFF2-40B4-BE49-F238E27FC236}">
                <a16:creationId xmlns:a16="http://schemas.microsoft.com/office/drawing/2014/main" id="{16B92E59-4DE3-2050-EBCE-A472C9D0FB3A}"/>
              </a:ext>
            </a:extLst>
          </p:cNvPr>
          <p:cNvSpPr/>
          <p:nvPr/>
        </p:nvSpPr>
        <p:spPr>
          <a:xfrm>
            <a:off x="6062864" y="2469567"/>
            <a:ext cx="1264920" cy="804672"/>
          </a:xfrm>
          <a:custGeom>
            <a:avLst/>
            <a:gdLst/>
            <a:ahLst/>
            <a:cxnLst/>
            <a:rect l="l" t="t" r="r" b="b"/>
            <a:pathLst>
              <a:path w="1264920" h="804672">
                <a:moveTo>
                  <a:pt x="0" y="0"/>
                </a:moveTo>
                <a:lnTo>
                  <a:pt x="1264920" y="0"/>
                </a:lnTo>
                <a:lnTo>
                  <a:pt x="1264920" y="804672"/>
                </a:lnTo>
                <a:lnTo>
                  <a:pt x="0" y="804672"/>
                </a:lnTo>
                <a:lnTo>
                  <a:pt x="0" y="0"/>
                </a:lnTo>
                <a:close/>
              </a:path>
            </a:pathLst>
          </a:custGeom>
          <a:blipFill>
            <a:blip r:embed="rId1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54" name="Freeform 46">
            <a:extLst>
              <a:ext uri="{FF2B5EF4-FFF2-40B4-BE49-F238E27FC236}">
                <a16:creationId xmlns:a16="http://schemas.microsoft.com/office/drawing/2014/main" id="{3494F29D-E0B4-1EB7-42AA-27B9CF74EF47}"/>
              </a:ext>
            </a:extLst>
          </p:cNvPr>
          <p:cNvSpPr/>
          <p:nvPr/>
        </p:nvSpPr>
        <p:spPr>
          <a:xfrm>
            <a:off x="6468248" y="2551863"/>
            <a:ext cx="914400" cy="676656"/>
          </a:xfrm>
          <a:custGeom>
            <a:avLst/>
            <a:gdLst/>
            <a:ahLst/>
            <a:cxnLst/>
            <a:rect l="l" t="t" r="r" b="b"/>
            <a:pathLst>
              <a:path w="914400" h="676656">
                <a:moveTo>
                  <a:pt x="0" y="0"/>
                </a:moveTo>
                <a:lnTo>
                  <a:pt x="914400" y="0"/>
                </a:lnTo>
                <a:lnTo>
                  <a:pt x="914400" y="676656"/>
                </a:lnTo>
                <a:lnTo>
                  <a:pt x="0" y="676656"/>
                </a:lnTo>
                <a:lnTo>
                  <a:pt x="0" y="0"/>
                </a:lnTo>
                <a:close/>
              </a:path>
            </a:pathLst>
          </a:custGeom>
          <a:blipFill>
            <a:blip r:embed="rId19"/>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55" name="Group 54">
            <a:extLst>
              <a:ext uri="{FF2B5EF4-FFF2-40B4-BE49-F238E27FC236}">
                <a16:creationId xmlns:a16="http://schemas.microsoft.com/office/drawing/2014/main" id="{0503F0F5-BB9D-DC4C-367D-0B6655992582}"/>
              </a:ext>
            </a:extLst>
          </p:cNvPr>
          <p:cNvGrpSpPr>
            <a:grpSpLocks noChangeAspect="1"/>
          </p:cNvGrpSpPr>
          <p:nvPr/>
        </p:nvGrpSpPr>
        <p:grpSpPr>
          <a:xfrm>
            <a:off x="6192261" y="2596611"/>
            <a:ext cx="1005840" cy="548640"/>
            <a:chOff x="0" y="0"/>
            <a:chExt cx="1005840" cy="548640"/>
          </a:xfrm>
        </p:grpSpPr>
        <p:sp>
          <p:nvSpPr>
            <p:cNvPr id="129" name="Freeform 48">
              <a:extLst>
                <a:ext uri="{FF2B5EF4-FFF2-40B4-BE49-F238E27FC236}">
                  <a16:creationId xmlns:a16="http://schemas.microsoft.com/office/drawing/2014/main" id="{E3ADBE77-EDBD-B273-477A-51FB1889CD09}"/>
                </a:ext>
              </a:extLst>
            </p:cNvPr>
            <p:cNvSpPr/>
            <p:nvPr/>
          </p:nvSpPr>
          <p:spPr>
            <a:xfrm>
              <a:off x="0" y="0"/>
              <a:ext cx="1005840" cy="548640"/>
            </a:xfrm>
            <a:custGeom>
              <a:avLst/>
              <a:gdLst/>
              <a:ahLst/>
              <a:cxnLst/>
              <a:rect l="l" t="t" r="r" b="b"/>
              <a:pathLst>
                <a:path w="1005840" h="548640">
                  <a:moveTo>
                    <a:pt x="0" y="0"/>
                  </a:moveTo>
                  <a:lnTo>
                    <a:pt x="1005840" y="0"/>
                  </a:lnTo>
                  <a:lnTo>
                    <a:pt x="1005840" y="548640"/>
                  </a:lnTo>
                  <a:lnTo>
                    <a:pt x="0" y="54864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56" name="Freeform 49">
            <a:extLst>
              <a:ext uri="{FF2B5EF4-FFF2-40B4-BE49-F238E27FC236}">
                <a16:creationId xmlns:a16="http://schemas.microsoft.com/office/drawing/2014/main" id="{0A2F909C-EF3B-92FE-FE57-AF980D7DAD5D}"/>
              </a:ext>
            </a:extLst>
          </p:cNvPr>
          <p:cNvSpPr/>
          <p:nvPr/>
        </p:nvSpPr>
        <p:spPr>
          <a:xfrm>
            <a:off x="5239047" y="2749926"/>
            <a:ext cx="254784" cy="254784"/>
          </a:xfrm>
          <a:custGeom>
            <a:avLst/>
            <a:gdLst/>
            <a:ahLst/>
            <a:cxnLst/>
            <a:rect l="l" t="t" r="r" b="b"/>
            <a:pathLst>
              <a:path w="254784" h="254784">
                <a:moveTo>
                  <a:pt x="0" y="0"/>
                </a:moveTo>
                <a:lnTo>
                  <a:pt x="254784" y="0"/>
                </a:lnTo>
                <a:lnTo>
                  <a:pt x="254784" y="254784"/>
                </a:lnTo>
                <a:lnTo>
                  <a:pt x="0" y="254784"/>
                </a:lnTo>
                <a:lnTo>
                  <a:pt x="0" y="0"/>
                </a:lnTo>
                <a:close/>
              </a:path>
            </a:pathLst>
          </a:custGeom>
          <a:blipFill>
            <a:blip r:embed="rId20"/>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57" name="Freeform 50">
            <a:extLst>
              <a:ext uri="{FF2B5EF4-FFF2-40B4-BE49-F238E27FC236}">
                <a16:creationId xmlns:a16="http://schemas.microsoft.com/office/drawing/2014/main" id="{506C171F-BDF2-26C5-99EF-0ACF58508B74}"/>
              </a:ext>
            </a:extLst>
          </p:cNvPr>
          <p:cNvSpPr/>
          <p:nvPr/>
        </p:nvSpPr>
        <p:spPr>
          <a:xfrm>
            <a:off x="6342166" y="2752745"/>
            <a:ext cx="290255" cy="290255"/>
          </a:xfrm>
          <a:custGeom>
            <a:avLst/>
            <a:gdLst/>
            <a:ahLst/>
            <a:cxnLst/>
            <a:rect l="l" t="t" r="r" b="b"/>
            <a:pathLst>
              <a:path w="290255" h="290255">
                <a:moveTo>
                  <a:pt x="0" y="0"/>
                </a:moveTo>
                <a:lnTo>
                  <a:pt x="290255" y="0"/>
                </a:lnTo>
                <a:lnTo>
                  <a:pt x="290255" y="290256"/>
                </a:lnTo>
                <a:lnTo>
                  <a:pt x="0" y="290256"/>
                </a:lnTo>
                <a:lnTo>
                  <a:pt x="0" y="0"/>
                </a:lnTo>
                <a:close/>
              </a:path>
            </a:pathLst>
          </a:custGeom>
          <a:blipFill>
            <a:blip r:embed="rId21"/>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58" name="Freeform 51">
            <a:extLst>
              <a:ext uri="{FF2B5EF4-FFF2-40B4-BE49-F238E27FC236}">
                <a16:creationId xmlns:a16="http://schemas.microsoft.com/office/drawing/2014/main" id="{368B2B82-732D-B4F5-9B41-8060B1074FAE}"/>
              </a:ext>
            </a:extLst>
          </p:cNvPr>
          <p:cNvSpPr/>
          <p:nvPr/>
        </p:nvSpPr>
        <p:spPr>
          <a:xfrm>
            <a:off x="7181480" y="2469567"/>
            <a:ext cx="1261872" cy="804672"/>
          </a:xfrm>
          <a:custGeom>
            <a:avLst/>
            <a:gdLst/>
            <a:ahLst/>
            <a:cxnLst/>
            <a:rect l="l" t="t" r="r" b="b"/>
            <a:pathLst>
              <a:path w="1261872" h="804672">
                <a:moveTo>
                  <a:pt x="0" y="0"/>
                </a:moveTo>
                <a:lnTo>
                  <a:pt x="1261872" y="0"/>
                </a:lnTo>
                <a:lnTo>
                  <a:pt x="1261872" y="804672"/>
                </a:lnTo>
                <a:lnTo>
                  <a:pt x="0" y="804672"/>
                </a:lnTo>
                <a:lnTo>
                  <a:pt x="0" y="0"/>
                </a:lnTo>
                <a:close/>
              </a:path>
            </a:pathLst>
          </a:custGeom>
          <a:blipFill>
            <a:blip r:embed="rId2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59" name="Freeform 52">
            <a:extLst>
              <a:ext uri="{FF2B5EF4-FFF2-40B4-BE49-F238E27FC236}">
                <a16:creationId xmlns:a16="http://schemas.microsoft.com/office/drawing/2014/main" id="{4C67623B-34E8-3738-6485-CDDC27AD09DC}"/>
              </a:ext>
            </a:extLst>
          </p:cNvPr>
          <p:cNvSpPr/>
          <p:nvPr/>
        </p:nvSpPr>
        <p:spPr>
          <a:xfrm>
            <a:off x="7656968" y="2551863"/>
            <a:ext cx="716280" cy="676656"/>
          </a:xfrm>
          <a:custGeom>
            <a:avLst/>
            <a:gdLst/>
            <a:ahLst/>
            <a:cxnLst/>
            <a:rect l="l" t="t" r="r" b="b"/>
            <a:pathLst>
              <a:path w="716280" h="676656">
                <a:moveTo>
                  <a:pt x="0" y="0"/>
                </a:moveTo>
                <a:lnTo>
                  <a:pt x="716280" y="0"/>
                </a:lnTo>
                <a:lnTo>
                  <a:pt x="716280" y="676656"/>
                </a:lnTo>
                <a:lnTo>
                  <a:pt x="0" y="676656"/>
                </a:lnTo>
                <a:lnTo>
                  <a:pt x="0" y="0"/>
                </a:lnTo>
                <a:close/>
              </a:path>
            </a:pathLst>
          </a:custGeom>
          <a:blipFill>
            <a:blip r:embed="rId2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60" name="Group 59">
            <a:extLst>
              <a:ext uri="{FF2B5EF4-FFF2-40B4-BE49-F238E27FC236}">
                <a16:creationId xmlns:a16="http://schemas.microsoft.com/office/drawing/2014/main" id="{8BA6DDC1-FD40-83FC-4A7F-886A015518E3}"/>
              </a:ext>
            </a:extLst>
          </p:cNvPr>
          <p:cNvGrpSpPr>
            <a:grpSpLocks noChangeAspect="1"/>
          </p:cNvGrpSpPr>
          <p:nvPr/>
        </p:nvGrpSpPr>
        <p:grpSpPr>
          <a:xfrm>
            <a:off x="7310182" y="2596611"/>
            <a:ext cx="1005840" cy="548640"/>
            <a:chOff x="0" y="0"/>
            <a:chExt cx="1005840" cy="548640"/>
          </a:xfrm>
        </p:grpSpPr>
        <p:sp>
          <p:nvSpPr>
            <p:cNvPr id="128" name="Freeform 54">
              <a:extLst>
                <a:ext uri="{FF2B5EF4-FFF2-40B4-BE49-F238E27FC236}">
                  <a16:creationId xmlns:a16="http://schemas.microsoft.com/office/drawing/2014/main" id="{7358CEEF-6363-F6B9-0EB1-A27C6513939D}"/>
                </a:ext>
              </a:extLst>
            </p:cNvPr>
            <p:cNvSpPr/>
            <p:nvPr/>
          </p:nvSpPr>
          <p:spPr>
            <a:xfrm>
              <a:off x="0" y="0"/>
              <a:ext cx="1005840" cy="548640"/>
            </a:xfrm>
            <a:custGeom>
              <a:avLst/>
              <a:gdLst/>
              <a:ahLst/>
              <a:cxnLst/>
              <a:rect l="l" t="t" r="r" b="b"/>
              <a:pathLst>
                <a:path w="1005840" h="548640">
                  <a:moveTo>
                    <a:pt x="0" y="0"/>
                  </a:moveTo>
                  <a:lnTo>
                    <a:pt x="1005840" y="0"/>
                  </a:lnTo>
                  <a:lnTo>
                    <a:pt x="1005840" y="548640"/>
                  </a:lnTo>
                  <a:lnTo>
                    <a:pt x="0" y="54864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61" name="Freeform 55">
            <a:extLst>
              <a:ext uri="{FF2B5EF4-FFF2-40B4-BE49-F238E27FC236}">
                <a16:creationId xmlns:a16="http://schemas.microsoft.com/office/drawing/2014/main" id="{D9AF1B67-407F-2611-1A6F-7373869C5B4B}"/>
              </a:ext>
            </a:extLst>
          </p:cNvPr>
          <p:cNvSpPr/>
          <p:nvPr/>
        </p:nvSpPr>
        <p:spPr>
          <a:xfrm flipH="1">
            <a:off x="7423786" y="2720617"/>
            <a:ext cx="313401" cy="313401"/>
          </a:xfrm>
          <a:custGeom>
            <a:avLst/>
            <a:gdLst/>
            <a:ahLst/>
            <a:cxnLst/>
            <a:rect l="l" t="t" r="r" b="b"/>
            <a:pathLst>
              <a:path w="313401" h="313401">
                <a:moveTo>
                  <a:pt x="313402" y="0"/>
                </a:moveTo>
                <a:lnTo>
                  <a:pt x="0" y="0"/>
                </a:lnTo>
                <a:lnTo>
                  <a:pt x="0" y="313402"/>
                </a:lnTo>
                <a:lnTo>
                  <a:pt x="313402" y="313402"/>
                </a:lnTo>
                <a:lnTo>
                  <a:pt x="313402" y="0"/>
                </a:lnTo>
                <a:close/>
              </a:path>
            </a:pathLst>
          </a:custGeom>
          <a:blipFill>
            <a:blip r:embed="rId2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62" name="Freeform 56">
            <a:extLst>
              <a:ext uri="{FF2B5EF4-FFF2-40B4-BE49-F238E27FC236}">
                <a16:creationId xmlns:a16="http://schemas.microsoft.com/office/drawing/2014/main" id="{DFC9C3DB-0DFE-EF0A-0B43-68A7EE3DC555}"/>
              </a:ext>
            </a:extLst>
          </p:cNvPr>
          <p:cNvSpPr/>
          <p:nvPr/>
        </p:nvSpPr>
        <p:spPr>
          <a:xfrm>
            <a:off x="10555616" y="2466519"/>
            <a:ext cx="1072896" cy="804672"/>
          </a:xfrm>
          <a:custGeom>
            <a:avLst/>
            <a:gdLst/>
            <a:ahLst/>
            <a:cxnLst/>
            <a:rect l="l" t="t" r="r" b="b"/>
            <a:pathLst>
              <a:path w="1072896" h="804672">
                <a:moveTo>
                  <a:pt x="0" y="0"/>
                </a:moveTo>
                <a:lnTo>
                  <a:pt x="1072896" y="0"/>
                </a:lnTo>
                <a:lnTo>
                  <a:pt x="1072896" y="804672"/>
                </a:lnTo>
                <a:lnTo>
                  <a:pt x="0" y="804672"/>
                </a:lnTo>
                <a:lnTo>
                  <a:pt x="0" y="0"/>
                </a:lnTo>
                <a:close/>
              </a:path>
            </a:pathLst>
          </a:custGeom>
          <a:blipFill>
            <a:blip r:embed="rId2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63" name="Group 62">
            <a:extLst>
              <a:ext uri="{FF2B5EF4-FFF2-40B4-BE49-F238E27FC236}">
                <a16:creationId xmlns:a16="http://schemas.microsoft.com/office/drawing/2014/main" id="{6261AC83-4C40-6C5C-8662-6A5B7BD67D48}"/>
              </a:ext>
            </a:extLst>
          </p:cNvPr>
          <p:cNvGrpSpPr>
            <a:grpSpLocks noChangeAspect="1"/>
          </p:cNvGrpSpPr>
          <p:nvPr/>
        </p:nvGrpSpPr>
        <p:grpSpPr>
          <a:xfrm>
            <a:off x="10685289" y="2595326"/>
            <a:ext cx="813559" cy="548640"/>
            <a:chOff x="0" y="0"/>
            <a:chExt cx="813562" cy="548640"/>
          </a:xfrm>
        </p:grpSpPr>
        <p:sp>
          <p:nvSpPr>
            <p:cNvPr id="127" name="Freeform 58">
              <a:extLst>
                <a:ext uri="{FF2B5EF4-FFF2-40B4-BE49-F238E27FC236}">
                  <a16:creationId xmlns:a16="http://schemas.microsoft.com/office/drawing/2014/main" id="{A8EA9632-51CA-B020-3F27-771EBF1AF017}"/>
                </a:ext>
              </a:extLst>
            </p:cNvPr>
            <p:cNvSpPr/>
            <p:nvPr/>
          </p:nvSpPr>
          <p:spPr>
            <a:xfrm>
              <a:off x="0" y="0"/>
              <a:ext cx="813562" cy="548640"/>
            </a:xfrm>
            <a:custGeom>
              <a:avLst/>
              <a:gdLst/>
              <a:ahLst/>
              <a:cxnLst/>
              <a:rect l="l" t="t" r="r" b="b"/>
              <a:pathLst>
                <a:path w="813562" h="548640">
                  <a:moveTo>
                    <a:pt x="0" y="0"/>
                  </a:moveTo>
                  <a:lnTo>
                    <a:pt x="813562" y="0"/>
                  </a:lnTo>
                  <a:lnTo>
                    <a:pt x="813562" y="548640"/>
                  </a:lnTo>
                  <a:lnTo>
                    <a:pt x="0" y="54864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64" name="Freeform 59">
            <a:extLst>
              <a:ext uri="{FF2B5EF4-FFF2-40B4-BE49-F238E27FC236}">
                <a16:creationId xmlns:a16="http://schemas.microsoft.com/office/drawing/2014/main" id="{792FD1E3-80B8-5284-CBC0-DC4A09C8B2E3}"/>
              </a:ext>
            </a:extLst>
          </p:cNvPr>
          <p:cNvSpPr/>
          <p:nvPr/>
        </p:nvSpPr>
        <p:spPr>
          <a:xfrm>
            <a:off x="10957771" y="2770938"/>
            <a:ext cx="271920" cy="251974"/>
          </a:xfrm>
          <a:custGeom>
            <a:avLst/>
            <a:gdLst/>
            <a:ahLst/>
            <a:cxnLst/>
            <a:rect l="l" t="t" r="r" b="b"/>
            <a:pathLst>
              <a:path w="271920" h="251974">
                <a:moveTo>
                  <a:pt x="0" y="0"/>
                </a:moveTo>
                <a:lnTo>
                  <a:pt x="271920" y="0"/>
                </a:lnTo>
                <a:lnTo>
                  <a:pt x="271920" y="251974"/>
                </a:lnTo>
                <a:lnTo>
                  <a:pt x="0" y="251974"/>
                </a:lnTo>
                <a:lnTo>
                  <a:pt x="0" y="0"/>
                </a:lnTo>
                <a:close/>
              </a:path>
            </a:pathLst>
          </a:custGeom>
          <a:blipFill>
            <a:blip r:embed="rId2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65" name="Freeform 60">
            <a:extLst>
              <a:ext uri="{FF2B5EF4-FFF2-40B4-BE49-F238E27FC236}">
                <a16:creationId xmlns:a16="http://schemas.microsoft.com/office/drawing/2014/main" id="{E2B129D9-0BE7-E049-A3A3-479CAA08DA73}"/>
              </a:ext>
            </a:extLst>
          </p:cNvPr>
          <p:cNvSpPr/>
          <p:nvPr/>
        </p:nvSpPr>
        <p:spPr>
          <a:xfrm>
            <a:off x="8105272" y="3982918"/>
            <a:ext cx="3381727" cy="365979"/>
          </a:xfrm>
          <a:custGeom>
            <a:avLst/>
            <a:gdLst/>
            <a:ahLst/>
            <a:cxnLst/>
            <a:rect l="l" t="t" r="r" b="b"/>
            <a:pathLst>
              <a:path w="3381727" h="365979">
                <a:moveTo>
                  <a:pt x="0" y="0"/>
                </a:moveTo>
                <a:lnTo>
                  <a:pt x="3381727" y="0"/>
                </a:lnTo>
                <a:lnTo>
                  <a:pt x="3381727" y="365979"/>
                </a:lnTo>
                <a:lnTo>
                  <a:pt x="0" y="365979"/>
                </a:lnTo>
                <a:lnTo>
                  <a:pt x="0" y="0"/>
                </a:lnTo>
                <a:close/>
              </a:path>
            </a:pathLst>
          </a:custGeom>
          <a:blipFill>
            <a:blip r:embed="rId27">
              <a:extLst>
                <a:ext uri="{96DAC541-7B7A-43D3-8B79-37D633B846F1}">
                  <asvg:svgBlip xmlns:asvg="http://schemas.microsoft.com/office/drawing/2016/SVG/main" r:embed="rId28"/>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66" name="Freeform 61">
            <a:extLst>
              <a:ext uri="{FF2B5EF4-FFF2-40B4-BE49-F238E27FC236}">
                <a16:creationId xmlns:a16="http://schemas.microsoft.com/office/drawing/2014/main" id="{5BA29385-0EEA-801F-4BB8-70B8887E8ADD}"/>
              </a:ext>
            </a:extLst>
          </p:cNvPr>
          <p:cNvSpPr/>
          <p:nvPr/>
        </p:nvSpPr>
        <p:spPr>
          <a:xfrm>
            <a:off x="4956440" y="3853359"/>
            <a:ext cx="6659880" cy="624840"/>
          </a:xfrm>
          <a:custGeom>
            <a:avLst/>
            <a:gdLst/>
            <a:ahLst/>
            <a:cxnLst/>
            <a:rect l="l" t="t" r="r" b="b"/>
            <a:pathLst>
              <a:path w="6659880" h="624840">
                <a:moveTo>
                  <a:pt x="0" y="0"/>
                </a:moveTo>
                <a:lnTo>
                  <a:pt x="6659880" y="0"/>
                </a:lnTo>
                <a:lnTo>
                  <a:pt x="6659880" y="624840"/>
                </a:lnTo>
                <a:lnTo>
                  <a:pt x="0" y="624840"/>
                </a:lnTo>
                <a:lnTo>
                  <a:pt x="0" y="0"/>
                </a:lnTo>
                <a:close/>
              </a:path>
            </a:pathLst>
          </a:custGeom>
          <a:blipFill>
            <a:blip r:embed="rId29"/>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67" name="Freeform 62">
            <a:extLst>
              <a:ext uri="{FF2B5EF4-FFF2-40B4-BE49-F238E27FC236}">
                <a16:creationId xmlns:a16="http://schemas.microsoft.com/office/drawing/2014/main" id="{899417C5-AED1-3D81-890A-F316E264095B}"/>
              </a:ext>
            </a:extLst>
          </p:cNvPr>
          <p:cNvSpPr/>
          <p:nvPr/>
        </p:nvSpPr>
        <p:spPr>
          <a:xfrm>
            <a:off x="5084161" y="3981908"/>
            <a:ext cx="3297622" cy="365979"/>
          </a:xfrm>
          <a:custGeom>
            <a:avLst/>
            <a:gdLst/>
            <a:ahLst/>
            <a:cxnLst/>
            <a:rect l="l" t="t" r="r" b="b"/>
            <a:pathLst>
              <a:path w="3297622" h="365979">
                <a:moveTo>
                  <a:pt x="0" y="0"/>
                </a:moveTo>
                <a:lnTo>
                  <a:pt x="3297621" y="0"/>
                </a:lnTo>
                <a:lnTo>
                  <a:pt x="3297621" y="365979"/>
                </a:lnTo>
                <a:lnTo>
                  <a:pt x="0" y="365979"/>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68" name="Freeform 63">
            <a:extLst>
              <a:ext uri="{FF2B5EF4-FFF2-40B4-BE49-F238E27FC236}">
                <a16:creationId xmlns:a16="http://schemas.microsoft.com/office/drawing/2014/main" id="{3D943A1E-4C06-9F65-1975-F6B8B7020ED0}"/>
              </a:ext>
            </a:extLst>
          </p:cNvPr>
          <p:cNvSpPr/>
          <p:nvPr/>
        </p:nvSpPr>
        <p:spPr>
          <a:xfrm>
            <a:off x="5200280" y="3883839"/>
            <a:ext cx="2834640" cy="542544"/>
          </a:xfrm>
          <a:custGeom>
            <a:avLst/>
            <a:gdLst/>
            <a:ahLst/>
            <a:cxnLst/>
            <a:rect l="l" t="t" r="r" b="b"/>
            <a:pathLst>
              <a:path w="2834640" h="542544">
                <a:moveTo>
                  <a:pt x="0" y="0"/>
                </a:moveTo>
                <a:lnTo>
                  <a:pt x="2834640" y="0"/>
                </a:lnTo>
                <a:lnTo>
                  <a:pt x="2834640" y="542544"/>
                </a:lnTo>
                <a:lnTo>
                  <a:pt x="0" y="542544"/>
                </a:lnTo>
                <a:lnTo>
                  <a:pt x="0" y="0"/>
                </a:lnTo>
                <a:close/>
              </a:path>
            </a:pathLst>
          </a:custGeom>
          <a:blipFill>
            <a:blip r:embed="rId3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69" name="Freeform 64">
            <a:extLst>
              <a:ext uri="{FF2B5EF4-FFF2-40B4-BE49-F238E27FC236}">
                <a16:creationId xmlns:a16="http://schemas.microsoft.com/office/drawing/2014/main" id="{156DC93D-7EF6-E320-BAE0-142E40C3D6EE}"/>
              </a:ext>
            </a:extLst>
          </p:cNvPr>
          <p:cNvSpPr/>
          <p:nvPr/>
        </p:nvSpPr>
        <p:spPr>
          <a:xfrm>
            <a:off x="7132712" y="3502839"/>
            <a:ext cx="441960" cy="344424"/>
          </a:xfrm>
          <a:custGeom>
            <a:avLst/>
            <a:gdLst/>
            <a:ahLst/>
            <a:cxnLst/>
            <a:rect l="l" t="t" r="r" b="b"/>
            <a:pathLst>
              <a:path w="441960" h="344424">
                <a:moveTo>
                  <a:pt x="0" y="0"/>
                </a:moveTo>
                <a:lnTo>
                  <a:pt x="441960" y="0"/>
                </a:lnTo>
                <a:lnTo>
                  <a:pt x="441960" y="344424"/>
                </a:lnTo>
                <a:lnTo>
                  <a:pt x="0" y="344424"/>
                </a:lnTo>
                <a:lnTo>
                  <a:pt x="0" y="0"/>
                </a:lnTo>
                <a:close/>
              </a:path>
            </a:pathLst>
          </a:custGeom>
          <a:blipFill>
            <a:blip r:embed="rId3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70" name="Freeform 65">
            <a:extLst>
              <a:ext uri="{FF2B5EF4-FFF2-40B4-BE49-F238E27FC236}">
                <a16:creationId xmlns:a16="http://schemas.microsoft.com/office/drawing/2014/main" id="{306554CB-CDBD-E7D5-E26C-818E69B16236}"/>
              </a:ext>
            </a:extLst>
          </p:cNvPr>
          <p:cNvSpPr/>
          <p:nvPr/>
        </p:nvSpPr>
        <p:spPr>
          <a:xfrm>
            <a:off x="7795795" y="3561256"/>
            <a:ext cx="12697" cy="223095"/>
          </a:xfrm>
          <a:custGeom>
            <a:avLst/>
            <a:gdLst/>
            <a:ahLst/>
            <a:cxnLst/>
            <a:rect l="l" t="t" r="r" b="b"/>
            <a:pathLst>
              <a:path w="12697" h="223095">
                <a:moveTo>
                  <a:pt x="0" y="0"/>
                </a:moveTo>
                <a:lnTo>
                  <a:pt x="12697" y="0"/>
                </a:lnTo>
                <a:lnTo>
                  <a:pt x="12697" y="223094"/>
                </a:lnTo>
                <a:lnTo>
                  <a:pt x="0" y="223094"/>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71" name="Freeform 66">
            <a:extLst>
              <a:ext uri="{FF2B5EF4-FFF2-40B4-BE49-F238E27FC236}">
                <a16:creationId xmlns:a16="http://schemas.microsoft.com/office/drawing/2014/main" id="{BDA8F6BA-B3C8-C966-BDE9-ED75F4CD1ECF}"/>
              </a:ext>
            </a:extLst>
          </p:cNvPr>
          <p:cNvSpPr/>
          <p:nvPr/>
        </p:nvSpPr>
        <p:spPr>
          <a:xfrm>
            <a:off x="8746066" y="3561256"/>
            <a:ext cx="12697" cy="223095"/>
          </a:xfrm>
          <a:custGeom>
            <a:avLst/>
            <a:gdLst/>
            <a:ahLst/>
            <a:cxnLst/>
            <a:rect l="l" t="t" r="r" b="b"/>
            <a:pathLst>
              <a:path w="12697" h="223095">
                <a:moveTo>
                  <a:pt x="0" y="0"/>
                </a:moveTo>
                <a:lnTo>
                  <a:pt x="12697" y="0"/>
                </a:lnTo>
                <a:lnTo>
                  <a:pt x="12697" y="223094"/>
                </a:lnTo>
                <a:lnTo>
                  <a:pt x="0" y="223094"/>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72" name="Freeform 67">
            <a:extLst>
              <a:ext uri="{FF2B5EF4-FFF2-40B4-BE49-F238E27FC236}">
                <a16:creationId xmlns:a16="http://schemas.microsoft.com/office/drawing/2014/main" id="{E5C2AA18-C950-E310-F2DA-7C9B72C128CA}"/>
              </a:ext>
            </a:extLst>
          </p:cNvPr>
          <p:cNvSpPr/>
          <p:nvPr/>
        </p:nvSpPr>
        <p:spPr>
          <a:xfrm>
            <a:off x="8379344" y="3883839"/>
            <a:ext cx="2834640" cy="542544"/>
          </a:xfrm>
          <a:custGeom>
            <a:avLst/>
            <a:gdLst/>
            <a:ahLst/>
            <a:cxnLst/>
            <a:rect l="l" t="t" r="r" b="b"/>
            <a:pathLst>
              <a:path w="2834640" h="542544">
                <a:moveTo>
                  <a:pt x="0" y="0"/>
                </a:moveTo>
                <a:lnTo>
                  <a:pt x="2834640" y="0"/>
                </a:lnTo>
                <a:lnTo>
                  <a:pt x="2834640" y="542544"/>
                </a:lnTo>
                <a:lnTo>
                  <a:pt x="0" y="542544"/>
                </a:lnTo>
                <a:lnTo>
                  <a:pt x="0" y="0"/>
                </a:lnTo>
                <a:close/>
              </a:path>
            </a:pathLst>
          </a:custGeom>
          <a:blipFill>
            <a:blip r:embed="rId3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73" name="Group 72">
            <a:extLst>
              <a:ext uri="{FF2B5EF4-FFF2-40B4-BE49-F238E27FC236}">
                <a16:creationId xmlns:a16="http://schemas.microsoft.com/office/drawing/2014/main" id="{9436694E-2D82-1E68-7772-04C4D6E6CA41}"/>
              </a:ext>
            </a:extLst>
          </p:cNvPr>
          <p:cNvGrpSpPr>
            <a:grpSpLocks noChangeAspect="1"/>
          </p:cNvGrpSpPr>
          <p:nvPr/>
        </p:nvGrpSpPr>
        <p:grpSpPr>
          <a:xfrm>
            <a:off x="4489667" y="3245597"/>
            <a:ext cx="531368" cy="76200"/>
            <a:chOff x="0" y="0"/>
            <a:chExt cx="531368" cy="76200"/>
          </a:xfrm>
        </p:grpSpPr>
        <p:sp>
          <p:nvSpPr>
            <p:cNvPr id="126" name="Freeform 69">
              <a:extLst>
                <a:ext uri="{FF2B5EF4-FFF2-40B4-BE49-F238E27FC236}">
                  <a16:creationId xmlns:a16="http://schemas.microsoft.com/office/drawing/2014/main" id="{695B233E-4801-0B27-FC27-72A6DAF2FE3E}"/>
                </a:ext>
              </a:extLst>
            </p:cNvPr>
            <p:cNvSpPr/>
            <p:nvPr/>
          </p:nvSpPr>
          <p:spPr>
            <a:xfrm>
              <a:off x="0" y="0"/>
              <a:ext cx="531368" cy="76200"/>
            </a:xfrm>
            <a:custGeom>
              <a:avLst/>
              <a:gdLst/>
              <a:ahLst/>
              <a:cxnLst/>
              <a:rect l="l" t="t" r="r" b="b"/>
              <a:pathLst>
                <a:path w="531368" h="76200">
                  <a:moveTo>
                    <a:pt x="0" y="33274"/>
                  </a:moveTo>
                  <a:lnTo>
                    <a:pt x="493268" y="33274"/>
                  </a:lnTo>
                  <a:lnTo>
                    <a:pt x="493268" y="42799"/>
                  </a:lnTo>
                  <a:lnTo>
                    <a:pt x="0" y="42799"/>
                  </a:lnTo>
                  <a:close/>
                  <a:moveTo>
                    <a:pt x="493268" y="0"/>
                  </a:moveTo>
                  <a:cubicBezTo>
                    <a:pt x="514350" y="0"/>
                    <a:pt x="531368" y="17018"/>
                    <a:pt x="531368" y="38100"/>
                  </a:cubicBezTo>
                  <a:cubicBezTo>
                    <a:pt x="531368" y="59182"/>
                    <a:pt x="514350" y="76200"/>
                    <a:pt x="493268" y="76200"/>
                  </a:cubicBezTo>
                  <a:cubicBezTo>
                    <a:pt x="472186" y="76200"/>
                    <a:pt x="455168" y="59182"/>
                    <a:pt x="455168" y="38100"/>
                  </a:cubicBezTo>
                  <a:cubicBezTo>
                    <a:pt x="455168" y="17018"/>
                    <a:pt x="472186" y="0"/>
                    <a:pt x="493268" y="0"/>
                  </a:cubicBez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74" name="Freeform 70">
            <a:extLst>
              <a:ext uri="{FF2B5EF4-FFF2-40B4-BE49-F238E27FC236}">
                <a16:creationId xmlns:a16="http://schemas.microsoft.com/office/drawing/2014/main" id="{EFAD43D3-ABC6-15B3-4D3C-397AA278419F}"/>
              </a:ext>
            </a:extLst>
          </p:cNvPr>
          <p:cNvSpPr/>
          <p:nvPr/>
        </p:nvSpPr>
        <p:spPr>
          <a:xfrm>
            <a:off x="777632" y="2948103"/>
            <a:ext cx="658368" cy="691896"/>
          </a:xfrm>
          <a:custGeom>
            <a:avLst/>
            <a:gdLst/>
            <a:ahLst/>
            <a:cxnLst/>
            <a:rect l="l" t="t" r="r" b="b"/>
            <a:pathLst>
              <a:path w="658368" h="691896">
                <a:moveTo>
                  <a:pt x="0" y="0"/>
                </a:moveTo>
                <a:lnTo>
                  <a:pt x="658368" y="0"/>
                </a:lnTo>
                <a:lnTo>
                  <a:pt x="658368" y="691896"/>
                </a:lnTo>
                <a:lnTo>
                  <a:pt x="0" y="691896"/>
                </a:lnTo>
                <a:lnTo>
                  <a:pt x="0" y="0"/>
                </a:lnTo>
                <a:close/>
              </a:path>
            </a:pathLst>
          </a:custGeom>
          <a:blipFill>
            <a:blip r:embed="rId3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76" name="Freeform 73">
            <a:extLst>
              <a:ext uri="{FF2B5EF4-FFF2-40B4-BE49-F238E27FC236}">
                <a16:creationId xmlns:a16="http://schemas.microsoft.com/office/drawing/2014/main" id="{592A769E-E01C-94FD-DEA6-737A291B1F23}"/>
              </a:ext>
            </a:extLst>
          </p:cNvPr>
          <p:cNvSpPr/>
          <p:nvPr/>
        </p:nvSpPr>
        <p:spPr>
          <a:xfrm>
            <a:off x="5712344" y="4847007"/>
            <a:ext cx="2883408" cy="499872"/>
          </a:xfrm>
          <a:custGeom>
            <a:avLst/>
            <a:gdLst/>
            <a:ahLst/>
            <a:cxnLst/>
            <a:rect l="l" t="t" r="r" b="b"/>
            <a:pathLst>
              <a:path w="2883408" h="499872">
                <a:moveTo>
                  <a:pt x="0" y="0"/>
                </a:moveTo>
                <a:lnTo>
                  <a:pt x="2883408" y="0"/>
                </a:lnTo>
                <a:lnTo>
                  <a:pt x="2883408" y="499872"/>
                </a:lnTo>
                <a:lnTo>
                  <a:pt x="0" y="499872"/>
                </a:lnTo>
                <a:lnTo>
                  <a:pt x="0" y="0"/>
                </a:lnTo>
                <a:close/>
              </a:path>
            </a:pathLst>
          </a:custGeom>
          <a:blipFill>
            <a:blip r:embed="rId37"/>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77" name="Group 76">
            <a:extLst>
              <a:ext uri="{FF2B5EF4-FFF2-40B4-BE49-F238E27FC236}">
                <a16:creationId xmlns:a16="http://schemas.microsoft.com/office/drawing/2014/main" id="{EAEECA99-9B0B-3457-127B-B3892CB6A965}"/>
              </a:ext>
            </a:extLst>
          </p:cNvPr>
          <p:cNvGrpSpPr>
            <a:grpSpLocks noChangeAspect="1"/>
          </p:cNvGrpSpPr>
          <p:nvPr/>
        </p:nvGrpSpPr>
        <p:grpSpPr>
          <a:xfrm>
            <a:off x="5839941" y="4976233"/>
            <a:ext cx="2627246" cy="242954"/>
            <a:chOff x="0" y="0"/>
            <a:chExt cx="2627249" cy="242951"/>
          </a:xfrm>
        </p:grpSpPr>
        <p:sp>
          <p:nvSpPr>
            <p:cNvPr id="124" name="Freeform 75">
              <a:extLst>
                <a:ext uri="{FF2B5EF4-FFF2-40B4-BE49-F238E27FC236}">
                  <a16:creationId xmlns:a16="http://schemas.microsoft.com/office/drawing/2014/main" id="{42D854A5-125E-75AE-471E-9FDE3045FC8A}"/>
                </a:ext>
              </a:extLst>
            </p:cNvPr>
            <p:cNvSpPr/>
            <p:nvPr/>
          </p:nvSpPr>
          <p:spPr>
            <a:xfrm>
              <a:off x="0" y="0"/>
              <a:ext cx="2627249" cy="242951"/>
            </a:xfrm>
            <a:custGeom>
              <a:avLst/>
              <a:gdLst/>
              <a:ahLst/>
              <a:cxnLst/>
              <a:rect l="l" t="t" r="r" b="b"/>
              <a:pathLst>
                <a:path w="2627249" h="242951">
                  <a:moveTo>
                    <a:pt x="0" y="0"/>
                  </a:moveTo>
                  <a:lnTo>
                    <a:pt x="2627249" y="0"/>
                  </a:lnTo>
                  <a:lnTo>
                    <a:pt x="2627249" y="242951"/>
                  </a:lnTo>
                  <a:lnTo>
                    <a:pt x="0" y="242951"/>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78" name="Freeform 76">
            <a:extLst>
              <a:ext uri="{FF2B5EF4-FFF2-40B4-BE49-F238E27FC236}">
                <a16:creationId xmlns:a16="http://schemas.microsoft.com/office/drawing/2014/main" id="{5178A4A7-2F24-F1B0-7E64-F4BE695989C0}"/>
              </a:ext>
            </a:extLst>
          </p:cNvPr>
          <p:cNvSpPr/>
          <p:nvPr/>
        </p:nvSpPr>
        <p:spPr>
          <a:xfrm>
            <a:off x="8473832" y="4847007"/>
            <a:ext cx="2883408" cy="499872"/>
          </a:xfrm>
          <a:custGeom>
            <a:avLst/>
            <a:gdLst/>
            <a:ahLst/>
            <a:cxnLst/>
            <a:rect l="l" t="t" r="r" b="b"/>
            <a:pathLst>
              <a:path w="2883408" h="499872">
                <a:moveTo>
                  <a:pt x="0" y="0"/>
                </a:moveTo>
                <a:lnTo>
                  <a:pt x="2883408" y="0"/>
                </a:lnTo>
                <a:lnTo>
                  <a:pt x="2883408" y="499872"/>
                </a:lnTo>
                <a:lnTo>
                  <a:pt x="0" y="499872"/>
                </a:lnTo>
                <a:lnTo>
                  <a:pt x="0" y="0"/>
                </a:lnTo>
                <a:close/>
              </a:path>
            </a:pathLst>
          </a:custGeom>
          <a:blipFill>
            <a:blip r:embed="rId3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80" name="Group 79">
            <a:extLst>
              <a:ext uri="{FF2B5EF4-FFF2-40B4-BE49-F238E27FC236}">
                <a16:creationId xmlns:a16="http://schemas.microsoft.com/office/drawing/2014/main" id="{C6ABD355-4F7A-0482-A1B3-B7A764B09AD4}"/>
              </a:ext>
            </a:extLst>
          </p:cNvPr>
          <p:cNvGrpSpPr>
            <a:grpSpLocks noChangeAspect="1"/>
          </p:cNvGrpSpPr>
          <p:nvPr/>
        </p:nvGrpSpPr>
        <p:grpSpPr>
          <a:xfrm>
            <a:off x="8602458" y="4976499"/>
            <a:ext cx="2627246" cy="242941"/>
            <a:chOff x="0" y="0"/>
            <a:chExt cx="2627249" cy="242951"/>
          </a:xfrm>
        </p:grpSpPr>
        <p:sp>
          <p:nvSpPr>
            <p:cNvPr id="122" name="Freeform 80">
              <a:extLst>
                <a:ext uri="{FF2B5EF4-FFF2-40B4-BE49-F238E27FC236}">
                  <a16:creationId xmlns:a16="http://schemas.microsoft.com/office/drawing/2014/main" id="{F52B6788-7858-1C7C-02B6-1FF87C73CC55}"/>
                </a:ext>
              </a:extLst>
            </p:cNvPr>
            <p:cNvSpPr/>
            <p:nvPr/>
          </p:nvSpPr>
          <p:spPr>
            <a:xfrm>
              <a:off x="0" y="0"/>
              <a:ext cx="2627249" cy="242951"/>
            </a:xfrm>
            <a:custGeom>
              <a:avLst/>
              <a:gdLst/>
              <a:ahLst/>
              <a:cxnLst/>
              <a:rect l="l" t="t" r="r" b="b"/>
              <a:pathLst>
                <a:path w="2627249" h="242951">
                  <a:moveTo>
                    <a:pt x="0" y="0"/>
                  </a:moveTo>
                  <a:lnTo>
                    <a:pt x="2627249" y="0"/>
                  </a:lnTo>
                  <a:lnTo>
                    <a:pt x="2627249" y="242951"/>
                  </a:lnTo>
                  <a:lnTo>
                    <a:pt x="0" y="242951"/>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81" name="Freeform 81">
            <a:extLst>
              <a:ext uri="{FF2B5EF4-FFF2-40B4-BE49-F238E27FC236}">
                <a16:creationId xmlns:a16="http://schemas.microsoft.com/office/drawing/2014/main" id="{46D13C65-BD2D-96C7-E843-A32091243553}"/>
              </a:ext>
            </a:extLst>
          </p:cNvPr>
          <p:cNvSpPr/>
          <p:nvPr/>
        </p:nvSpPr>
        <p:spPr>
          <a:xfrm>
            <a:off x="2945703" y="3051430"/>
            <a:ext cx="437245" cy="437245"/>
          </a:xfrm>
          <a:custGeom>
            <a:avLst/>
            <a:gdLst/>
            <a:ahLst/>
            <a:cxnLst/>
            <a:rect l="l" t="t" r="r" b="b"/>
            <a:pathLst>
              <a:path w="437245" h="437245">
                <a:moveTo>
                  <a:pt x="0" y="0"/>
                </a:moveTo>
                <a:lnTo>
                  <a:pt x="437245" y="0"/>
                </a:lnTo>
                <a:lnTo>
                  <a:pt x="437245" y="437245"/>
                </a:lnTo>
                <a:lnTo>
                  <a:pt x="0" y="437245"/>
                </a:lnTo>
                <a:lnTo>
                  <a:pt x="0" y="0"/>
                </a:lnTo>
                <a:close/>
              </a:path>
            </a:pathLst>
          </a:custGeom>
          <a:blipFill>
            <a:blip r:embed="rId39"/>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82" name="Freeform 82">
            <a:extLst>
              <a:ext uri="{FF2B5EF4-FFF2-40B4-BE49-F238E27FC236}">
                <a16:creationId xmlns:a16="http://schemas.microsoft.com/office/drawing/2014/main" id="{752C733D-8E60-5E2F-D130-17C0E438B7DF}"/>
              </a:ext>
            </a:extLst>
          </p:cNvPr>
          <p:cNvSpPr/>
          <p:nvPr/>
        </p:nvSpPr>
        <p:spPr>
          <a:xfrm>
            <a:off x="7166240" y="3539415"/>
            <a:ext cx="353568" cy="277368"/>
          </a:xfrm>
          <a:custGeom>
            <a:avLst/>
            <a:gdLst/>
            <a:ahLst/>
            <a:cxnLst/>
            <a:rect l="l" t="t" r="r" b="b"/>
            <a:pathLst>
              <a:path w="353568" h="277368">
                <a:moveTo>
                  <a:pt x="0" y="0"/>
                </a:moveTo>
                <a:lnTo>
                  <a:pt x="353568" y="0"/>
                </a:lnTo>
                <a:lnTo>
                  <a:pt x="353568" y="277368"/>
                </a:lnTo>
                <a:lnTo>
                  <a:pt x="0" y="277368"/>
                </a:lnTo>
                <a:lnTo>
                  <a:pt x="0" y="0"/>
                </a:lnTo>
                <a:close/>
              </a:path>
            </a:pathLst>
          </a:custGeom>
          <a:blipFill>
            <a:blip r:embed="rId40"/>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83" name="Freeform 83">
            <a:extLst>
              <a:ext uri="{FF2B5EF4-FFF2-40B4-BE49-F238E27FC236}">
                <a16:creationId xmlns:a16="http://schemas.microsoft.com/office/drawing/2014/main" id="{C93D2891-60E3-748D-E7A8-4DDD60A75B54}"/>
              </a:ext>
            </a:extLst>
          </p:cNvPr>
          <p:cNvSpPr/>
          <p:nvPr/>
        </p:nvSpPr>
        <p:spPr>
          <a:xfrm>
            <a:off x="7379600" y="2192199"/>
            <a:ext cx="259080" cy="259080"/>
          </a:xfrm>
          <a:custGeom>
            <a:avLst/>
            <a:gdLst/>
            <a:ahLst/>
            <a:cxnLst/>
            <a:rect l="l" t="t" r="r" b="b"/>
            <a:pathLst>
              <a:path w="259080" h="259080">
                <a:moveTo>
                  <a:pt x="0" y="0"/>
                </a:moveTo>
                <a:lnTo>
                  <a:pt x="259080" y="0"/>
                </a:lnTo>
                <a:lnTo>
                  <a:pt x="259080" y="259080"/>
                </a:lnTo>
                <a:lnTo>
                  <a:pt x="0" y="259080"/>
                </a:lnTo>
                <a:lnTo>
                  <a:pt x="0" y="0"/>
                </a:lnTo>
                <a:close/>
              </a:path>
            </a:pathLst>
          </a:custGeom>
          <a:blipFill>
            <a:blip r:embed="rId41"/>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84" name="Freeform 84">
            <a:extLst>
              <a:ext uri="{FF2B5EF4-FFF2-40B4-BE49-F238E27FC236}">
                <a16:creationId xmlns:a16="http://schemas.microsoft.com/office/drawing/2014/main" id="{79BD53F5-9185-34E8-69BD-BECCB359261B}"/>
              </a:ext>
            </a:extLst>
          </p:cNvPr>
          <p:cNvSpPr/>
          <p:nvPr/>
        </p:nvSpPr>
        <p:spPr>
          <a:xfrm>
            <a:off x="9699128" y="3508935"/>
            <a:ext cx="274320" cy="274320"/>
          </a:xfrm>
          <a:custGeom>
            <a:avLst/>
            <a:gdLst/>
            <a:ahLst/>
            <a:cxnLst/>
            <a:rect l="l" t="t" r="r" b="b"/>
            <a:pathLst>
              <a:path w="274320" h="274320">
                <a:moveTo>
                  <a:pt x="0" y="0"/>
                </a:moveTo>
                <a:lnTo>
                  <a:pt x="274320" y="0"/>
                </a:lnTo>
                <a:lnTo>
                  <a:pt x="274320" y="274320"/>
                </a:lnTo>
                <a:lnTo>
                  <a:pt x="0" y="274320"/>
                </a:lnTo>
                <a:lnTo>
                  <a:pt x="0" y="0"/>
                </a:lnTo>
                <a:close/>
              </a:path>
            </a:pathLst>
          </a:custGeom>
          <a:blipFill>
            <a:blip r:embed="rId4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85" name="Freeform 85">
            <a:extLst>
              <a:ext uri="{FF2B5EF4-FFF2-40B4-BE49-F238E27FC236}">
                <a16:creationId xmlns:a16="http://schemas.microsoft.com/office/drawing/2014/main" id="{859E9BD8-9EBE-CD7B-2F98-7E169579F092}"/>
              </a:ext>
            </a:extLst>
          </p:cNvPr>
          <p:cNvSpPr/>
          <p:nvPr/>
        </p:nvSpPr>
        <p:spPr>
          <a:xfrm>
            <a:off x="8309240" y="2463471"/>
            <a:ext cx="1264920" cy="807720"/>
          </a:xfrm>
          <a:custGeom>
            <a:avLst/>
            <a:gdLst/>
            <a:ahLst/>
            <a:cxnLst/>
            <a:rect l="l" t="t" r="r" b="b"/>
            <a:pathLst>
              <a:path w="1264920" h="807720">
                <a:moveTo>
                  <a:pt x="0" y="0"/>
                </a:moveTo>
                <a:lnTo>
                  <a:pt x="1264920" y="0"/>
                </a:lnTo>
                <a:lnTo>
                  <a:pt x="1264920" y="807720"/>
                </a:lnTo>
                <a:lnTo>
                  <a:pt x="0" y="807720"/>
                </a:lnTo>
                <a:lnTo>
                  <a:pt x="0" y="0"/>
                </a:lnTo>
                <a:close/>
              </a:path>
            </a:pathLst>
          </a:custGeom>
          <a:blipFill>
            <a:blip r:embed="rId4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86" name="Freeform 86">
            <a:extLst>
              <a:ext uri="{FF2B5EF4-FFF2-40B4-BE49-F238E27FC236}">
                <a16:creationId xmlns:a16="http://schemas.microsoft.com/office/drawing/2014/main" id="{357CC410-F027-E15D-5666-07BA039441B6}"/>
              </a:ext>
            </a:extLst>
          </p:cNvPr>
          <p:cNvSpPr/>
          <p:nvPr/>
        </p:nvSpPr>
        <p:spPr>
          <a:xfrm>
            <a:off x="8681096" y="2625015"/>
            <a:ext cx="862584" cy="524256"/>
          </a:xfrm>
          <a:custGeom>
            <a:avLst/>
            <a:gdLst/>
            <a:ahLst/>
            <a:cxnLst/>
            <a:rect l="l" t="t" r="r" b="b"/>
            <a:pathLst>
              <a:path w="862584" h="524256">
                <a:moveTo>
                  <a:pt x="0" y="0"/>
                </a:moveTo>
                <a:lnTo>
                  <a:pt x="862584" y="0"/>
                </a:lnTo>
                <a:lnTo>
                  <a:pt x="862584" y="524256"/>
                </a:lnTo>
                <a:lnTo>
                  <a:pt x="0" y="524256"/>
                </a:lnTo>
                <a:lnTo>
                  <a:pt x="0" y="0"/>
                </a:lnTo>
                <a:close/>
              </a:path>
            </a:pathLst>
          </a:custGeom>
          <a:blipFill>
            <a:blip r:embed="rId4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87" name="Group 86">
            <a:extLst>
              <a:ext uri="{FF2B5EF4-FFF2-40B4-BE49-F238E27FC236}">
                <a16:creationId xmlns:a16="http://schemas.microsoft.com/office/drawing/2014/main" id="{89276E0D-27EF-EA26-DA34-419CB395C763}"/>
              </a:ext>
            </a:extLst>
          </p:cNvPr>
          <p:cNvGrpSpPr>
            <a:grpSpLocks noChangeAspect="1"/>
          </p:cNvGrpSpPr>
          <p:nvPr/>
        </p:nvGrpSpPr>
        <p:grpSpPr>
          <a:xfrm>
            <a:off x="8438780" y="2593040"/>
            <a:ext cx="1005840" cy="548640"/>
            <a:chOff x="0" y="0"/>
            <a:chExt cx="1005840" cy="548640"/>
          </a:xfrm>
        </p:grpSpPr>
        <p:sp>
          <p:nvSpPr>
            <p:cNvPr id="121" name="Freeform 88">
              <a:extLst>
                <a:ext uri="{FF2B5EF4-FFF2-40B4-BE49-F238E27FC236}">
                  <a16:creationId xmlns:a16="http://schemas.microsoft.com/office/drawing/2014/main" id="{A4DAB19B-CEF6-E200-354B-73C6694921DD}"/>
                </a:ext>
              </a:extLst>
            </p:cNvPr>
            <p:cNvSpPr/>
            <p:nvPr/>
          </p:nvSpPr>
          <p:spPr>
            <a:xfrm>
              <a:off x="0" y="0"/>
              <a:ext cx="1005840" cy="548640"/>
            </a:xfrm>
            <a:custGeom>
              <a:avLst/>
              <a:gdLst/>
              <a:ahLst/>
              <a:cxnLst/>
              <a:rect l="l" t="t" r="r" b="b"/>
              <a:pathLst>
                <a:path w="1005840" h="548640">
                  <a:moveTo>
                    <a:pt x="0" y="0"/>
                  </a:moveTo>
                  <a:lnTo>
                    <a:pt x="1005840" y="0"/>
                  </a:lnTo>
                  <a:lnTo>
                    <a:pt x="1005840" y="548640"/>
                  </a:lnTo>
                  <a:lnTo>
                    <a:pt x="0" y="54864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88" name="Freeform 89">
            <a:extLst>
              <a:ext uri="{FF2B5EF4-FFF2-40B4-BE49-F238E27FC236}">
                <a16:creationId xmlns:a16="http://schemas.microsoft.com/office/drawing/2014/main" id="{1AD140CD-FE0A-A144-19EC-E8DE160AA8BF}"/>
              </a:ext>
            </a:extLst>
          </p:cNvPr>
          <p:cNvSpPr/>
          <p:nvPr/>
        </p:nvSpPr>
        <p:spPr>
          <a:xfrm>
            <a:off x="8502845" y="2785826"/>
            <a:ext cx="350291" cy="183899"/>
          </a:xfrm>
          <a:custGeom>
            <a:avLst/>
            <a:gdLst/>
            <a:ahLst/>
            <a:cxnLst/>
            <a:rect l="l" t="t" r="r" b="b"/>
            <a:pathLst>
              <a:path w="350291" h="183899">
                <a:moveTo>
                  <a:pt x="0" y="0"/>
                </a:moveTo>
                <a:lnTo>
                  <a:pt x="350292" y="0"/>
                </a:lnTo>
                <a:lnTo>
                  <a:pt x="350292" y="183899"/>
                </a:lnTo>
                <a:lnTo>
                  <a:pt x="0" y="183899"/>
                </a:lnTo>
                <a:lnTo>
                  <a:pt x="0" y="0"/>
                </a:lnTo>
                <a:close/>
              </a:path>
            </a:pathLst>
          </a:custGeom>
          <a:blipFill>
            <a:blip r:embed="rId4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89" name="Freeform 90">
            <a:extLst>
              <a:ext uri="{FF2B5EF4-FFF2-40B4-BE49-F238E27FC236}">
                <a16:creationId xmlns:a16="http://schemas.microsoft.com/office/drawing/2014/main" id="{1BB964C9-85E2-1424-72A5-9C6B56172524}"/>
              </a:ext>
            </a:extLst>
          </p:cNvPr>
          <p:cNvSpPr/>
          <p:nvPr/>
        </p:nvSpPr>
        <p:spPr>
          <a:xfrm>
            <a:off x="9424808" y="2463471"/>
            <a:ext cx="1261872" cy="807720"/>
          </a:xfrm>
          <a:custGeom>
            <a:avLst/>
            <a:gdLst/>
            <a:ahLst/>
            <a:cxnLst/>
            <a:rect l="l" t="t" r="r" b="b"/>
            <a:pathLst>
              <a:path w="1261872" h="807720">
                <a:moveTo>
                  <a:pt x="0" y="0"/>
                </a:moveTo>
                <a:lnTo>
                  <a:pt x="1261872" y="0"/>
                </a:lnTo>
                <a:lnTo>
                  <a:pt x="1261872" y="807720"/>
                </a:lnTo>
                <a:lnTo>
                  <a:pt x="0" y="807720"/>
                </a:lnTo>
                <a:lnTo>
                  <a:pt x="0" y="0"/>
                </a:lnTo>
                <a:close/>
              </a:path>
            </a:pathLst>
          </a:custGeom>
          <a:blipFill>
            <a:blip r:embed="rId4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90" name="Freeform 91">
            <a:extLst>
              <a:ext uri="{FF2B5EF4-FFF2-40B4-BE49-F238E27FC236}">
                <a16:creationId xmlns:a16="http://schemas.microsoft.com/office/drawing/2014/main" id="{91F35970-DF7C-7052-933A-E2B87CB77CC8}"/>
              </a:ext>
            </a:extLst>
          </p:cNvPr>
          <p:cNvSpPr/>
          <p:nvPr/>
        </p:nvSpPr>
        <p:spPr>
          <a:xfrm>
            <a:off x="9793616" y="2548815"/>
            <a:ext cx="838200" cy="676656"/>
          </a:xfrm>
          <a:custGeom>
            <a:avLst/>
            <a:gdLst/>
            <a:ahLst/>
            <a:cxnLst/>
            <a:rect l="l" t="t" r="r" b="b"/>
            <a:pathLst>
              <a:path w="838200" h="676656">
                <a:moveTo>
                  <a:pt x="0" y="0"/>
                </a:moveTo>
                <a:lnTo>
                  <a:pt x="838200" y="0"/>
                </a:lnTo>
                <a:lnTo>
                  <a:pt x="838200" y="676656"/>
                </a:lnTo>
                <a:lnTo>
                  <a:pt x="0" y="676656"/>
                </a:lnTo>
                <a:lnTo>
                  <a:pt x="0" y="0"/>
                </a:lnTo>
                <a:close/>
              </a:path>
            </a:pathLst>
          </a:custGeom>
          <a:blipFill>
            <a:blip r:embed="rId47"/>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nvGrpSpPr>
          <p:cNvPr id="91" name="Group 90">
            <a:extLst>
              <a:ext uri="{FF2B5EF4-FFF2-40B4-BE49-F238E27FC236}">
                <a16:creationId xmlns:a16="http://schemas.microsoft.com/office/drawing/2014/main" id="{F789C903-973D-6B52-971E-999DC83EE820}"/>
              </a:ext>
            </a:extLst>
          </p:cNvPr>
          <p:cNvGrpSpPr>
            <a:grpSpLocks noChangeAspect="1"/>
          </p:cNvGrpSpPr>
          <p:nvPr/>
        </p:nvGrpSpPr>
        <p:grpSpPr>
          <a:xfrm>
            <a:off x="9552186" y="2593040"/>
            <a:ext cx="1005840" cy="548640"/>
            <a:chOff x="0" y="0"/>
            <a:chExt cx="1005840" cy="548640"/>
          </a:xfrm>
        </p:grpSpPr>
        <p:sp>
          <p:nvSpPr>
            <p:cNvPr id="120" name="Freeform 93">
              <a:extLst>
                <a:ext uri="{FF2B5EF4-FFF2-40B4-BE49-F238E27FC236}">
                  <a16:creationId xmlns:a16="http://schemas.microsoft.com/office/drawing/2014/main" id="{7D94EF22-5FA6-D56E-B1E2-DA9243B3DFA8}"/>
                </a:ext>
              </a:extLst>
            </p:cNvPr>
            <p:cNvSpPr/>
            <p:nvPr/>
          </p:nvSpPr>
          <p:spPr>
            <a:xfrm>
              <a:off x="0" y="0"/>
              <a:ext cx="1005840" cy="548640"/>
            </a:xfrm>
            <a:custGeom>
              <a:avLst/>
              <a:gdLst/>
              <a:ahLst/>
              <a:cxnLst/>
              <a:rect l="l" t="t" r="r" b="b"/>
              <a:pathLst>
                <a:path w="1005840" h="548640">
                  <a:moveTo>
                    <a:pt x="0" y="0"/>
                  </a:moveTo>
                  <a:lnTo>
                    <a:pt x="1005840" y="0"/>
                  </a:lnTo>
                  <a:lnTo>
                    <a:pt x="1005840" y="548640"/>
                  </a:lnTo>
                  <a:lnTo>
                    <a:pt x="0" y="548640"/>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grpSp>
      <p:sp>
        <p:nvSpPr>
          <p:cNvPr id="92" name="Freeform 94">
            <a:extLst>
              <a:ext uri="{FF2B5EF4-FFF2-40B4-BE49-F238E27FC236}">
                <a16:creationId xmlns:a16="http://schemas.microsoft.com/office/drawing/2014/main" id="{6994E067-D03A-11A5-AF62-B90DF960E266}"/>
              </a:ext>
            </a:extLst>
          </p:cNvPr>
          <p:cNvSpPr/>
          <p:nvPr/>
        </p:nvSpPr>
        <p:spPr>
          <a:xfrm>
            <a:off x="9656456" y="2756079"/>
            <a:ext cx="271272" cy="271272"/>
          </a:xfrm>
          <a:custGeom>
            <a:avLst/>
            <a:gdLst/>
            <a:ahLst/>
            <a:cxnLst/>
            <a:rect l="l" t="t" r="r" b="b"/>
            <a:pathLst>
              <a:path w="271272" h="271272">
                <a:moveTo>
                  <a:pt x="0" y="0"/>
                </a:moveTo>
                <a:lnTo>
                  <a:pt x="271272" y="0"/>
                </a:lnTo>
                <a:lnTo>
                  <a:pt x="271272" y="271272"/>
                </a:lnTo>
                <a:lnTo>
                  <a:pt x="0" y="271272"/>
                </a:lnTo>
                <a:lnTo>
                  <a:pt x="0" y="0"/>
                </a:lnTo>
                <a:close/>
              </a:path>
            </a:pathLst>
          </a:custGeom>
          <a:blipFill>
            <a:blip r:embed="rId48"/>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p>
        </p:txBody>
      </p:sp>
      <p:sp>
        <p:nvSpPr>
          <p:cNvPr id="93" name="TextBox 95">
            <a:extLst>
              <a:ext uri="{FF2B5EF4-FFF2-40B4-BE49-F238E27FC236}">
                <a16:creationId xmlns:a16="http://schemas.microsoft.com/office/drawing/2014/main" id="{F331BDAB-720E-B6DF-FC6B-6A4142CEE70F}"/>
              </a:ext>
            </a:extLst>
          </p:cNvPr>
          <p:cNvSpPr txBox="1"/>
          <p:nvPr/>
        </p:nvSpPr>
        <p:spPr>
          <a:xfrm>
            <a:off x="770469" y="3685624"/>
            <a:ext cx="664759" cy="33342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95"/>
              </a:lnSpc>
            </a:pPr>
            <a:r>
              <a:rPr lang="en-US" sz="1099" spc="-15">
                <a:latin typeface="IBM Plex Sans Bold"/>
                <a:ea typeface="IBM Plex Sans Bold"/>
                <a:cs typeface="IBM Plex Sans Bold"/>
                <a:sym typeface="IBM Plex Sans Bold"/>
              </a:rPr>
              <a:t>App Developer</a:t>
            </a:r>
          </a:p>
        </p:txBody>
      </p:sp>
      <p:sp>
        <p:nvSpPr>
          <p:cNvPr id="94" name="TextBox 96">
            <a:extLst>
              <a:ext uri="{FF2B5EF4-FFF2-40B4-BE49-F238E27FC236}">
                <a16:creationId xmlns:a16="http://schemas.microsoft.com/office/drawing/2014/main" id="{CC675D9A-C3EC-8D7C-BFF2-C59A8993165B}"/>
              </a:ext>
            </a:extLst>
          </p:cNvPr>
          <p:cNvSpPr txBox="1"/>
          <p:nvPr/>
        </p:nvSpPr>
        <p:spPr>
          <a:xfrm>
            <a:off x="1908497" y="3678385"/>
            <a:ext cx="845782" cy="176395"/>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39"/>
              </a:lnSpc>
            </a:pPr>
            <a:r>
              <a:rPr lang="en-US" sz="1099" spc="-15" dirty="0">
                <a:latin typeface="IBM Plex Sans Bold"/>
                <a:ea typeface="IBM Plex Sans Bold"/>
                <a:cs typeface="IBM Plex Sans Bold"/>
                <a:sym typeface="IBM Plex Sans Bold"/>
              </a:rPr>
              <a:t>VS Code</a:t>
            </a:r>
          </a:p>
        </p:txBody>
      </p:sp>
      <p:sp>
        <p:nvSpPr>
          <p:cNvPr id="95" name="TextBox 97">
            <a:extLst>
              <a:ext uri="{FF2B5EF4-FFF2-40B4-BE49-F238E27FC236}">
                <a16:creationId xmlns:a16="http://schemas.microsoft.com/office/drawing/2014/main" id="{B16C0B26-E941-C4CF-D388-2C2438126735}"/>
              </a:ext>
            </a:extLst>
          </p:cNvPr>
          <p:cNvSpPr txBox="1"/>
          <p:nvPr/>
        </p:nvSpPr>
        <p:spPr>
          <a:xfrm>
            <a:off x="2860626" y="5421841"/>
            <a:ext cx="381381" cy="1763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39"/>
              </a:lnSpc>
            </a:pPr>
            <a:r>
              <a:rPr lang="en-US" sz="1099" spc="-14">
                <a:latin typeface="IBM Plex Sans Bold"/>
                <a:ea typeface="IBM Plex Sans Bold"/>
                <a:cs typeface="IBM Plex Sans Bold"/>
                <a:sym typeface="IBM Plex Sans Bold"/>
              </a:rPr>
              <a:t>IT Pro</a:t>
            </a:r>
          </a:p>
        </p:txBody>
      </p:sp>
      <p:sp>
        <p:nvSpPr>
          <p:cNvPr id="96" name="TextBox 98">
            <a:extLst>
              <a:ext uri="{FF2B5EF4-FFF2-40B4-BE49-F238E27FC236}">
                <a16:creationId xmlns:a16="http://schemas.microsoft.com/office/drawing/2014/main" id="{A9222283-04D5-9D58-2387-65D93AE4F17F}"/>
              </a:ext>
            </a:extLst>
          </p:cNvPr>
          <p:cNvSpPr txBox="1"/>
          <p:nvPr/>
        </p:nvSpPr>
        <p:spPr>
          <a:xfrm>
            <a:off x="2933235" y="3678385"/>
            <a:ext cx="461391" cy="1763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39"/>
              </a:lnSpc>
            </a:pPr>
            <a:r>
              <a:rPr lang="en-US" sz="1099" spc="-15">
                <a:latin typeface="IBM Plex Sans Bold"/>
                <a:ea typeface="IBM Plex Sans Bold"/>
                <a:cs typeface="IBM Plex Sans Bold"/>
                <a:sym typeface="IBM Plex Sans Bold"/>
              </a:rPr>
              <a:t>GitHub</a:t>
            </a:r>
          </a:p>
        </p:txBody>
      </p:sp>
      <p:sp>
        <p:nvSpPr>
          <p:cNvPr id="97" name="TextBox 99">
            <a:extLst>
              <a:ext uri="{FF2B5EF4-FFF2-40B4-BE49-F238E27FC236}">
                <a16:creationId xmlns:a16="http://schemas.microsoft.com/office/drawing/2014/main" id="{41D6CF85-E320-A6C5-1307-A14A097A724D}"/>
              </a:ext>
            </a:extLst>
          </p:cNvPr>
          <p:cNvSpPr txBox="1"/>
          <p:nvPr/>
        </p:nvSpPr>
        <p:spPr>
          <a:xfrm>
            <a:off x="3755452" y="5406601"/>
            <a:ext cx="794614" cy="176395"/>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39"/>
              </a:lnSpc>
            </a:pPr>
            <a:r>
              <a:rPr lang="en-US" sz="1099" spc="-15">
                <a:latin typeface="IBM Plex Sans Bold"/>
                <a:ea typeface="IBM Plex Sans Bold"/>
                <a:cs typeface="IBM Plex Sans Bold"/>
                <a:sym typeface="IBM Plex Sans Bold"/>
              </a:rPr>
              <a:t>Azure Policy</a:t>
            </a:r>
          </a:p>
        </p:txBody>
      </p:sp>
      <p:sp>
        <p:nvSpPr>
          <p:cNvPr id="98" name="TextBox 100">
            <a:extLst>
              <a:ext uri="{FF2B5EF4-FFF2-40B4-BE49-F238E27FC236}">
                <a16:creationId xmlns:a16="http://schemas.microsoft.com/office/drawing/2014/main" id="{4CC2E7EA-A183-F59E-2397-189EDCD8BE9B}"/>
              </a:ext>
            </a:extLst>
          </p:cNvPr>
          <p:cNvSpPr txBox="1"/>
          <p:nvPr/>
        </p:nvSpPr>
        <p:spPr>
          <a:xfrm>
            <a:off x="3784970" y="3676480"/>
            <a:ext cx="779231" cy="16671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295"/>
              </a:lnSpc>
            </a:pPr>
            <a:r>
              <a:rPr lang="en-US" sz="1099" spc="-15">
                <a:latin typeface="IBM Plex Sans Bold"/>
                <a:ea typeface="IBM Plex Sans Bold"/>
                <a:cs typeface="IBM Plex Sans Bold"/>
                <a:sym typeface="IBM Plex Sans Bold"/>
              </a:rPr>
              <a:t>Application </a:t>
            </a:r>
          </a:p>
        </p:txBody>
      </p:sp>
      <p:sp>
        <p:nvSpPr>
          <p:cNvPr id="99" name="TextBox 101">
            <a:extLst>
              <a:ext uri="{FF2B5EF4-FFF2-40B4-BE49-F238E27FC236}">
                <a16:creationId xmlns:a16="http://schemas.microsoft.com/office/drawing/2014/main" id="{3F4767AB-7B75-5A5D-D860-4B519B0CBEAE}"/>
              </a:ext>
            </a:extLst>
          </p:cNvPr>
          <p:cNvSpPr txBox="1"/>
          <p:nvPr/>
        </p:nvSpPr>
        <p:spPr>
          <a:xfrm>
            <a:off x="3884220" y="3841071"/>
            <a:ext cx="851097" cy="166712"/>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295"/>
              </a:lnSpc>
            </a:pPr>
            <a:r>
              <a:rPr lang="en-US" sz="1099" spc="-15" dirty="0">
                <a:latin typeface="IBM Plex Sans Bold"/>
                <a:ea typeface="IBM Plex Sans Bold"/>
                <a:cs typeface="IBM Plex Sans Bold"/>
                <a:sym typeface="IBM Plex Sans Bold"/>
              </a:rPr>
              <a:t>package</a:t>
            </a:r>
          </a:p>
        </p:txBody>
      </p:sp>
      <p:sp>
        <p:nvSpPr>
          <p:cNvPr id="100" name="TextBox 102">
            <a:extLst>
              <a:ext uri="{FF2B5EF4-FFF2-40B4-BE49-F238E27FC236}">
                <a16:creationId xmlns:a16="http://schemas.microsoft.com/office/drawing/2014/main" id="{9DF1A120-78D1-FE3F-D532-9A773E9676BD}"/>
              </a:ext>
            </a:extLst>
          </p:cNvPr>
          <p:cNvSpPr txBox="1"/>
          <p:nvPr/>
        </p:nvSpPr>
        <p:spPr>
          <a:xfrm>
            <a:off x="7718347" y="2242777"/>
            <a:ext cx="259413" cy="18004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39"/>
              </a:lnSpc>
            </a:pPr>
            <a:r>
              <a:rPr lang="en-US" sz="1099" b="1" spc="-15" dirty="0">
                <a:solidFill>
                  <a:schemeClr val="bg1"/>
                </a:solidFill>
                <a:latin typeface="IBM Plex Sans Bold"/>
                <a:ea typeface="IBM Plex Sans Bold"/>
                <a:cs typeface="IBM Plex Sans Bold"/>
                <a:sym typeface="IBM Plex Sans Bold"/>
              </a:rPr>
              <a:t>API </a:t>
            </a:r>
          </a:p>
        </p:txBody>
      </p:sp>
      <p:sp>
        <p:nvSpPr>
          <p:cNvPr id="101" name="TextBox 103">
            <a:extLst>
              <a:ext uri="{FF2B5EF4-FFF2-40B4-BE49-F238E27FC236}">
                <a16:creationId xmlns:a16="http://schemas.microsoft.com/office/drawing/2014/main" id="{BCC16688-6963-9D15-5C94-D5AB844ADF71}"/>
              </a:ext>
            </a:extLst>
          </p:cNvPr>
          <p:cNvSpPr txBox="1"/>
          <p:nvPr/>
        </p:nvSpPr>
        <p:spPr>
          <a:xfrm>
            <a:off x="7993458" y="5445120"/>
            <a:ext cx="693649" cy="24577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100"/>
              </a:lnSpc>
            </a:pPr>
            <a:r>
              <a:rPr lang="en-US" sz="1500" spc="-21" dirty="0">
                <a:latin typeface="IBM Plex Sans Bold"/>
                <a:ea typeface="IBM Plex Sans Bold"/>
                <a:cs typeface="IBM Plex Sans Bold"/>
                <a:sym typeface="IBM Plex Sans Bold"/>
              </a:rPr>
              <a:t>Hosting</a:t>
            </a:r>
          </a:p>
        </p:txBody>
      </p:sp>
      <p:sp>
        <p:nvSpPr>
          <p:cNvPr id="102" name="TextBox 104">
            <a:extLst>
              <a:ext uri="{FF2B5EF4-FFF2-40B4-BE49-F238E27FC236}">
                <a16:creationId xmlns:a16="http://schemas.microsoft.com/office/drawing/2014/main" id="{00AB44F3-E5B7-BF96-6C95-33BB68F833B7}"/>
              </a:ext>
            </a:extLst>
          </p:cNvPr>
          <p:cNvSpPr txBox="1"/>
          <p:nvPr/>
        </p:nvSpPr>
        <p:spPr>
          <a:xfrm>
            <a:off x="7752399" y="4613550"/>
            <a:ext cx="1175766" cy="25083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100"/>
              </a:lnSpc>
            </a:pPr>
            <a:r>
              <a:rPr lang="en-US" sz="1500" spc="-19" dirty="0">
                <a:latin typeface="IBM Plex Sans Bold"/>
                <a:ea typeface="IBM Plex Sans Bold"/>
                <a:cs typeface="IBM Plex Sans Bold"/>
                <a:sym typeface="IBM Plex Sans Bold"/>
              </a:rPr>
              <a:t>Management</a:t>
            </a:r>
          </a:p>
        </p:txBody>
      </p:sp>
      <p:sp>
        <p:nvSpPr>
          <p:cNvPr id="103" name="TextBox 105">
            <a:extLst>
              <a:ext uri="{FF2B5EF4-FFF2-40B4-BE49-F238E27FC236}">
                <a16:creationId xmlns:a16="http://schemas.microsoft.com/office/drawing/2014/main" id="{AC350D58-E752-B556-A17C-3E89453D367C}"/>
              </a:ext>
            </a:extLst>
          </p:cNvPr>
          <p:cNvSpPr txBox="1"/>
          <p:nvPr/>
        </p:nvSpPr>
        <p:spPr>
          <a:xfrm>
            <a:off x="7427808" y="1844870"/>
            <a:ext cx="1825390" cy="250838"/>
          </a:xfrm>
          <a:prstGeom prst="rect">
            <a:avLst/>
          </a:prstGeom>
          <a:noFill/>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100"/>
              </a:lnSpc>
            </a:pPr>
            <a:r>
              <a:rPr lang="en-US" sz="1500" spc="-21" dirty="0">
                <a:latin typeface="IBM Plex Sans Bold"/>
                <a:ea typeface="IBM Plex Sans Bold"/>
                <a:cs typeface="IBM Plex Sans Bold"/>
                <a:sym typeface="IBM Plex Sans Bold"/>
              </a:rPr>
              <a:t>Application platform</a:t>
            </a:r>
          </a:p>
        </p:txBody>
      </p:sp>
      <p:sp>
        <p:nvSpPr>
          <p:cNvPr id="104" name="TextBox 106">
            <a:extLst>
              <a:ext uri="{FF2B5EF4-FFF2-40B4-BE49-F238E27FC236}">
                <a16:creationId xmlns:a16="http://schemas.microsoft.com/office/drawing/2014/main" id="{CB8CE0E4-A24B-2D54-2B09-9076F88B5D2D}"/>
              </a:ext>
            </a:extLst>
          </p:cNvPr>
          <p:cNvSpPr txBox="1"/>
          <p:nvPr/>
        </p:nvSpPr>
        <p:spPr>
          <a:xfrm>
            <a:off x="5717373" y="5849904"/>
            <a:ext cx="594179" cy="20255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6" dirty="0">
                <a:solidFill>
                  <a:schemeClr val="bg1"/>
                </a:solidFill>
                <a:latin typeface="IBM Plex Sans Bold"/>
                <a:ea typeface="IBM Plex Sans Bold"/>
                <a:cs typeface="IBM Plex Sans Bold"/>
                <a:sym typeface="IBM Plex Sans Bold"/>
              </a:rPr>
              <a:t>Azure</a:t>
            </a:r>
          </a:p>
        </p:txBody>
      </p:sp>
      <p:sp>
        <p:nvSpPr>
          <p:cNvPr id="105" name="TextBox 107">
            <a:extLst>
              <a:ext uri="{FF2B5EF4-FFF2-40B4-BE49-F238E27FC236}">
                <a16:creationId xmlns:a16="http://schemas.microsoft.com/office/drawing/2014/main" id="{0C5C665D-B720-C4D4-F58A-C7F63CBCD1A8}"/>
              </a:ext>
            </a:extLst>
          </p:cNvPr>
          <p:cNvSpPr txBox="1"/>
          <p:nvPr/>
        </p:nvSpPr>
        <p:spPr>
          <a:xfrm>
            <a:off x="6050862" y="4066825"/>
            <a:ext cx="1751856" cy="20255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4" dirty="0">
                <a:latin typeface="IBM Plex Sans Bold"/>
                <a:ea typeface="IBM Plex Sans Bold"/>
                <a:cs typeface="IBM Plex Sans Bold"/>
                <a:sym typeface="IBM Plex Sans Bold"/>
              </a:rPr>
              <a:t>Azure Serverless</a:t>
            </a:r>
          </a:p>
        </p:txBody>
      </p:sp>
      <p:sp>
        <p:nvSpPr>
          <p:cNvPr id="106" name="TextBox 108">
            <a:extLst>
              <a:ext uri="{FF2B5EF4-FFF2-40B4-BE49-F238E27FC236}">
                <a16:creationId xmlns:a16="http://schemas.microsoft.com/office/drawing/2014/main" id="{86796429-00FF-D697-6D27-4E7723B75863}"/>
              </a:ext>
            </a:extLst>
          </p:cNvPr>
          <p:cNvSpPr txBox="1"/>
          <p:nvPr/>
        </p:nvSpPr>
        <p:spPr>
          <a:xfrm>
            <a:off x="6311552" y="4999512"/>
            <a:ext cx="1759468" cy="19858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6" dirty="0">
                <a:solidFill>
                  <a:schemeClr val="bg1"/>
                </a:solidFill>
                <a:latin typeface="IBM Plex Sans Bold"/>
                <a:ea typeface="IBM Plex Sans Bold"/>
                <a:cs typeface="IBM Plex Sans Bold"/>
                <a:sym typeface="IBM Plex Sans Bold"/>
              </a:rPr>
              <a:t>Azure Resource Manager</a:t>
            </a:r>
          </a:p>
        </p:txBody>
      </p:sp>
      <p:sp>
        <p:nvSpPr>
          <p:cNvPr id="107" name="TextBox 109">
            <a:extLst>
              <a:ext uri="{FF2B5EF4-FFF2-40B4-BE49-F238E27FC236}">
                <a16:creationId xmlns:a16="http://schemas.microsoft.com/office/drawing/2014/main" id="{33AAFC1B-61A6-6BCA-A726-EC24EF19AE94}"/>
              </a:ext>
            </a:extLst>
          </p:cNvPr>
          <p:cNvSpPr txBox="1"/>
          <p:nvPr/>
        </p:nvSpPr>
        <p:spPr>
          <a:xfrm>
            <a:off x="7235220" y="5849904"/>
            <a:ext cx="899484" cy="19858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6" dirty="0">
                <a:solidFill>
                  <a:schemeClr val="bg1"/>
                </a:solidFill>
                <a:latin typeface="IBM Plex Sans Bold"/>
                <a:ea typeface="IBM Plex Sans Bold"/>
                <a:cs typeface="IBM Plex Sans Bold"/>
                <a:sym typeface="IBM Plex Sans Bold"/>
              </a:rPr>
              <a:t>On-premises</a:t>
            </a:r>
          </a:p>
        </p:txBody>
      </p:sp>
      <p:sp>
        <p:nvSpPr>
          <p:cNvPr id="108" name="TextBox 110">
            <a:extLst>
              <a:ext uri="{FF2B5EF4-FFF2-40B4-BE49-F238E27FC236}">
                <a16:creationId xmlns:a16="http://schemas.microsoft.com/office/drawing/2014/main" id="{FBEC0F57-98BF-34EC-F715-10ECBF6A25EA}"/>
              </a:ext>
            </a:extLst>
          </p:cNvPr>
          <p:cNvSpPr txBox="1"/>
          <p:nvPr/>
        </p:nvSpPr>
        <p:spPr>
          <a:xfrm>
            <a:off x="7902665" y="3304824"/>
            <a:ext cx="787813" cy="60317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679"/>
              </a:lnSpc>
            </a:pPr>
            <a:r>
              <a:rPr lang="en-US" sz="1200" spc="-16" dirty="0">
                <a:solidFill>
                  <a:schemeClr val="bg1"/>
                </a:solidFill>
                <a:latin typeface="IBM Plex Sans Bold"/>
                <a:ea typeface="IBM Plex Sans Bold"/>
                <a:cs typeface="IBM Plex Sans Bold"/>
                <a:sym typeface="IBM Plex Sans Bold"/>
              </a:rPr>
              <a:t>Integration</a:t>
            </a:r>
          </a:p>
          <a:p>
            <a:pPr algn="ctr">
              <a:lnSpc>
                <a:spcPts val="1399"/>
              </a:lnSpc>
            </a:pPr>
            <a:r>
              <a:rPr lang="en-US" sz="999" spc="-10" dirty="0">
                <a:solidFill>
                  <a:schemeClr val="bg1"/>
                </a:solidFill>
                <a:latin typeface="IBM Plex Sans Bold"/>
                <a:ea typeface="IBM Plex Sans Bold"/>
                <a:cs typeface="IBM Plex Sans Bold"/>
                <a:sym typeface="IBM Plex Sans Bold"/>
              </a:rPr>
              <a:t>Events</a:t>
            </a:r>
          </a:p>
        </p:txBody>
      </p:sp>
      <p:sp>
        <p:nvSpPr>
          <p:cNvPr id="109" name="TextBox 111">
            <a:extLst>
              <a:ext uri="{FF2B5EF4-FFF2-40B4-BE49-F238E27FC236}">
                <a16:creationId xmlns:a16="http://schemas.microsoft.com/office/drawing/2014/main" id="{8D0D21B5-B3EB-AE19-67C2-E685218F7817}"/>
              </a:ext>
            </a:extLst>
          </p:cNvPr>
          <p:cNvSpPr txBox="1"/>
          <p:nvPr/>
        </p:nvSpPr>
        <p:spPr>
          <a:xfrm>
            <a:off x="7972341" y="2231928"/>
            <a:ext cx="940137" cy="202556"/>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b="1" spc="-16" dirty="0">
                <a:solidFill>
                  <a:schemeClr val="bg1"/>
                </a:solidFill>
                <a:latin typeface="IBM Plex Sans Bold"/>
                <a:ea typeface="IBM Plex Sans Bold"/>
                <a:cs typeface="IBM Plex Sans Bold"/>
                <a:sym typeface="IBM Plex Sans Bold"/>
              </a:rPr>
              <a:t>Management</a:t>
            </a:r>
          </a:p>
        </p:txBody>
      </p:sp>
      <p:sp>
        <p:nvSpPr>
          <p:cNvPr id="110" name="TextBox 112">
            <a:extLst>
              <a:ext uri="{FF2B5EF4-FFF2-40B4-BE49-F238E27FC236}">
                <a16:creationId xmlns:a16="http://schemas.microsoft.com/office/drawing/2014/main" id="{74CA0EF8-D59F-37D6-475A-8BAA313BA399}"/>
              </a:ext>
            </a:extLst>
          </p:cNvPr>
          <p:cNvSpPr txBox="1"/>
          <p:nvPr/>
        </p:nvSpPr>
        <p:spPr>
          <a:xfrm>
            <a:off x="9007661" y="5849904"/>
            <a:ext cx="659816" cy="19858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6" dirty="0">
                <a:solidFill>
                  <a:schemeClr val="bg1"/>
                </a:solidFill>
                <a:latin typeface="IBM Plex Sans Bold"/>
                <a:ea typeface="IBM Plex Sans Bold"/>
                <a:cs typeface="IBM Plex Sans Bold"/>
                <a:sym typeface="IBM Plex Sans Bold"/>
              </a:rPr>
              <a:t>IoT Edge </a:t>
            </a:r>
          </a:p>
        </p:txBody>
      </p:sp>
      <p:sp>
        <p:nvSpPr>
          <p:cNvPr id="111" name="TextBox 113">
            <a:extLst>
              <a:ext uri="{FF2B5EF4-FFF2-40B4-BE49-F238E27FC236}">
                <a16:creationId xmlns:a16="http://schemas.microsoft.com/office/drawing/2014/main" id="{157869ED-6BDF-2F4B-9669-EC8F447AF083}"/>
              </a:ext>
            </a:extLst>
          </p:cNvPr>
          <p:cNvSpPr txBox="1"/>
          <p:nvPr/>
        </p:nvSpPr>
        <p:spPr>
          <a:xfrm>
            <a:off x="9602287" y="4999512"/>
            <a:ext cx="682666" cy="19858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6" dirty="0">
                <a:solidFill>
                  <a:schemeClr val="bg1"/>
                </a:solidFill>
                <a:latin typeface="IBM Plex Sans Bold"/>
                <a:ea typeface="IBM Plex Sans Bold"/>
                <a:cs typeface="IBM Plex Sans Bold"/>
                <a:sym typeface="IBM Plex Sans Bold"/>
              </a:rPr>
              <a:t>Azure Arc</a:t>
            </a:r>
          </a:p>
        </p:txBody>
      </p:sp>
      <p:sp>
        <p:nvSpPr>
          <p:cNvPr id="112" name="TextBox 114">
            <a:extLst>
              <a:ext uri="{FF2B5EF4-FFF2-40B4-BE49-F238E27FC236}">
                <a16:creationId xmlns:a16="http://schemas.microsoft.com/office/drawing/2014/main" id="{909BC854-7D4E-05F5-5E83-A9C9A27148C2}"/>
              </a:ext>
            </a:extLst>
          </p:cNvPr>
          <p:cNvSpPr txBox="1"/>
          <p:nvPr/>
        </p:nvSpPr>
        <p:spPr>
          <a:xfrm>
            <a:off x="8977427" y="4066825"/>
            <a:ext cx="2121207" cy="202556"/>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4" dirty="0">
                <a:latin typeface="IBM Plex Sans Bold"/>
                <a:ea typeface="IBM Plex Sans Bold"/>
                <a:cs typeface="IBM Plex Sans Bold"/>
                <a:sym typeface="IBM Plex Sans Bold"/>
              </a:rPr>
              <a:t>Azure Kubernetes Service</a:t>
            </a:r>
          </a:p>
        </p:txBody>
      </p:sp>
      <p:sp>
        <p:nvSpPr>
          <p:cNvPr id="113" name="TextBox 115">
            <a:extLst>
              <a:ext uri="{FF2B5EF4-FFF2-40B4-BE49-F238E27FC236}">
                <a16:creationId xmlns:a16="http://schemas.microsoft.com/office/drawing/2014/main" id="{B6A93C90-3245-74CF-43FF-9490B535741C}"/>
              </a:ext>
            </a:extLst>
          </p:cNvPr>
          <p:cNvSpPr txBox="1"/>
          <p:nvPr/>
        </p:nvSpPr>
        <p:spPr>
          <a:xfrm>
            <a:off x="10414522" y="5849904"/>
            <a:ext cx="868737" cy="19858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5" dirty="0">
                <a:solidFill>
                  <a:schemeClr val="bg1"/>
                </a:solidFill>
                <a:latin typeface="IBM Plex Sans Bold"/>
                <a:ea typeface="IBM Plex Sans Bold"/>
                <a:cs typeface="IBM Plex Sans Bold"/>
                <a:sym typeface="IBM Plex Sans Bold"/>
              </a:rPr>
              <a:t>Multi-cloud </a:t>
            </a:r>
          </a:p>
        </p:txBody>
      </p:sp>
      <p:sp>
        <p:nvSpPr>
          <p:cNvPr id="114" name="TextBox 116">
            <a:extLst>
              <a:ext uri="{FF2B5EF4-FFF2-40B4-BE49-F238E27FC236}">
                <a16:creationId xmlns:a16="http://schemas.microsoft.com/office/drawing/2014/main" id="{63244190-D849-FA00-498E-17BF2027CAAD}"/>
              </a:ext>
            </a:extLst>
          </p:cNvPr>
          <p:cNvSpPr txBox="1"/>
          <p:nvPr/>
        </p:nvSpPr>
        <p:spPr>
          <a:xfrm>
            <a:off x="5617608" y="2745497"/>
            <a:ext cx="272425" cy="29940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199"/>
              </a:lnSpc>
            </a:pPr>
            <a:r>
              <a:rPr lang="en-US" sz="999" spc="-11" dirty="0">
                <a:solidFill>
                  <a:schemeClr val="bg1"/>
                </a:solidFill>
                <a:latin typeface="IBM Plex Sans Bold"/>
                <a:ea typeface="IBM Plex Sans Bold"/>
                <a:cs typeface="IBM Plex Sans Bold"/>
                <a:sym typeface="IBM Plex Sans Bold"/>
              </a:rPr>
              <a:t>Web App</a:t>
            </a:r>
          </a:p>
        </p:txBody>
      </p:sp>
      <p:sp>
        <p:nvSpPr>
          <p:cNvPr id="115" name="TextBox 117">
            <a:extLst>
              <a:ext uri="{FF2B5EF4-FFF2-40B4-BE49-F238E27FC236}">
                <a16:creationId xmlns:a16="http://schemas.microsoft.com/office/drawing/2014/main" id="{C4E9ACC7-D706-664B-EB2C-84E6594DCC9C}"/>
              </a:ext>
            </a:extLst>
          </p:cNvPr>
          <p:cNvSpPr txBox="1"/>
          <p:nvPr/>
        </p:nvSpPr>
        <p:spPr>
          <a:xfrm>
            <a:off x="6673588" y="2745497"/>
            <a:ext cx="512978" cy="29940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199"/>
              </a:lnSpc>
            </a:pPr>
            <a:r>
              <a:rPr lang="en-US" sz="999" spc="-10" dirty="0">
                <a:solidFill>
                  <a:schemeClr val="bg1"/>
                </a:solidFill>
                <a:latin typeface="IBM Plex Sans Bold"/>
                <a:ea typeface="IBM Plex Sans Bold"/>
                <a:cs typeface="IBM Plex Sans Bold"/>
                <a:sym typeface="IBM Plex Sans Bold"/>
              </a:rPr>
              <a:t>Function App</a:t>
            </a:r>
          </a:p>
        </p:txBody>
      </p:sp>
      <p:sp>
        <p:nvSpPr>
          <p:cNvPr id="116" name="TextBox 118">
            <a:extLst>
              <a:ext uri="{FF2B5EF4-FFF2-40B4-BE49-F238E27FC236}">
                <a16:creationId xmlns:a16="http://schemas.microsoft.com/office/drawing/2014/main" id="{8C2EA6B0-F6A0-772D-FA47-4F0BAF55E314}"/>
              </a:ext>
            </a:extLst>
          </p:cNvPr>
          <p:cNvSpPr txBox="1"/>
          <p:nvPr/>
        </p:nvSpPr>
        <p:spPr>
          <a:xfrm>
            <a:off x="7861365" y="2745497"/>
            <a:ext cx="313487" cy="29940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199"/>
              </a:lnSpc>
            </a:pPr>
            <a:r>
              <a:rPr lang="en-US" sz="999" spc="-13" dirty="0">
                <a:solidFill>
                  <a:schemeClr val="bg1"/>
                </a:solidFill>
                <a:latin typeface="IBM Plex Sans Bold"/>
                <a:ea typeface="IBM Plex Sans Bold"/>
                <a:cs typeface="IBM Plex Sans Bold"/>
                <a:sym typeface="IBM Plex Sans Bold"/>
              </a:rPr>
              <a:t>Logic App</a:t>
            </a:r>
          </a:p>
        </p:txBody>
      </p:sp>
      <p:sp>
        <p:nvSpPr>
          <p:cNvPr id="117" name="TextBox 119">
            <a:extLst>
              <a:ext uri="{FF2B5EF4-FFF2-40B4-BE49-F238E27FC236}">
                <a16:creationId xmlns:a16="http://schemas.microsoft.com/office/drawing/2014/main" id="{2AB893F2-6176-445F-C529-66F0B4E7CAC9}"/>
              </a:ext>
            </a:extLst>
          </p:cNvPr>
          <p:cNvSpPr txBox="1"/>
          <p:nvPr/>
        </p:nvSpPr>
        <p:spPr>
          <a:xfrm>
            <a:off x="8885179" y="2799599"/>
            <a:ext cx="461877" cy="16605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399"/>
              </a:lnSpc>
            </a:pPr>
            <a:r>
              <a:rPr lang="en-US" sz="999" spc="-12" dirty="0">
                <a:solidFill>
                  <a:schemeClr val="bg1"/>
                </a:solidFill>
                <a:latin typeface="IBM Plex Sans Bold"/>
                <a:ea typeface="IBM Plex Sans Bold"/>
                <a:cs typeface="IBM Plex Sans Bold"/>
                <a:sym typeface="IBM Plex Sans Bold"/>
              </a:rPr>
              <a:t>ML App</a:t>
            </a:r>
          </a:p>
        </p:txBody>
      </p:sp>
      <p:sp>
        <p:nvSpPr>
          <p:cNvPr id="118" name="TextBox 120">
            <a:extLst>
              <a:ext uri="{FF2B5EF4-FFF2-40B4-BE49-F238E27FC236}">
                <a16:creationId xmlns:a16="http://schemas.microsoft.com/office/drawing/2014/main" id="{545AD197-4EE2-E9C5-20B8-118CFFA81F0B}"/>
              </a:ext>
            </a:extLst>
          </p:cNvPr>
          <p:cNvSpPr txBox="1"/>
          <p:nvPr/>
        </p:nvSpPr>
        <p:spPr>
          <a:xfrm>
            <a:off x="9016747" y="3592079"/>
            <a:ext cx="633708" cy="16605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399"/>
              </a:lnSpc>
            </a:pPr>
            <a:r>
              <a:rPr lang="en-US" sz="999" spc="-13" dirty="0">
                <a:solidFill>
                  <a:schemeClr val="bg1"/>
                </a:solidFill>
                <a:latin typeface="IBM Plex Sans Bold"/>
                <a:ea typeface="IBM Plex Sans Bold"/>
                <a:cs typeface="IBM Plex Sans Bold"/>
                <a:sym typeface="IBM Plex Sans Bold"/>
              </a:rPr>
              <a:t>Messaging</a:t>
            </a:r>
          </a:p>
        </p:txBody>
      </p:sp>
      <p:sp>
        <p:nvSpPr>
          <p:cNvPr id="119" name="TextBox 121">
            <a:extLst>
              <a:ext uri="{FF2B5EF4-FFF2-40B4-BE49-F238E27FC236}">
                <a16:creationId xmlns:a16="http://schemas.microsoft.com/office/drawing/2014/main" id="{B9F6C3B0-6D66-27F7-8D03-0A98CCFEC1DE}"/>
              </a:ext>
            </a:extLst>
          </p:cNvPr>
          <p:cNvSpPr txBox="1"/>
          <p:nvPr/>
        </p:nvSpPr>
        <p:spPr>
          <a:xfrm>
            <a:off x="9998594" y="2742449"/>
            <a:ext cx="436550" cy="29940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199"/>
              </a:lnSpc>
            </a:pPr>
            <a:r>
              <a:rPr lang="en-US" sz="999" spc="-11" dirty="0">
                <a:solidFill>
                  <a:schemeClr val="bg1"/>
                </a:solidFill>
                <a:latin typeface="IBM Plex Sans Bold"/>
                <a:ea typeface="IBM Plex Sans Bold"/>
                <a:cs typeface="IBM Plex Sans Bold"/>
                <a:sym typeface="IBM Plex Sans Bold"/>
              </a:rPr>
              <a:t>Worker App</a:t>
            </a:r>
          </a:p>
        </p:txBody>
      </p:sp>
    </p:spTree>
    <p:extLst>
      <p:ext uri="{BB962C8B-B14F-4D97-AF65-F5344CB8AC3E}">
        <p14:creationId xmlns:p14="http://schemas.microsoft.com/office/powerpoint/2010/main" val="40802220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3558662" y="196187"/>
            <a:ext cx="2537338"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Self-Hosted API Gateway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7" name="TextBox 2">
            <a:extLst>
              <a:ext uri="{FF2B5EF4-FFF2-40B4-BE49-F238E27FC236}">
                <a16:creationId xmlns:a16="http://schemas.microsoft.com/office/drawing/2014/main" id="{DAE82133-7049-5AF4-4674-56E4FF3DDED4}"/>
              </a:ext>
            </a:extLst>
          </p:cNvPr>
          <p:cNvSpPr txBox="1"/>
          <p:nvPr/>
        </p:nvSpPr>
        <p:spPr>
          <a:xfrm>
            <a:off x="815036" y="1267294"/>
            <a:ext cx="9045854" cy="598112"/>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Self-hosted gateway pricing</a:t>
            </a:r>
          </a:p>
        </p:txBody>
      </p:sp>
      <p:sp>
        <p:nvSpPr>
          <p:cNvPr id="13" name="TextBox 3">
            <a:extLst>
              <a:ext uri="{FF2B5EF4-FFF2-40B4-BE49-F238E27FC236}">
                <a16:creationId xmlns:a16="http://schemas.microsoft.com/office/drawing/2014/main" id="{2B29D96C-AF0B-FE09-68CB-FD2B79F2335A}"/>
              </a:ext>
            </a:extLst>
          </p:cNvPr>
          <p:cNvSpPr txBox="1"/>
          <p:nvPr/>
        </p:nvSpPr>
        <p:spPr>
          <a:xfrm>
            <a:off x="809521" y="2471521"/>
            <a:ext cx="4035809" cy="2576408"/>
          </a:xfrm>
          <a:prstGeom prst="rect">
            <a:avLst/>
          </a:prstGeom>
        </p:spPr>
        <p:txBody>
          <a:bodyPr lIns="0" tIns="0" rIns="0" bIns="0" rtlCol="0" anchor="t">
            <a:spAutoFit/>
          </a:bodyPr>
          <a:lstStyle/>
          <a:p>
            <a:pPr algn="l">
              <a:lnSpc>
                <a:spcPts val="4104"/>
              </a:lnSpc>
            </a:pPr>
            <a:r>
              <a:rPr lang="en-US" sz="2400" spc="-33" dirty="0">
                <a:solidFill>
                  <a:schemeClr val="accent1"/>
                </a:solidFill>
                <a:latin typeface="IBM Plex Sans Bold"/>
                <a:ea typeface="IBM Plex Sans Bold"/>
                <a:cs typeface="IBM Plex Sans Bold"/>
                <a:sym typeface="IBM Plex Sans Bold"/>
              </a:rPr>
              <a:t>Developer tier </a:t>
            </a:r>
          </a:p>
          <a:p>
            <a:pPr algn="l">
              <a:lnSpc>
                <a:spcPts val="4104"/>
              </a:lnSpc>
            </a:pPr>
            <a:r>
              <a:rPr lang="en-US" sz="2400" spc="-33" dirty="0">
                <a:latin typeface="IBM Plex Sans"/>
                <a:ea typeface="IBM Plex Sans"/>
                <a:cs typeface="IBM Plex Sans"/>
                <a:sym typeface="IBM Plex Sans"/>
              </a:rPr>
              <a:t>Pre-production environments Unlimited gateway locations Single node per location No additional charge</a:t>
            </a:r>
          </a:p>
        </p:txBody>
      </p:sp>
      <p:sp>
        <p:nvSpPr>
          <p:cNvPr id="26" name="TextBox 4">
            <a:extLst>
              <a:ext uri="{FF2B5EF4-FFF2-40B4-BE49-F238E27FC236}">
                <a16:creationId xmlns:a16="http://schemas.microsoft.com/office/drawing/2014/main" id="{B7934E9D-5E2C-8E5F-DB13-E9934887E37F}"/>
              </a:ext>
            </a:extLst>
          </p:cNvPr>
          <p:cNvSpPr txBox="1"/>
          <p:nvPr/>
        </p:nvSpPr>
        <p:spPr>
          <a:xfrm>
            <a:off x="6621476" y="2471521"/>
            <a:ext cx="3981488" cy="2576408"/>
          </a:xfrm>
          <a:prstGeom prst="rect">
            <a:avLst/>
          </a:prstGeom>
        </p:spPr>
        <p:txBody>
          <a:bodyPr lIns="0" tIns="0" rIns="0" bIns="0" rtlCol="0" anchor="t">
            <a:spAutoFit/>
          </a:bodyPr>
          <a:lstStyle/>
          <a:p>
            <a:pPr algn="l">
              <a:lnSpc>
                <a:spcPts val="4104"/>
              </a:lnSpc>
            </a:pPr>
            <a:r>
              <a:rPr lang="en-US" sz="2400" spc="-33" dirty="0">
                <a:solidFill>
                  <a:schemeClr val="accent1"/>
                </a:solidFill>
                <a:latin typeface="IBM Plex Sans Bold"/>
                <a:ea typeface="IBM Plex Sans Bold"/>
                <a:cs typeface="IBM Plex Sans Bold"/>
                <a:sym typeface="IBM Plex Sans Bold"/>
              </a:rPr>
              <a:t>Premium tier </a:t>
            </a:r>
          </a:p>
          <a:p>
            <a:pPr algn="l">
              <a:lnSpc>
                <a:spcPts val="4104"/>
              </a:lnSpc>
            </a:pPr>
            <a:r>
              <a:rPr lang="en-US" sz="2400" spc="-33" dirty="0">
                <a:latin typeface="IBM Plex Sans"/>
                <a:ea typeface="IBM Plex Sans"/>
                <a:cs typeface="IBM Plex Sans"/>
                <a:sym typeface="IBM Plex Sans"/>
              </a:rPr>
              <a:t>Production environments Unlimited gateway locations Unlimited nodes per location Paid add-on</a:t>
            </a:r>
          </a:p>
        </p:txBody>
      </p:sp>
      <p:sp>
        <p:nvSpPr>
          <p:cNvPr id="27" name="TextBox 5">
            <a:extLst>
              <a:ext uri="{FF2B5EF4-FFF2-40B4-BE49-F238E27FC236}">
                <a16:creationId xmlns:a16="http://schemas.microsoft.com/office/drawing/2014/main" id="{E4E14B15-2576-77C1-B064-A082D6CCC9F7}"/>
              </a:ext>
            </a:extLst>
          </p:cNvPr>
          <p:cNvSpPr txBox="1"/>
          <p:nvPr/>
        </p:nvSpPr>
        <p:spPr>
          <a:xfrm>
            <a:off x="809521" y="5738710"/>
            <a:ext cx="6994941" cy="237886"/>
          </a:xfrm>
          <a:prstGeom prst="rect">
            <a:avLst/>
          </a:prstGeom>
        </p:spPr>
        <p:txBody>
          <a:bodyPr lIns="0" tIns="0" rIns="0" bIns="0" rtlCol="0" anchor="t">
            <a:spAutoFit/>
          </a:bodyPr>
          <a:lstStyle/>
          <a:p>
            <a:pPr algn="l">
              <a:lnSpc>
                <a:spcPts val="1959"/>
              </a:lnSpc>
            </a:pPr>
            <a:r>
              <a:rPr lang="en-US" sz="1399" spc="-19" dirty="0">
                <a:latin typeface="IBM Plex Sans"/>
                <a:ea typeface="IBM Plex Sans"/>
                <a:cs typeface="IBM Plex Sans"/>
                <a:sym typeface="IBM Plex Sans"/>
              </a:rPr>
              <a:t>Nodes in a gateway location share configuration –e.g., APIs, domain names, certificates</a:t>
            </a:r>
          </a:p>
        </p:txBody>
      </p:sp>
    </p:spTree>
    <p:extLst>
      <p:ext uri="{BB962C8B-B14F-4D97-AF65-F5344CB8AC3E}">
        <p14:creationId xmlns:p14="http://schemas.microsoft.com/office/powerpoint/2010/main" val="16239785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3558662" y="196187"/>
            <a:ext cx="1225479"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err="1"/>
              <a:t>Dapr</a:t>
            </a:r>
            <a:r>
              <a:rPr lang="en-US" sz="3600" dirty="0"/>
              <a:t> integration policies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grpSp>
        <p:nvGrpSpPr>
          <p:cNvPr id="142" name="Group 141">
            <a:extLst>
              <a:ext uri="{FF2B5EF4-FFF2-40B4-BE49-F238E27FC236}">
                <a16:creationId xmlns:a16="http://schemas.microsoft.com/office/drawing/2014/main" id="{6113D20D-B91C-9E7D-3523-94862FE7ACFB}"/>
              </a:ext>
            </a:extLst>
          </p:cNvPr>
          <p:cNvGrpSpPr>
            <a:grpSpLocks noChangeAspect="1"/>
          </p:cNvGrpSpPr>
          <p:nvPr/>
        </p:nvGrpSpPr>
        <p:grpSpPr>
          <a:xfrm>
            <a:off x="1176732" y="2146516"/>
            <a:ext cx="2476115" cy="1791084"/>
            <a:chOff x="0" y="0"/>
            <a:chExt cx="2476119" cy="1791081"/>
          </a:xfrm>
        </p:grpSpPr>
        <p:sp>
          <p:nvSpPr>
            <p:cNvPr id="252" name="Freeform 3">
              <a:extLst>
                <a:ext uri="{FF2B5EF4-FFF2-40B4-BE49-F238E27FC236}">
                  <a16:creationId xmlns:a16="http://schemas.microsoft.com/office/drawing/2014/main" id="{DC25F66F-D7CB-7DBF-3B21-6112642DA70A}"/>
                </a:ext>
              </a:extLst>
            </p:cNvPr>
            <p:cNvSpPr/>
            <p:nvPr/>
          </p:nvSpPr>
          <p:spPr>
            <a:xfrm>
              <a:off x="0" y="0"/>
              <a:ext cx="2476119" cy="1791081"/>
            </a:xfrm>
            <a:custGeom>
              <a:avLst/>
              <a:gdLst/>
              <a:ahLst/>
              <a:cxnLst/>
              <a:rect l="l" t="t" r="r" b="b"/>
              <a:pathLst>
                <a:path w="2476119" h="1791081">
                  <a:moveTo>
                    <a:pt x="5461" y="0"/>
                  </a:moveTo>
                  <a:lnTo>
                    <a:pt x="2470658" y="0"/>
                  </a:lnTo>
                  <a:cubicBezTo>
                    <a:pt x="2473579" y="0"/>
                    <a:pt x="2476119" y="2413"/>
                    <a:pt x="2476119" y="5461"/>
                  </a:cubicBezTo>
                  <a:lnTo>
                    <a:pt x="2476119" y="1785620"/>
                  </a:lnTo>
                  <a:cubicBezTo>
                    <a:pt x="2476119" y="1788541"/>
                    <a:pt x="2473706" y="1791081"/>
                    <a:pt x="2470658" y="1791081"/>
                  </a:cubicBezTo>
                  <a:lnTo>
                    <a:pt x="5461" y="1791081"/>
                  </a:lnTo>
                  <a:cubicBezTo>
                    <a:pt x="2540" y="1791081"/>
                    <a:pt x="0" y="1788668"/>
                    <a:pt x="0" y="1785620"/>
                  </a:cubicBezTo>
                  <a:lnTo>
                    <a:pt x="0" y="5461"/>
                  </a:lnTo>
                  <a:cubicBezTo>
                    <a:pt x="0" y="2413"/>
                    <a:pt x="2413" y="0"/>
                    <a:pt x="5461" y="0"/>
                  </a:cubicBezTo>
                  <a:moveTo>
                    <a:pt x="5461" y="10795"/>
                  </a:moveTo>
                  <a:lnTo>
                    <a:pt x="5461" y="5461"/>
                  </a:lnTo>
                  <a:lnTo>
                    <a:pt x="10795" y="5461"/>
                  </a:lnTo>
                  <a:lnTo>
                    <a:pt x="10795" y="1785620"/>
                  </a:lnTo>
                  <a:lnTo>
                    <a:pt x="5461" y="1785620"/>
                  </a:lnTo>
                  <a:lnTo>
                    <a:pt x="5461" y="1780159"/>
                  </a:lnTo>
                  <a:lnTo>
                    <a:pt x="2470658" y="1780159"/>
                  </a:lnTo>
                  <a:lnTo>
                    <a:pt x="2470658" y="1785620"/>
                  </a:lnTo>
                  <a:lnTo>
                    <a:pt x="2465197" y="1785620"/>
                  </a:lnTo>
                  <a:lnTo>
                    <a:pt x="2465197" y="5461"/>
                  </a:lnTo>
                  <a:lnTo>
                    <a:pt x="2470658" y="5461"/>
                  </a:lnTo>
                  <a:lnTo>
                    <a:pt x="2470658" y="10795"/>
                  </a:lnTo>
                  <a:lnTo>
                    <a:pt x="5461" y="10795"/>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43" name="Group 142">
            <a:extLst>
              <a:ext uri="{FF2B5EF4-FFF2-40B4-BE49-F238E27FC236}">
                <a16:creationId xmlns:a16="http://schemas.microsoft.com/office/drawing/2014/main" id="{F1CFA072-92BA-CDA7-3ABD-B42CBD75A6B6}"/>
              </a:ext>
            </a:extLst>
          </p:cNvPr>
          <p:cNvGrpSpPr>
            <a:grpSpLocks noChangeAspect="1"/>
          </p:cNvGrpSpPr>
          <p:nvPr/>
        </p:nvGrpSpPr>
        <p:grpSpPr>
          <a:xfrm>
            <a:off x="1193553" y="1610335"/>
            <a:ext cx="2465314" cy="393443"/>
            <a:chOff x="0" y="0"/>
            <a:chExt cx="2465324" cy="393446"/>
          </a:xfrm>
        </p:grpSpPr>
        <p:sp>
          <p:nvSpPr>
            <p:cNvPr id="251" name="Freeform 5">
              <a:extLst>
                <a:ext uri="{FF2B5EF4-FFF2-40B4-BE49-F238E27FC236}">
                  <a16:creationId xmlns:a16="http://schemas.microsoft.com/office/drawing/2014/main" id="{15E5A4B7-C8F6-FFFD-2B83-D7C65414D0AD}"/>
                </a:ext>
              </a:extLst>
            </p:cNvPr>
            <p:cNvSpPr/>
            <p:nvPr/>
          </p:nvSpPr>
          <p:spPr>
            <a:xfrm>
              <a:off x="0" y="0"/>
              <a:ext cx="2465324" cy="393446"/>
            </a:xfrm>
            <a:custGeom>
              <a:avLst/>
              <a:gdLst/>
              <a:ahLst/>
              <a:cxnLst/>
              <a:rect l="l" t="t" r="r" b="b"/>
              <a:pathLst>
                <a:path w="2465324" h="393446">
                  <a:moveTo>
                    <a:pt x="0" y="0"/>
                  </a:moveTo>
                  <a:lnTo>
                    <a:pt x="2465324" y="0"/>
                  </a:lnTo>
                  <a:lnTo>
                    <a:pt x="2465324" y="393446"/>
                  </a:lnTo>
                  <a:lnTo>
                    <a:pt x="0" y="393446"/>
                  </a:lnTo>
                  <a:close/>
                </a:path>
              </a:pathLst>
            </a:custGeom>
            <a:solidFill>
              <a:srgbClr val="F4F5F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44" name="Group 143">
            <a:extLst>
              <a:ext uri="{FF2B5EF4-FFF2-40B4-BE49-F238E27FC236}">
                <a16:creationId xmlns:a16="http://schemas.microsoft.com/office/drawing/2014/main" id="{518FFB95-2CF9-61DA-9171-259D9C902910}"/>
              </a:ext>
            </a:extLst>
          </p:cNvPr>
          <p:cNvGrpSpPr>
            <a:grpSpLocks noChangeAspect="1"/>
          </p:cNvGrpSpPr>
          <p:nvPr/>
        </p:nvGrpSpPr>
        <p:grpSpPr>
          <a:xfrm>
            <a:off x="4161978" y="2146522"/>
            <a:ext cx="3058925" cy="3861943"/>
            <a:chOff x="63500" y="63500"/>
            <a:chExt cx="3058922" cy="3861943"/>
          </a:xfrm>
        </p:grpSpPr>
        <p:sp>
          <p:nvSpPr>
            <p:cNvPr id="244" name="Freeform 7">
              <a:extLst>
                <a:ext uri="{FF2B5EF4-FFF2-40B4-BE49-F238E27FC236}">
                  <a16:creationId xmlns:a16="http://schemas.microsoft.com/office/drawing/2014/main" id="{99834003-54BC-98C1-46F1-0E8CE062216B}"/>
                </a:ext>
              </a:extLst>
            </p:cNvPr>
            <p:cNvSpPr/>
            <p:nvPr/>
          </p:nvSpPr>
          <p:spPr>
            <a:xfrm>
              <a:off x="63500" y="63500"/>
              <a:ext cx="3058922" cy="3861943"/>
            </a:xfrm>
            <a:custGeom>
              <a:avLst/>
              <a:gdLst/>
              <a:ahLst/>
              <a:cxnLst/>
              <a:rect l="l" t="t" r="r" b="b"/>
              <a:pathLst>
                <a:path w="3058922" h="3861943">
                  <a:moveTo>
                    <a:pt x="5461" y="0"/>
                  </a:moveTo>
                  <a:lnTo>
                    <a:pt x="3053461" y="0"/>
                  </a:lnTo>
                  <a:cubicBezTo>
                    <a:pt x="3056382" y="0"/>
                    <a:pt x="3058922" y="2413"/>
                    <a:pt x="3058922" y="5461"/>
                  </a:cubicBezTo>
                  <a:lnTo>
                    <a:pt x="3058922" y="3856482"/>
                  </a:lnTo>
                  <a:cubicBezTo>
                    <a:pt x="3058922" y="3859403"/>
                    <a:pt x="3056509" y="3861943"/>
                    <a:pt x="3053461" y="3861943"/>
                  </a:cubicBezTo>
                  <a:lnTo>
                    <a:pt x="5461" y="3861943"/>
                  </a:lnTo>
                  <a:cubicBezTo>
                    <a:pt x="2540" y="3861943"/>
                    <a:pt x="0" y="3859530"/>
                    <a:pt x="0" y="3856482"/>
                  </a:cubicBezTo>
                  <a:lnTo>
                    <a:pt x="0" y="5461"/>
                  </a:lnTo>
                  <a:cubicBezTo>
                    <a:pt x="0" y="2540"/>
                    <a:pt x="2413" y="0"/>
                    <a:pt x="5461" y="0"/>
                  </a:cubicBezTo>
                  <a:moveTo>
                    <a:pt x="5461" y="10795"/>
                  </a:moveTo>
                  <a:lnTo>
                    <a:pt x="5461" y="5461"/>
                  </a:lnTo>
                  <a:lnTo>
                    <a:pt x="10922" y="5461"/>
                  </a:lnTo>
                  <a:lnTo>
                    <a:pt x="5461" y="3851148"/>
                  </a:lnTo>
                  <a:lnTo>
                    <a:pt x="3053461" y="3851148"/>
                  </a:lnTo>
                  <a:lnTo>
                    <a:pt x="3053461" y="3856609"/>
                  </a:lnTo>
                  <a:lnTo>
                    <a:pt x="3048000" y="3856609"/>
                  </a:lnTo>
                  <a:lnTo>
                    <a:pt x="3053461" y="10922"/>
                  </a:lnTo>
                  <a:lnTo>
                    <a:pt x="5461" y="10922"/>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45" name="Freeform 8">
              <a:extLst>
                <a:ext uri="{FF2B5EF4-FFF2-40B4-BE49-F238E27FC236}">
                  <a16:creationId xmlns:a16="http://schemas.microsoft.com/office/drawing/2014/main" id="{5482A142-AA30-5571-1BD3-AF740C68F9DC}"/>
                </a:ext>
              </a:extLst>
            </p:cNvPr>
            <p:cNvSpPr/>
            <p:nvPr/>
          </p:nvSpPr>
          <p:spPr>
            <a:xfrm>
              <a:off x="372237" y="301752"/>
              <a:ext cx="2414270" cy="1291844"/>
            </a:xfrm>
            <a:custGeom>
              <a:avLst/>
              <a:gdLst/>
              <a:ahLst/>
              <a:cxnLst/>
              <a:rect l="l" t="t" r="r" b="b"/>
              <a:pathLst>
                <a:path w="2414270" h="1291844">
                  <a:moveTo>
                    <a:pt x="0" y="0"/>
                  </a:moveTo>
                  <a:lnTo>
                    <a:pt x="2414270" y="0"/>
                  </a:lnTo>
                  <a:lnTo>
                    <a:pt x="2414270" y="1291844"/>
                  </a:lnTo>
                  <a:lnTo>
                    <a:pt x="0" y="1291844"/>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46" name="Freeform 9">
              <a:extLst>
                <a:ext uri="{FF2B5EF4-FFF2-40B4-BE49-F238E27FC236}">
                  <a16:creationId xmlns:a16="http://schemas.microsoft.com/office/drawing/2014/main" id="{993C7E58-BAB5-F8C1-D1A8-D316CF8522EF}"/>
                </a:ext>
              </a:extLst>
            </p:cNvPr>
            <p:cNvSpPr/>
            <p:nvPr/>
          </p:nvSpPr>
          <p:spPr>
            <a:xfrm>
              <a:off x="366776" y="296291"/>
              <a:ext cx="2425192" cy="1302766"/>
            </a:xfrm>
            <a:custGeom>
              <a:avLst/>
              <a:gdLst/>
              <a:ahLst/>
              <a:cxnLst/>
              <a:rect l="l" t="t" r="r" b="b"/>
              <a:pathLst>
                <a:path w="2425192" h="1302766">
                  <a:moveTo>
                    <a:pt x="5461" y="127"/>
                  </a:moveTo>
                  <a:lnTo>
                    <a:pt x="2419731" y="127"/>
                  </a:lnTo>
                  <a:cubicBezTo>
                    <a:pt x="2422652" y="127"/>
                    <a:pt x="2425192" y="2540"/>
                    <a:pt x="2425192" y="5588"/>
                  </a:cubicBezTo>
                  <a:lnTo>
                    <a:pt x="2425192" y="1297305"/>
                  </a:lnTo>
                  <a:cubicBezTo>
                    <a:pt x="2425192" y="1300226"/>
                    <a:pt x="2422779" y="1302766"/>
                    <a:pt x="2419731" y="1302766"/>
                  </a:cubicBezTo>
                  <a:lnTo>
                    <a:pt x="5461" y="1302766"/>
                  </a:lnTo>
                  <a:cubicBezTo>
                    <a:pt x="2540" y="1302766"/>
                    <a:pt x="0" y="1300353"/>
                    <a:pt x="0" y="1297305"/>
                  </a:cubicBezTo>
                  <a:lnTo>
                    <a:pt x="0" y="5461"/>
                  </a:lnTo>
                  <a:cubicBezTo>
                    <a:pt x="0" y="2540"/>
                    <a:pt x="2413" y="0"/>
                    <a:pt x="5461" y="0"/>
                  </a:cubicBezTo>
                  <a:moveTo>
                    <a:pt x="5461" y="10795"/>
                  </a:moveTo>
                  <a:lnTo>
                    <a:pt x="5461" y="5334"/>
                  </a:lnTo>
                  <a:lnTo>
                    <a:pt x="10922" y="5334"/>
                  </a:lnTo>
                  <a:lnTo>
                    <a:pt x="10922" y="1297305"/>
                  </a:lnTo>
                  <a:lnTo>
                    <a:pt x="5461" y="1297305"/>
                  </a:lnTo>
                  <a:lnTo>
                    <a:pt x="5461" y="1291844"/>
                  </a:lnTo>
                  <a:lnTo>
                    <a:pt x="2419731" y="1291844"/>
                  </a:lnTo>
                  <a:lnTo>
                    <a:pt x="2419731" y="1297305"/>
                  </a:lnTo>
                  <a:lnTo>
                    <a:pt x="2414270" y="1297305"/>
                  </a:lnTo>
                  <a:lnTo>
                    <a:pt x="2414270" y="5461"/>
                  </a:lnTo>
                  <a:lnTo>
                    <a:pt x="2419731" y="5461"/>
                  </a:lnTo>
                  <a:lnTo>
                    <a:pt x="2419731" y="10922"/>
                  </a:lnTo>
                  <a:lnTo>
                    <a:pt x="5461" y="10922"/>
                  </a:lnTo>
                  <a:close/>
                </a:path>
              </a:pathLst>
            </a:custGeom>
            <a:solidFill>
              <a:srgbClr val="A6A6A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47" name="Freeform 10">
              <a:extLst>
                <a:ext uri="{FF2B5EF4-FFF2-40B4-BE49-F238E27FC236}">
                  <a16:creationId xmlns:a16="http://schemas.microsoft.com/office/drawing/2014/main" id="{408D750B-8D3D-684B-F8A6-1A9D8284613F}"/>
                </a:ext>
              </a:extLst>
            </p:cNvPr>
            <p:cNvSpPr/>
            <p:nvPr/>
          </p:nvSpPr>
          <p:spPr>
            <a:xfrm>
              <a:off x="215900" y="156718"/>
              <a:ext cx="2754122" cy="3621278"/>
            </a:xfrm>
            <a:custGeom>
              <a:avLst/>
              <a:gdLst/>
              <a:ahLst/>
              <a:cxnLst/>
              <a:rect l="l" t="t" r="r" b="b"/>
              <a:pathLst>
                <a:path w="2754122" h="3621278">
                  <a:moveTo>
                    <a:pt x="5461" y="127"/>
                  </a:moveTo>
                  <a:lnTo>
                    <a:pt x="2748661" y="127"/>
                  </a:lnTo>
                  <a:cubicBezTo>
                    <a:pt x="2751582" y="127"/>
                    <a:pt x="2754122" y="2540"/>
                    <a:pt x="2754122" y="5588"/>
                  </a:cubicBezTo>
                  <a:lnTo>
                    <a:pt x="2754122" y="3615817"/>
                  </a:lnTo>
                  <a:cubicBezTo>
                    <a:pt x="2754122" y="3618738"/>
                    <a:pt x="2751709" y="3621278"/>
                    <a:pt x="2748661" y="3621278"/>
                  </a:cubicBezTo>
                  <a:lnTo>
                    <a:pt x="5461" y="3621278"/>
                  </a:lnTo>
                  <a:cubicBezTo>
                    <a:pt x="2540" y="3621278"/>
                    <a:pt x="0" y="3618865"/>
                    <a:pt x="0" y="3615817"/>
                  </a:cubicBezTo>
                  <a:lnTo>
                    <a:pt x="0" y="5461"/>
                  </a:lnTo>
                  <a:cubicBezTo>
                    <a:pt x="0" y="2540"/>
                    <a:pt x="2413" y="0"/>
                    <a:pt x="5461" y="0"/>
                  </a:cubicBezTo>
                  <a:moveTo>
                    <a:pt x="5461" y="10795"/>
                  </a:moveTo>
                  <a:lnTo>
                    <a:pt x="5461" y="5334"/>
                  </a:lnTo>
                  <a:lnTo>
                    <a:pt x="10922" y="5334"/>
                  </a:lnTo>
                  <a:lnTo>
                    <a:pt x="5461" y="3610229"/>
                  </a:lnTo>
                  <a:lnTo>
                    <a:pt x="2748661" y="3610229"/>
                  </a:lnTo>
                  <a:lnTo>
                    <a:pt x="2748661" y="3615690"/>
                  </a:lnTo>
                  <a:lnTo>
                    <a:pt x="2743200" y="3615690"/>
                  </a:lnTo>
                  <a:lnTo>
                    <a:pt x="2748661" y="10795"/>
                  </a:lnTo>
                  <a:lnTo>
                    <a:pt x="5461" y="10795"/>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48" name="Freeform 11">
              <a:extLst>
                <a:ext uri="{FF2B5EF4-FFF2-40B4-BE49-F238E27FC236}">
                  <a16:creationId xmlns:a16="http://schemas.microsoft.com/office/drawing/2014/main" id="{A3C53A64-4194-08BF-8567-1B51CD87EE72}"/>
                </a:ext>
              </a:extLst>
            </p:cNvPr>
            <p:cNvSpPr/>
            <p:nvPr/>
          </p:nvSpPr>
          <p:spPr>
            <a:xfrm>
              <a:off x="382651" y="1772285"/>
              <a:ext cx="1102614" cy="1694307"/>
            </a:xfrm>
            <a:custGeom>
              <a:avLst/>
              <a:gdLst/>
              <a:ahLst/>
              <a:cxnLst/>
              <a:rect l="l" t="t" r="r" b="b"/>
              <a:pathLst>
                <a:path w="1102614" h="1694307">
                  <a:moveTo>
                    <a:pt x="0" y="0"/>
                  </a:moveTo>
                  <a:lnTo>
                    <a:pt x="1102614" y="0"/>
                  </a:lnTo>
                  <a:lnTo>
                    <a:pt x="1102614" y="1694307"/>
                  </a:lnTo>
                  <a:lnTo>
                    <a:pt x="0" y="1694307"/>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49" name="Freeform 12">
              <a:extLst>
                <a:ext uri="{FF2B5EF4-FFF2-40B4-BE49-F238E27FC236}">
                  <a16:creationId xmlns:a16="http://schemas.microsoft.com/office/drawing/2014/main" id="{AB50070F-FEBA-5816-8D98-D10D8AB1FA56}"/>
                </a:ext>
              </a:extLst>
            </p:cNvPr>
            <p:cNvSpPr/>
            <p:nvPr/>
          </p:nvSpPr>
          <p:spPr>
            <a:xfrm>
              <a:off x="377190" y="1766824"/>
              <a:ext cx="1113536" cy="1705229"/>
            </a:xfrm>
            <a:custGeom>
              <a:avLst/>
              <a:gdLst/>
              <a:ahLst/>
              <a:cxnLst/>
              <a:rect l="l" t="t" r="r" b="b"/>
              <a:pathLst>
                <a:path w="1113536" h="1705229">
                  <a:moveTo>
                    <a:pt x="5461" y="127"/>
                  </a:moveTo>
                  <a:lnTo>
                    <a:pt x="1108075" y="127"/>
                  </a:lnTo>
                  <a:cubicBezTo>
                    <a:pt x="1110996" y="127"/>
                    <a:pt x="1113536" y="2540"/>
                    <a:pt x="1113536" y="5588"/>
                  </a:cubicBezTo>
                  <a:lnTo>
                    <a:pt x="1113536" y="1699768"/>
                  </a:lnTo>
                  <a:cubicBezTo>
                    <a:pt x="1113536" y="1702689"/>
                    <a:pt x="1111123" y="1705229"/>
                    <a:pt x="1108075" y="1705229"/>
                  </a:cubicBezTo>
                  <a:lnTo>
                    <a:pt x="5461" y="1705229"/>
                  </a:lnTo>
                  <a:cubicBezTo>
                    <a:pt x="2540" y="1705229"/>
                    <a:pt x="0" y="1702816"/>
                    <a:pt x="0" y="1699768"/>
                  </a:cubicBezTo>
                  <a:lnTo>
                    <a:pt x="0" y="5461"/>
                  </a:lnTo>
                  <a:cubicBezTo>
                    <a:pt x="0" y="2540"/>
                    <a:pt x="2413" y="0"/>
                    <a:pt x="5461" y="0"/>
                  </a:cubicBezTo>
                  <a:moveTo>
                    <a:pt x="5461" y="10795"/>
                  </a:moveTo>
                  <a:lnTo>
                    <a:pt x="5461" y="5334"/>
                  </a:lnTo>
                  <a:lnTo>
                    <a:pt x="10922" y="5334"/>
                  </a:lnTo>
                  <a:lnTo>
                    <a:pt x="10922" y="1699768"/>
                  </a:lnTo>
                  <a:lnTo>
                    <a:pt x="5461" y="1699768"/>
                  </a:lnTo>
                  <a:lnTo>
                    <a:pt x="5461" y="1694307"/>
                  </a:lnTo>
                  <a:lnTo>
                    <a:pt x="1108075" y="1694307"/>
                  </a:lnTo>
                  <a:lnTo>
                    <a:pt x="1108075" y="1699768"/>
                  </a:lnTo>
                  <a:lnTo>
                    <a:pt x="1102614" y="1699768"/>
                  </a:lnTo>
                  <a:lnTo>
                    <a:pt x="1102614" y="5461"/>
                  </a:lnTo>
                  <a:lnTo>
                    <a:pt x="1108075" y="5461"/>
                  </a:lnTo>
                  <a:lnTo>
                    <a:pt x="1108075" y="10922"/>
                  </a:lnTo>
                  <a:lnTo>
                    <a:pt x="5461" y="10922"/>
                  </a:lnTo>
                  <a:close/>
                </a:path>
              </a:pathLst>
            </a:custGeom>
            <a:solidFill>
              <a:srgbClr val="A6A6A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50" name="Freeform 13">
              <a:extLst>
                <a:ext uri="{FF2B5EF4-FFF2-40B4-BE49-F238E27FC236}">
                  <a16:creationId xmlns:a16="http://schemas.microsoft.com/office/drawing/2014/main" id="{9ABC6A8B-1544-A187-A83C-C335092FE1FE}"/>
                </a:ext>
              </a:extLst>
            </p:cNvPr>
            <p:cNvSpPr/>
            <p:nvPr/>
          </p:nvSpPr>
          <p:spPr>
            <a:xfrm>
              <a:off x="508127" y="1897761"/>
              <a:ext cx="842645" cy="573786"/>
            </a:xfrm>
            <a:custGeom>
              <a:avLst/>
              <a:gdLst/>
              <a:ahLst/>
              <a:cxnLst/>
              <a:rect l="l" t="t" r="r" b="b"/>
              <a:pathLst>
                <a:path w="842645" h="573786">
                  <a:moveTo>
                    <a:pt x="0" y="0"/>
                  </a:moveTo>
                  <a:lnTo>
                    <a:pt x="842645" y="0"/>
                  </a:lnTo>
                  <a:lnTo>
                    <a:pt x="842645" y="573786"/>
                  </a:lnTo>
                  <a:lnTo>
                    <a:pt x="0" y="573786"/>
                  </a:lnTo>
                  <a:close/>
                </a:path>
              </a:pathLst>
            </a:cu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45" name="Group 144">
            <a:extLst>
              <a:ext uri="{FF2B5EF4-FFF2-40B4-BE49-F238E27FC236}">
                <a16:creationId xmlns:a16="http://schemas.microsoft.com/office/drawing/2014/main" id="{DA6B07FE-253C-5AB0-77BA-3D7E4AE6DFEF}"/>
              </a:ext>
            </a:extLst>
          </p:cNvPr>
          <p:cNvGrpSpPr>
            <a:grpSpLocks noChangeAspect="1"/>
          </p:cNvGrpSpPr>
          <p:nvPr/>
        </p:nvGrpSpPr>
        <p:grpSpPr>
          <a:xfrm>
            <a:off x="7864393" y="2128072"/>
            <a:ext cx="3058925" cy="3861943"/>
            <a:chOff x="63500" y="63500"/>
            <a:chExt cx="3058922" cy="3861943"/>
          </a:xfrm>
        </p:grpSpPr>
        <p:sp>
          <p:nvSpPr>
            <p:cNvPr id="241" name="Freeform 15">
              <a:extLst>
                <a:ext uri="{FF2B5EF4-FFF2-40B4-BE49-F238E27FC236}">
                  <a16:creationId xmlns:a16="http://schemas.microsoft.com/office/drawing/2014/main" id="{D5E78FFC-02F3-7D8F-E2E6-5EC63EBEEF85}"/>
                </a:ext>
              </a:extLst>
            </p:cNvPr>
            <p:cNvSpPr/>
            <p:nvPr/>
          </p:nvSpPr>
          <p:spPr>
            <a:xfrm>
              <a:off x="63500" y="63500"/>
              <a:ext cx="3058922" cy="3861943"/>
            </a:xfrm>
            <a:custGeom>
              <a:avLst/>
              <a:gdLst/>
              <a:ahLst/>
              <a:cxnLst/>
              <a:rect l="l" t="t" r="r" b="b"/>
              <a:pathLst>
                <a:path w="3058922" h="3861943">
                  <a:moveTo>
                    <a:pt x="5461" y="0"/>
                  </a:moveTo>
                  <a:lnTo>
                    <a:pt x="3053461" y="0"/>
                  </a:lnTo>
                  <a:cubicBezTo>
                    <a:pt x="3056382" y="0"/>
                    <a:pt x="3058922" y="2413"/>
                    <a:pt x="3058922" y="5461"/>
                  </a:cubicBezTo>
                  <a:lnTo>
                    <a:pt x="3058922" y="3856482"/>
                  </a:lnTo>
                  <a:cubicBezTo>
                    <a:pt x="3058922" y="3859403"/>
                    <a:pt x="3056509" y="3861943"/>
                    <a:pt x="3053461" y="3861943"/>
                  </a:cubicBezTo>
                  <a:lnTo>
                    <a:pt x="5461" y="3861943"/>
                  </a:lnTo>
                  <a:cubicBezTo>
                    <a:pt x="2540" y="3861943"/>
                    <a:pt x="0" y="3859530"/>
                    <a:pt x="0" y="3856482"/>
                  </a:cubicBezTo>
                  <a:lnTo>
                    <a:pt x="0" y="5461"/>
                  </a:lnTo>
                  <a:cubicBezTo>
                    <a:pt x="0" y="2540"/>
                    <a:pt x="2413" y="0"/>
                    <a:pt x="5461" y="0"/>
                  </a:cubicBezTo>
                  <a:moveTo>
                    <a:pt x="5461" y="10795"/>
                  </a:moveTo>
                  <a:lnTo>
                    <a:pt x="5461" y="5461"/>
                  </a:lnTo>
                  <a:lnTo>
                    <a:pt x="10922" y="5461"/>
                  </a:lnTo>
                  <a:lnTo>
                    <a:pt x="5461" y="3851148"/>
                  </a:lnTo>
                  <a:lnTo>
                    <a:pt x="3053461" y="3851148"/>
                  </a:lnTo>
                  <a:lnTo>
                    <a:pt x="3053461" y="3856609"/>
                  </a:lnTo>
                  <a:lnTo>
                    <a:pt x="3048000" y="3856609"/>
                  </a:lnTo>
                  <a:lnTo>
                    <a:pt x="3053461" y="10922"/>
                  </a:lnTo>
                  <a:lnTo>
                    <a:pt x="5461" y="10922"/>
                  </a:lnTo>
                  <a:close/>
                </a:path>
              </a:pathLst>
            </a:custGeom>
            <a:solidFill>
              <a:srgbClr val="00000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42" name="Freeform 16">
              <a:extLst>
                <a:ext uri="{FF2B5EF4-FFF2-40B4-BE49-F238E27FC236}">
                  <a16:creationId xmlns:a16="http://schemas.microsoft.com/office/drawing/2014/main" id="{C6B67663-6B74-3CCF-CDE8-6F0E73D907D5}"/>
                </a:ext>
              </a:extLst>
            </p:cNvPr>
            <p:cNvSpPr/>
            <p:nvPr/>
          </p:nvSpPr>
          <p:spPr>
            <a:xfrm>
              <a:off x="372237" y="301752"/>
              <a:ext cx="2414270" cy="1291844"/>
            </a:xfrm>
            <a:custGeom>
              <a:avLst/>
              <a:gdLst/>
              <a:ahLst/>
              <a:cxnLst/>
              <a:rect l="l" t="t" r="r" b="b"/>
              <a:pathLst>
                <a:path w="2414270" h="1291844">
                  <a:moveTo>
                    <a:pt x="0" y="0"/>
                  </a:moveTo>
                  <a:lnTo>
                    <a:pt x="2414270" y="0"/>
                  </a:lnTo>
                  <a:lnTo>
                    <a:pt x="2414270" y="1291844"/>
                  </a:lnTo>
                  <a:lnTo>
                    <a:pt x="0" y="1291844"/>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43" name="Freeform 17">
              <a:extLst>
                <a:ext uri="{FF2B5EF4-FFF2-40B4-BE49-F238E27FC236}">
                  <a16:creationId xmlns:a16="http://schemas.microsoft.com/office/drawing/2014/main" id="{5BF2D50C-E72A-FF57-86C5-8F566BE6E979}"/>
                </a:ext>
              </a:extLst>
            </p:cNvPr>
            <p:cNvSpPr/>
            <p:nvPr/>
          </p:nvSpPr>
          <p:spPr>
            <a:xfrm>
              <a:off x="366776" y="296291"/>
              <a:ext cx="2425192" cy="1302766"/>
            </a:xfrm>
            <a:custGeom>
              <a:avLst/>
              <a:gdLst/>
              <a:ahLst/>
              <a:cxnLst/>
              <a:rect l="l" t="t" r="r" b="b"/>
              <a:pathLst>
                <a:path w="2425192" h="1302766">
                  <a:moveTo>
                    <a:pt x="5461" y="127"/>
                  </a:moveTo>
                  <a:lnTo>
                    <a:pt x="2419731" y="127"/>
                  </a:lnTo>
                  <a:cubicBezTo>
                    <a:pt x="2422652" y="127"/>
                    <a:pt x="2425192" y="2540"/>
                    <a:pt x="2425192" y="5588"/>
                  </a:cubicBezTo>
                  <a:lnTo>
                    <a:pt x="2425192" y="1297305"/>
                  </a:lnTo>
                  <a:cubicBezTo>
                    <a:pt x="2425192" y="1300226"/>
                    <a:pt x="2422779" y="1302766"/>
                    <a:pt x="2419731" y="1302766"/>
                  </a:cubicBezTo>
                  <a:lnTo>
                    <a:pt x="5461" y="1302766"/>
                  </a:lnTo>
                  <a:cubicBezTo>
                    <a:pt x="2540" y="1302766"/>
                    <a:pt x="0" y="1300353"/>
                    <a:pt x="0" y="1297305"/>
                  </a:cubicBezTo>
                  <a:lnTo>
                    <a:pt x="0" y="5461"/>
                  </a:lnTo>
                  <a:cubicBezTo>
                    <a:pt x="0" y="2540"/>
                    <a:pt x="2413" y="0"/>
                    <a:pt x="5461" y="0"/>
                  </a:cubicBezTo>
                  <a:moveTo>
                    <a:pt x="5461" y="10795"/>
                  </a:moveTo>
                  <a:lnTo>
                    <a:pt x="5461" y="5334"/>
                  </a:lnTo>
                  <a:lnTo>
                    <a:pt x="10922" y="5334"/>
                  </a:lnTo>
                  <a:lnTo>
                    <a:pt x="10922" y="1297305"/>
                  </a:lnTo>
                  <a:lnTo>
                    <a:pt x="5461" y="1297305"/>
                  </a:lnTo>
                  <a:lnTo>
                    <a:pt x="5461" y="1291844"/>
                  </a:lnTo>
                  <a:lnTo>
                    <a:pt x="2419731" y="1291844"/>
                  </a:lnTo>
                  <a:lnTo>
                    <a:pt x="2419731" y="1297305"/>
                  </a:lnTo>
                  <a:lnTo>
                    <a:pt x="2414270" y="1297305"/>
                  </a:lnTo>
                  <a:lnTo>
                    <a:pt x="2414270" y="5461"/>
                  </a:lnTo>
                  <a:lnTo>
                    <a:pt x="2419731" y="5461"/>
                  </a:lnTo>
                  <a:lnTo>
                    <a:pt x="2419731" y="10922"/>
                  </a:lnTo>
                  <a:lnTo>
                    <a:pt x="5461" y="10922"/>
                  </a:lnTo>
                  <a:close/>
                </a:path>
              </a:pathLst>
            </a:custGeom>
            <a:solidFill>
              <a:srgbClr val="A6A6A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46" name="Freeform 18">
            <a:extLst>
              <a:ext uri="{FF2B5EF4-FFF2-40B4-BE49-F238E27FC236}">
                <a16:creationId xmlns:a16="http://schemas.microsoft.com/office/drawing/2014/main" id="{6E3534E9-8933-AB0C-6924-D8435D2BB363}"/>
              </a:ext>
            </a:extLst>
          </p:cNvPr>
          <p:cNvSpPr/>
          <p:nvPr/>
        </p:nvSpPr>
        <p:spPr>
          <a:xfrm>
            <a:off x="4805662" y="4035876"/>
            <a:ext cx="445008" cy="347472"/>
          </a:xfrm>
          <a:custGeom>
            <a:avLst/>
            <a:gdLst/>
            <a:ahLst/>
            <a:cxnLst/>
            <a:rect l="l" t="t" r="r" b="b"/>
            <a:pathLst>
              <a:path w="445008" h="347472">
                <a:moveTo>
                  <a:pt x="0" y="0"/>
                </a:moveTo>
                <a:lnTo>
                  <a:pt x="445008" y="0"/>
                </a:lnTo>
                <a:lnTo>
                  <a:pt x="445008" y="347472"/>
                </a:lnTo>
                <a:lnTo>
                  <a:pt x="0" y="347472"/>
                </a:lnTo>
                <a:lnTo>
                  <a:pt x="0" y="0"/>
                </a:lnTo>
                <a:close/>
              </a:path>
            </a:pathLst>
          </a:custGeom>
          <a:blipFill>
            <a:blip r:embed="rId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47" name="Group 146">
            <a:extLst>
              <a:ext uri="{FF2B5EF4-FFF2-40B4-BE49-F238E27FC236}">
                <a16:creationId xmlns:a16="http://schemas.microsoft.com/office/drawing/2014/main" id="{BF375E4C-883E-84CA-3D68-44570BCD9646}"/>
              </a:ext>
            </a:extLst>
          </p:cNvPr>
          <p:cNvGrpSpPr>
            <a:grpSpLocks noChangeAspect="1"/>
          </p:cNvGrpSpPr>
          <p:nvPr/>
        </p:nvGrpSpPr>
        <p:grpSpPr>
          <a:xfrm>
            <a:off x="4606637" y="4669212"/>
            <a:ext cx="842648" cy="573789"/>
            <a:chOff x="0" y="0"/>
            <a:chExt cx="842645" cy="573786"/>
          </a:xfrm>
        </p:grpSpPr>
        <p:sp>
          <p:nvSpPr>
            <p:cNvPr id="240" name="Freeform 20">
              <a:extLst>
                <a:ext uri="{FF2B5EF4-FFF2-40B4-BE49-F238E27FC236}">
                  <a16:creationId xmlns:a16="http://schemas.microsoft.com/office/drawing/2014/main" id="{15C47D3D-7079-9A8E-630F-623038C485E6}"/>
                </a:ext>
              </a:extLst>
            </p:cNvPr>
            <p:cNvSpPr/>
            <p:nvPr/>
          </p:nvSpPr>
          <p:spPr>
            <a:xfrm>
              <a:off x="0" y="0"/>
              <a:ext cx="842645" cy="573786"/>
            </a:xfrm>
            <a:custGeom>
              <a:avLst/>
              <a:gdLst/>
              <a:ahLst/>
              <a:cxnLst/>
              <a:rect l="l" t="t" r="r" b="b"/>
              <a:pathLst>
                <a:path w="842645" h="573786">
                  <a:moveTo>
                    <a:pt x="0" y="0"/>
                  </a:moveTo>
                  <a:lnTo>
                    <a:pt x="842645" y="0"/>
                  </a:lnTo>
                  <a:lnTo>
                    <a:pt x="842645" y="573786"/>
                  </a:lnTo>
                  <a:lnTo>
                    <a:pt x="0" y="573786"/>
                  </a:lnTo>
                  <a:close/>
                </a:path>
              </a:pathLst>
            </a:custGeom>
            <a:solidFill>
              <a:srgbClr val="3D6FD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48" name="Freeform 21">
            <a:extLst>
              <a:ext uri="{FF2B5EF4-FFF2-40B4-BE49-F238E27FC236}">
                <a16:creationId xmlns:a16="http://schemas.microsoft.com/office/drawing/2014/main" id="{D814BA71-9B7D-BBBD-4B91-F200CDB143BF}"/>
              </a:ext>
            </a:extLst>
          </p:cNvPr>
          <p:cNvSpPr/>
          <p:nvPr/>
        </p:nvSpPr>
        <p:spPr>
          <a:xfrm>
            <a:off x="4907913" y="4732573"/>
            <a:ext cx="288541" cy="286102"/>
          </a:xfrm>
          <a:custGeom>
            <a:avLst/>
            <a:gdLst/>
            <a:ahLst/>
            <a:cxnLst/>
            <a:rect l="l" t="t" r="r" b="b"/>
            <a:pathLst>
              <a:path w="288541" h="286102">
                <a:moveTo>
                  <a:pt x="0" y="0"/>
                </a:moveTo>
                <a:lnTo>
                  <a:pt x="288541" y="0"/>
                </a:lnTo>
                <a:lnTo>
                  <a:pt x="288541" y="286102"/>
                </a:lnTo>
                <a:lnTo>
                  <a:pt x="0" y="286102"/>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49" name="Group 148">
            <a:extLst>
              <a:ext uri="{FF2B5EF4-FFF2-40B4-BE49-F238E27FC236}">
                <a16:creationId xmlns:a16="http://schemas.microsoft.com/office/drawing/2014/main" id="{15BA906B-49D1-D0BA-760A-F92C6A6ACD4D}"/>
              </a:ext>
            </a:extLst>
          </p:cNvPr>
          <p:cNvGrpSpPr>
            <a:grpSpLocks noChangeAspect="1"/>
          </p:cNvGrpSpPr>
          <p:nvPr/>
        </p:nvGrpSpPr>
        <p:grpSpPr>
          <a:xfrm>
            <a:off x="5802507" y="3849926"/>
            <a:ext cx="1113536" cy="1705226"/>
            <a:chOff x="63500" y="63500"/>
            <a:chExt cx="1113536" cy="1705229"/>
          </a:xfrm>
        </p:grpSpPr>
        <p:sp>
          <p:nvSpPr>
            <p:cNvPr id="237" name="Freeform 23">
              <a:extLst>
                <a:ext uri="{FF2B5EF4-FFF2-40B4-BE49-F238E27FC236}">
                  <a16:creationId xmlns:a16="http://schemas.microsoft.com/office/drawing/2014/main" id="{B1AAAC6B-D032-1E4F-C9F2-A50D3FC8F51B}"/>
                </a:ext>
              </a:extLst>
            </p:cNvPr>
            <p:cNvSpPr/>
            <p:nvPr/>
          </p:nvSpPr>
          <p:spPr>
            <a:xfrm>
              <a:off x="68961" y="68961"/>
              <a:ext cx="1102614" cy="1694307"/>
            </a:xfrm>
            <a:custGeom>
              <a:avLst/>
              <a:gdLst/>
              <a:ahLst/>
              <a:cxnLst/>
              <a:rect l="l" t="t" r="r" b="b"/>
              <a:pathLst>
                <a:path w="1102614" h="1694307">
                  <a:moveTo>
                    <a:pt x="0" y="0"/>
                  </a:moveTo>
                  <a:lnTo>
                    <a:pt x="1102614" y="0"/>
                  </a:lnTo>
                  <a:lnTo>
                    <a:pt x="1102614" y="1694307"/>
                  </a:lnTo>
                  <a:lnTo>
                    <a:pt x="0" y="1694307"/>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38" name="Freeform 24">
              <a:extLst>
                <a:ext uri="{FF2B5EF4-FFF2-40B4-BE49-F238E27FC236}">
                  <a16:creationId xmlns:a16="http://schemas.microsoft.com/office/drawing/2014/main" id="{4FE618AE-E0D5-2C8B-E8CC-A2C71DAC441C}"/>
                </a:ext>
              </a:extLst>
            </p:cNvPr>
            <p:cNvSpPr/>
            <p:nvPr/>
          </p:nvSpPr>
          <p:spPr>
            <a:xfrm>
              <a:off x="63500" y="63500"/>
              <a:ext cx="1113536" cy="1705229"/>
            </a:xfrm>
            <a:custGeom>
              <a:avLst/>
              <a:gdLst/>
              <a:ahLst/>
              <a:cxnLst/>
              <a:rect l="l" t="t" r="r" b="b"/>
              <a:pathLst>
                <a:path w="1113536" h="1705229">
                  <a:moveTo>
                    <a:pt x="5461" y="0"/>
                  </a:moveTo>
                  <a:lnTo>
                    <a:pt x="1108075" y="0"/>
                  </a:lnTo>
                  <a:cubicBezTo>
                    <a:pt x="1110996" y="0"/>
                    <a:pt x="1113536" y="2413"/>
                    <a:pt x="1113536" y="5461"/>
                  </a:cubicBezTo>
                  <a:lnTo>
                    <a:pt x="1113536" y="1699768"/>
                  </a:lnTo>
                  <a:cubicBezTo>
                    <a:pt x="1113536" y="1702689"/>
                    <a:pt x="1111123" y="1705229"/>
                    <a:pt x="1108075" y="1705229"/>
                  </a:cubicBezTo>
                  <a:lnTo>
                    <a:pt x="5461" y="1705229"/>
                  </a:lnTo>
                  <a:cubicBezTo>
                    <a:pt x="2540" y="1705229"/>
                    <a:pt x="0" y="1702816"/>
                    <a:pt x="0" y="1699768"/>
                  </a:cubicBezTo>
                  <a:lnTo>
                    <a:pt x="0" y="5461"/>
                  </a:lnTo>
                  <a:cubicBezTo>
                    <a:pt x="0" y="2540"/>
                    <a:pt x="2413" y="0"/>
                    <a:pt x="5461" y="0"/>
                  </a:cubicBezTo>
                  <a:moveTo>
                    <a:pt x="5461" y="10795"/>
                  </a:moveTo>
                  <a:lnTo>
                    <a:pt x="5461" y="5461"/>
                  </a:lnTo>
                  <a:lnTo>
                    <a:pt x="10922" y="5461"/>
                  </a:lnTo>
                  <a:lnTo>
                    <a:pt x="10922" y="1699768"/>
                  </a:lnTo>
                  <a:lnTo>
                    <a:pt x="5461" y="1699768"/>
                  </a:lnTo>
                  <a:lnTo>
                    <a:pt x="5461" y="1694307"/>
                  </a:lnTo>
                  <a:lnTo>
                    <a:pt x="1108075" y="1694307"/>
                  </a:lnTo>
                  <a:lnTo>
                    <a:pt x="1108075" y="1699768"/>
                  </a:lnTo>
                  <a:lnTo>
                    <a:pt x="1102614" y="1699768"/>
                  </a:lnTo>
                  <a:lnTo>
                    <a:pt x="1102614" y="5461"/>
                  </a:lnTo>
                  <a:lnTo>
                    <a:pt x="1108075" y="5461"/>
                  </a:lnTo>
                  <a:lnTo>
                    <a:pt x="1108075" y="10922"/>
                  </a:lnTo>
                  <a:lnTo>
                    <a:pt x="5461" y="10922"/>
                  </a:lnTo>
                  <a:close/>
                </a:path>
              </a:pathLst>
            </a:custGeom>
            <a:solidFill>
              <a:srgbClr val="A6A6A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39" name="Freeform 25">
              <a:extLst>
                <a:ext uri="{FF2B5EF4-FFF2-40B4-BE49-F238E27FC236}">
                  <a16:creationId xmlns:a16="http://schemas.microsoft.com/office/drawing/2014/main" id="{40A70BED-176D-86E8-8ED0-9B0525C975CA}"/>
                </a:ext>
              </a:extLst>
            </p:cNvPr>
            <p:cNvSpPr/>
            <p:nvPr/>
          </p:nvSpPr>
          <p:spPr>
            <a:xfrm>
              <a:off x="194437" y="194437"/>
              <a:ext cx="842645" cy="573659"/>
            </a:xfrm>
            <a:custGeom>
              <a:avLst/>
              <a:gdLst/>
              <a:ahLst/>
              <a:cxnLst/>
              <a:rect l="l" t="t" r="r" b="b"/>
              <a:pathLst>
                <a:path w="842645" h="573659">
                  <a:moveTo>
                    <a:pt x="0" y="0"/>
                  </a:moveTo>
                  <a:lnTo>
                    <a:pt x="842645" y="0"/>
                  </a:lnTo>
                  <a:lnTo>
                    <a:pt x="842645" y="573659"/>
                  </a:lnTo>
                  <a:lnTo>
                    <a:pt x="0" y="573659"/>
                  </a:lnTo>
                  <a:close/>
                </a:path>
              </a:pathLst>
            </a:cu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50" name="Freeform 26">
            <a:extLst>
              <a:ext uri="{FF2B5EF4-FFF2-40B4-BE49-F238E27FC236}">
                <a16:creationId xmlns:a16="http://schemas.microsoft.com/office/drawing/2014/main" id="{31E29BA1-D567-A8E0-B29D-4FA4352021F3}"/>
              </a:ext>
            </a:extLst>
          </p:cNvPr>
          <p:cNvSpPr/>
          <p:nvPr/>
        </p:nvSpPr>
        <p:spPr>
          <a:xfrm>
            <a:off x="6131542" y="4035876"/>
            <a:ext cx="445008" cy="347472"/>
          </a:xfrm>
          <a:custGeom>
            <a:avLst/>
            <a:gdLst/>
            <a:ahLst/>
            <a:cxnLst/>
            <a:rect l="l" t="t" r="r" b="b"/>
            <a:pathLst>
              <a:path w="445008" h="347472">
                <a:moveTo>
                  <a:pt x="0" y="0"/>
                </a:moveTo>
                <a:lnTo>
                  <a:pt x="445008" y="0"/>
                </a:lnTo>
                <a:lnTo>
                  <a:pt x="445008" y="347472"/>
                </a:lnTo>
                <a:lnTo>
                  <a:pt x="0" y="347472"/>
                </a:lnTo>
                <a:lnTo>
                  <a:pt x="0" y="0"/>
                </a:lnTo>
                <a:close/>
              </a:path>
            </a:pathLst>
          </a:custGeom>
          <a:blipFill>
            <a:blip r:embed="rId6"/>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51" name="Group 150">
            <a:extLst>
              <a:ext uri="{FF2B5EF4-FFF2-40B4-BE49-F238E27FC236}">
                <a16:creationId xmlns:a16="http://schemas.microsoft.com/office/drawing/2014/main" id="{C14B9230-22B2-271D-226D-CB44C24DB040}"/>
              </a:ext>
            </a:extLst>
          </p:cNvPr>
          <p:cNvGrpSpPr>
            <a:grpSpLocks noChangeAspect="1"/>
          </p:cNvGrpSpPr>
          <p:nvPr/>
        </p:nvGrpSpPr>
        <p:grpSpPr>
          <a:xfrm>
            <a:off x="5933412" y="4669212"/>
            <a:ext cx="842648" cy="573789"/>
            <a:chOff x="0" y="0"/>
            <a:chExt cx="842645" cy="573786"/>
          </a:xfrm>
        </p:grpSpPr>
        <p:sp>
          <p:nvSpPr>
            <p:cNvPr id="236" name="Freeform 28">
              <a:extLst>
                <a:ext uri="{FF2B5EF4-FFF2-40B4-BE49-F238E27FC236}">
                  <a16:creationId xmlns:a16="http://schemas.microsoft.com/office/drawing/2014/main" id="{D7EED3B0-0038-552D-88C3-CF2F40622674}"/>
                </a:ext>
              </a:extLst>
            </p:cNvPr>
            <p:cNvSpPr/>
            <p:nvPr/>
          </p:nvSpPr>
          <p:spPr>
            <a:xfrm>
              <a:off x="0" y="0"/>
              <a:ext cx="842645" cy="573786"/>
            </a:xfrm>
            <a:custGeom>
              <a:avLst/>
              <a:gdLst/>
              <a:ahLst/>
              <a:cxnLst/>
              <a:rect l="l" t="t" r="r" b="b"/>
              <a:pathLst>
                <a:path w="842645" h="573786">
                  <a:moveTo>
                    <a:pt x="0" y="0"/>
                  </a:moveTo>
                  <a:lnTo>
                    <a:pt x="842645" y="0"/>
                  </a:lnTo>
                  <a:lnTo>
                    <a:pt x="842645" y="573786"/>
                  </a:lnTo>
                  <a:lnTo>
                    <a:pt x="0" y="573786"/>
                  </a:lnTo>
                  <a:close/>
                </a:path>
              </a:pathLst>
            </a:custGeom>
            <a:solidFill>
              <a:srgbClr val="3D6FD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52" name="Freeform 29">
            <a:extLst>
              <a:ext uri="{FF2B5EF4-FFF2-40B4-BE49-F238E27FC236}">
                <a16:creationId xmlns:a16="http://schemas.microsoft.com/office/drawing/2014/main" id="{C70D79A6-28CE-5B08-1948-E6E7AFF6DF11}"/>
              </a:ext>
            </a:extLst>
          </p:cNvPr>
          <p:cNvSpPr/>
          <p:nvPr/>
        </p:nvSpPr>
        <p:spPr>
          <a:xfrm>
            <a:off x="6234688" y="4732573"/>
            <a:ext cx="288541" cy="286102"/>
          </a:xfrm>
          <a:custGeom>
            <a:avLst/>
            <a:gdLst/>
            <a:ahLst/>
            <a:cxnLst/>
            <a:rect l="l" t="t" r="r" b="b"/>
            <a:pathLst>
              <a:path w="288541" h="286102">
                <a:moveTo>
                  <a:pt x="0" y="0"/>
                </a:moveTo>
                <a:lnTo>
                  <a:pt x="288541" y="0"/>
                </a:lnTo>
                <a:lnTo>
                  <a:pt x="288541" y="286102"/>
                </a:lnTo>
                <a:lnTo>
                  <a:pt x="0" y="286102"/>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154" name="Freeform 31">
            <a:extLst>
              <a:ext uri="{FF2B5EF4-FFF2-40B4-BE49-F238E27FC236}">
                <a16:creationId xmlns:a16="http://schemas.microsoft.com/office/drawing/2014/main" id="{49BC0AC5-056F-AEBC-D166-F667E9CA05DD}"/>
              </a:ext>
            </a:extLst>
          </p:cNvPr>
          <p:cNvSpPr/>
          <p:nvPr/>
        </p:nvSpPr>
        <p:spPr>
          <a:xfrm>
            <a:off x="1343134" y="1661484"/>
            <a:ext cx="286512" cy="280416"/>
          </a:xfrm>
          <a:custGeom>
            <a:avLst/>
            <a:gdLst/>
            <a:ahLst/>
            <a:cxnLst/>
            <a:rect l="l" t="t" r="r" b="b"/>
            <a:pathLst>
              <a:path w="286512" h="280416">
                <a:moveTo>
                  <a:pt x="0" y="0"/>
                </a:moveTo>
                <a:lnTo>
                  <a:pt x="286512" y="0"/>
                </a:lnTo>
                <a:lnTo>
                  <a:pt x="286512" y="280416"/>
                </a:lnTo>
                <a:lnTo>
                  <a:pt x="0" y="280416"/>
                </a:lnTo>
                <a:lnTo>
                  <a:pt x="0" y="0"/>
                </a:lnTo>
                <a:close/>
              </a:path>
            </a:pathLst>
          </a:custGeom>
          <a:blipFill>
            <a:blip r:embed="rId7"/>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55" name="Group 154">
            <a:extLst>
              <a:ext uri="{FF2B5EF4-FFF2-40B4-BE49-F238E27FC236}">
                <a16:creationId xmlns:a16="http://schemas.microsoft.com/office/drawing/2014/main" id="{C6FFE1D1-1E69-6D01-0896-57568F4A4C67}"/>
              </a:ext>
            </a:extLst>
          </p:cNvPr>
          <p:cNvGrpSpPr>
            <a:grpSpLocks noChangeAspect="1"/>
          </p:cNvGrpSpPr>
          <p:nvPr/>
        </p:nvGrpSpPr>
        <p:grpSpPr>
          <a:xfrm>
            <a:off x="2411915" y="2003708"/>
            <a:ext cx="32385" cy="577348"/>
            <a:chOff x="0" y="0"/>
            <a:chExt cx="32385" cy="577342"/>
          </a:xfrm>
        </p:grpSpPr>
        <p:sp>
          <p:nvSpPr>
            <p:cNvPr id="235" name="Freeform 33">
              <a:extLst>
                <a:ext uri="{FF2B5EF4-FFF2-40B4-BE49-F238E27FC236}">
                  <a16:creationId xmlns:a16="http://schemas.microsoft.com/office/drawing/2014/main" id="{42026C18-B080-7FB2-BEEA-EE705E295F0A}"/>
                </a:ext>
              </a:extLst>
            </p:cNvPr>
            <p:cNvSpPr/>
            <p:nvPr/>
          </p:nvSpPr>
          <p:spPr>
            <a:xfrm>
              <a:off x="0" y="0"/>
              <a:ext cx="32385" cy="577342"/>
            </a:xfrm>
            <a:custGeom>
              <a:avLst/>
              <a:gdLst/>
              <a:ahLst/>
              <a:cxnLst/>
              <a:rect l="l" t="t" r="r" b="b"/>
              <a:pathLst>
                <a:path w="32385" h="577342">
                  <a:moveTo>
                    <a:pt x="29337" y="114300"/>
                  </a:moveTo>
                  <a:lnTo>
                    <a:pt x="29972" y="200025"/>
                  </a:lnTo>
                  <a:lnTo>
                    <a:pt x="1397" y="200279"/>
                  </a:lnTo>
                  <a:lnTo>
                    <a:pt x="762" y="114427"/>
                  </a:lnTo>
                  <a:close/>
                  <a:moveTo>
                    <a:pt x="30099" y="228600"/>
                  </a:moveTo>
                  <a:lnTo>
                    <a:pt x="30734" y="314325"/>
                  </a:lnTo>
                  <a:lnTo>
                    <a:pt x="2159" y="314579"/>
                  </a:lnTo>
                  <a:lnTo>
                    <a:pt x="1524" y="228854"/>
                  </a:lnTo>
                  <a:close/>
                  <a:moveTo>
                    <a:pt x="30861" y="342900"/>
                  </a:moveTo>
                  <a:lnTo>
                    <a:pt x="31496" y="428625"/>
                  </a:lnTo>
                  <a:lnTo>
                    <a:pt x="2921" y="428879"/>
                  </a:lnTo>
                  <a:lnTo>
                    <a:pt x="2286" y="343154"/>
                  </a:lnTo>
                  <a:close/>
                  <a:moveTo>
                    <a:pt x="31623" y="457200"/>
                  </a:moveTo>
                  <a:lnTo>
                    <a:pt x="32258" y="542925"/>
                  </a:lnTo>
                  <a:lnTo>
                    <a:pt x="3683" y="543179"/>
                  </a:lnTo>
                  <a:lnTo>
                    <a:pt x="3048" y="457454"/>
                  </a:lnTo>
                  <a:close/>
                  <a:moveTo>
                    <a:pt x="32385" y="571500"/>
                  </a:moveTo>
                  <a:lnTo>
                    <a:pt x="32385" y="577088"/>
                  </a:lnTo>
                  <a:lnTo>
                    <a:pt x="3810" y="577342"/>
                  </a:lnTo>
                  <a:lnTo>
                    <a:pt x="3810" y="571754"/>
                  </a:lnTo>
                  <a:close/>
                  <a:moveTo>
                    <a:pt x="28575" y="0"/>
                  </a:moveTo>
                  <a:lnTo>
                    <a:pt x="29210" y="85725"/>
                  </a:lnTo>
                  <a:lnTo>
                    <a:pt x="635" y="85979"/>
                  </a:lnTo>
                  <a:lnTo>
                    <a:pt x="0" y="254"/>
                  </a:lnTo>
                  <a:close/>
                </a:path>
              </a:pathLst>
            </a:custGeom>
            <a:solidFill>
              <a:srgbClr val="0078D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56" name="Group 155">
            <a:extLst>
              <a:ext uri="{FF2B5EF4-FFF2-40B4-BE49-F238E27FC236}">
                <a16:creationId xmlns:a16="http://schemas.microsoft.com/office/drawing/2014/main" id="{0FE01E88-E2B3-F273-72EA-BAE2DA5BC6E4}"/>
              </a:ext>
            </a:extLst>
          </p:cNvPr>
          <p:cNvGrpSpPr>
            <a:grpSpLocks noChangeAspect="1"/>
          </p:cNvGrpSpPr>
          <p:nvPr/>
        </p:nvGrpSpPr>
        <p:grpSpPr>
          <a:xfrm>
            <a:off x="1188797" y="4886008"/>
            <a:ext cx="2744347" cy="1117854"/>
            <a:chOff x="63500" y="63500"/>
            <a:chExt cx="2744343" cy="1117854"/>
          </a:xfrm>
        </p:grpSpPr>
        <p:sp>
          <p:nvSpPr>
            <p:cNvPr id="232" name="Freeform 35">
              <a:extLst>
                <a:ext uri="{FF2B5EF4-FFF2-40B4-BE49-F238E27FC236}">
                  <a16:creationId xmlns:a16="http://schemas.microsoft.com/office/drawing/2014/main" id="{C6BC588B-E527-C83C-1921-5EA2CFE586DF}"/>
                </a:ext>
              </a:extLst>
            </p:cNvPr>
            <p:cNvSpPr/>
            <p:nvPr/>
          </p:nvSpPr>
          <p:spPr>
            <a:xfrm>
              <a:off x="63500" y="63500"/>
              <a:ext cx="2744343" cy="1117854"/>
            </a:xfrm>
            <a:custGeom>
              <a:avLst/>
              <a:gdLst/>
              <a:ahLst/>
              <a:cxnLst/>
              <a:rect l="l" t="t" r="r" b="b"/>
              <a:pathLst>
                <a:path w="2744343" h="1117854">
                  <a:moveTo>
                    <a:pt x="4826" y="0"/>
                  </a:moveTo>
                  <a:lnTo>
                    <a:pt x="2739517" y="0"/>
                  </a:lnTo>
                  <a:cubicBezTo>
                    <a:pt x="2742184" y="0"/>
                    <a:pt x="2744343" y="2159"/>
                    <a:pt x="2744343" y="4826"/>
                  </a:cubicBezTo>
                  <a:lnTo>
                    <a:pt x="2744343" y="1113028"/>
                  </a:lnTo>
                  <a:cubicBezTo>
                    <a:pt x="2744343" y="1115695"/>
                    <a:pt x="2742184" y="1117854"/>
                    <a:pt x="2739517" y="1117854"/>
                  </a:cubicBezTo>
                  <a:lnTo>
                    <a:pt x="4826" y="1117854"/>
                  </a:lnTo>
                  <a:cubicBezTo>
                    <a:pt x="2159" y="1117854"/>
                    <a:pt x="0" y="1115695"/>
                    <a:pt x="0" y="1113028"/>
                  </a:cubicBezTo>
                  <a:lnTo>
                    <a:pt x="0" y="4826"/>
                  </a:lnTo>
                  <a:cubicBezTo>
                    <a:pt x="0" y="2159"/>
                    <a:pt x="2159" y="0"/>
                    <a:pt x="4826" y="0"/>
                  </a:cubicBezTo>
                  <a:moveTo>
                    <a:pt x="4826" y="9525"/>
                  </a:moveTo>
                  <a:lnTo>
                    <a:pt x="4826" y="4826"/>
                  </a:lnTo>
                  <a:lnTo>
                    <a:pt x="9652" y="4826"/>
                  </a:lnTo>
                  <a:lnTo>
                    <a:pt x="9652" y="1113028"/>
                  </a:lnTo>
                  <a:lnTo>
                    <a:pt x="4826" y="1113028"/>
                  </a:lnTo>
                  <a:lnTo>
                    <a:pt x="4826" y="1108202"/>
                  </a:lnTo>
                  <a:lnTo>
                    <a:pt x="2734818" y="1113028"/>
                  </a:lnTo>
                  <a:lnTo>
                    <a:pt x="2734818" y="4826"/>
                  </a:lnTo>
                  <a:lnTo>
                    <a:pt x="2739644" y="4826"/>
                  </a:lnTo>
                  <a:lnTo>
                    <a:pt x="2739644" y="9652"/>
                  </a:lnTo>
                  <a:lnTo>
                    <a:pt x="4826" y="9652"/>
                  </a:lnTo>
                  <a:close/>
                </a:path>
              </a:pathLst>
            </a:cu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33" name="Freeform 36">
              <a:extLst>
                <a:ext uri="{FF2B5EF4-FFF2-40B4-BE49-F238E27FC236}">
                  <a16:creationId xmlns:a16="http://schemas.microsoft.com/office/drawing/2014/main" id="{23B5757C-438C-9512-CBD0-AF7A7DD4B88B}"/>
                </a:ext>
              </a:extLst>
            </p:cNvPr>
            <p:cNvSpPr/>
            <p:nvPr/>
          </p:nvSpPr>
          <p:spPr>
            <a:xfrm>
              <a:off x="172339" y="608330"/>
              <a:ext cx="657225" cy="28575"/>
            </a:xfrm>
            <a:custGeom>
              <a:avLst/>
              <a:gdLst/>
              <a:ahLst/>
              <a:cxnLst/>
              <a:rect l="l" t="t" r="r" b="b"/>
              <a:pathLst>
                <a:path w="657225" h="28575">
                  <a:moveTo>
                    <a:pt x="114300" y="0"/>
                  </a:moveTo>
                  <a:lnTo>
                    <a:pt x="200025" y="0"/>
                  </a:lnTo>
                  <a:lnTo>
                    <a:pt x="200025" y="28575"/>
                  </a:lnTo>
                  <a:lnTo>
                    <a:pt x="114300" y="28575"/>
                  </a:lnTo>
                  <a:close/>
                  <a:moveTo>
                    <a:pt x="228600" y="0"/>
                  </a:moveTo>
                  <a:lnTo>
                    <a:pt x="314325" y="0"/>
                  </a:lnTo>
                  <a:lnTo>
                    <a:pt x="314325" y="28575"/>
                  </a:lnTo>
                  <a:lnTo>
                    <a:pt x="228600" y="28575"/>
                  </a:lnTo>
                  <a:close/>
                  <a:moveTo>
                    <a:pt x="342900" y="0"/>
                  </a:moveTo>
                  <a:lnTo>
                    <a:pt x="428625" y="0"/>
                  </a:lnTo>
                  <a:lnTo>
                    <a:pt x="428625" y="28575"/>
                  </a:lnTo>
                  <a:lnTo>
                    <a:pt x="342900" y="28575"/>
                  </a:lnTo>
                  <a:close/>
                  <a:moveTo>
                    <a:pt x="457200" y="0"/>
                  </a:moveTo>
                  <a:lnTo>
                    <a:pt x="542925" y="0"/>
                  </a:lnTo>
                  <a:lnTo>
                    <a:pt x="542925" y="28575"/>
                  </a:lnTo>
                  <a:lnTo>
                    <a:pt x="457200" y="28575"/>
                  </a:lnTo>
                  <a:close/>
                  <a:moveTo>
                    <a:pt x="571500" y="0"/>
                  </a:moveTo>
                  <a:lnTo>
                    <a:pt x="657225" y="0"/>
                  </a:lnTo>
                  <a:lnTo>
                    <a:pt x="657225" y="28575"/>
                  </a:lnTo>
                  <a:lnTo>
                    <a:pt x="571500" y="28575"/>
                  </a:lnTo>
                  <a:close/>
                  <a:moveTo>
                    <a:pt x="0" y="0"/>
                  </a:moveTo>
                  <a:lnTo>
                    <a:pt x="85725" y="0"/>
                  </a:lnTo>
                  <a:lnTo>
                    <a:pt x="85725" y="28575"/>
                  </a:lnTo>
                  <a:lnTo>
                    <a:pt x="0" y="28575"/>
                  </a:lnTo>
                  <a:close/>
                </a:path>
              </a:pathLst>
            </a:custGeom>
            <a:solidFill>
              <a:srgbClr val="0078D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34" name="Freeform 37">
              <a:extLst>
                <a:ext uri="{FF2B5EF4-FFF2-40B4-BE49-F238E27FC236}">
                  <a16:creationId xmlns:a16="http://schemas.microsoft.com/office/drawing/2014/main" id="{1FBB571E-2B43-2EF3-6881-6233EEC635DD}"/>
                </a:ext>
              </a:extLst>
            </p:cNvPr>
            <p:cNvSpPr/>
            <p:nvPr/>
          </p:nvSpPr>
          <p:spPr>
            <a:xfrm>
              <a:off x="172212" y="976630"/>
              <a:ext cx="694817" cy="28575"/>
            </a:xfrm>
            <a:custGeom>
              <a:avLst/>
              <a:gdLst/>
              <a:ahLst/>
              <a:cxnLst/>
              <a:rect l="l" t="t" r="r" b="b"/>
              <a:pathLst>
                <a:path w="694817" h="28575">
                  <a:moveTo>
                    <a:pt x="694817" y="28575"/>
                  </a:moveTo>
                  <a:lnTo>
                    <a:pt x="0" y="28575"/>
                  </a:lnTo>
                  <a:lnTo>
                    <a:pt x="0" y="0"/>
                  </a:lnTo>
                  <a:lnTo>
                    <a:pt x="694817" y="0"/>
                  </a:lnTo>
                  <a:close/>
                </a:path>
              </a:pathLst>
            </a:custGeom>
            <a:solidFill>
              <a:srgbClr val="7F7F7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57" name="Group 156">
            <a:extLst>
              <a:ext uri="{FF2B5EF4-FFF2-40B4-BE49-F238E27FC236}">
                <a16:creationId xmlns:a16="http://schemas.microsoft.com/office/drawing/2014/main" id="{387934F4-D654-58EE-9693-64D63210710F}"/>
              </a:ext>
            </a:extLst>
          </p:cNvPr>
          <p:cNvGrpSpPr>
            <a:grpSpLocks noChangeAspect="1"/>
          </p:cNvGrpSpPr>
          <p:nvPr/>
        </p:nvGrpSpPr>
        <p:grpSpPr>
          <a:xfrm>
            <a:off x="3510224" y="2826830"/>
            <a:ext cx="4801613" cy="39624"/>
            <a:chOff x="0" y="0"/>
            <a:chExt cx="4801616" cy="39624"/>
          </a:xfrm>
        </p:grpSpPr>
        <p:sp>
          <p:nvSpPr>
            <p:cNvPr id="231" name="Freeform 40">
              <a:extLst>
                <a:ext uri="{FF2B5EF4-FFF2-40B4-BE49-F238E27FC236}">
                  <a16:creationId xmlns:a16="http://schemas.microsoft.com/office/drawing/2014/main" id="{106507D7-E2FA-5642-7D12-611248D4ED24}"/>
                </a:ext>
              </a:extLst>
            </p:cNvPr>
            <p:cNvSpPr/>
            <p:nvPr/>
          </p:nvSpPr>
          <p:spPr>
            <a:xfrm>
              <a:off x="0" y="0"/>
              <a:ext cx="4801616" cy="39624"/>
            </a:xfrm>
            <a:custGeom>
              <a:avLst/>
              <a:gdLst/>
              <a:ahLst/>
              <a:cxnLst/>
              <a:rect l="l" t="t" r="r" b="b"/>
              <a:pathLst>
                <a:path w="4801616" h="39624">
                  <a:moveTo>
                    <a:pt x="114300" y="10795"/>
                  </a:moveTo>
                  <a:lnTo>
                    <a:pt x="200025" y="10541"/>
                  </a:lnTo>
                  <a:lnTo>
                    <a:pt x="200152" y="39116"/>
                  </a:lnTo>
                  <a:lnTo>
                    <a:pt x="114427" y="39370"/>
                  </a:lnTo>
                  <a:close/>
                  <a:moveTo>
                    <a:pt x="228600" y="10541"/>
                  </a:moveTo>
                  <a:lnTo>
                    <a:pt x="314325" y="10287"/>
                  </a:lnTo>
                  <a:lnTo>
                    <a:pt x="314452" y="38862"/>
                  </a:lnTo>
                  <a:lnTo>
                    <a:pt x="228727" y="39116"/>
                  </a:lnTo>
                  <a:close/>
                  <a:moveTo>
                    <a:pt x="342900" y="10287"/>
                  </a:moveTo>
                  <a:lnTo>
                    <a:pt x="428625" y="10033"/>
                  </a:lnTo>
                  <a:lnTo>
                    <a:pt x="428752" y="38608"/>
                  </a:lnTo>
                  <a:lnTo>
                    <a:pt x="343027" y="38862"/>
                  </a:lnTo>
                  <a:close/>
                  <a:moveTo>
                    <a:pt x="457200" y="10033"/>
                  </a:moveTo>
                  <a:lnTo>
                    <a:pt x="542925" y="9779"/>
                  </a:lnTo>
                  <a:lnTo>
                    <a:pt x="543052" y="38354"/>
                  </a:lnTo>
                  <a:lnTo>
                    <a:pt x="457327" y="38608"/>
                  </a:lnTo>
                  <a:close/>
                  <a:moveTo>
                    <a:pt x="571500" y="9779"/>
                  </a:moveTo>
                  <a:lnTo>
                    <a:pt x="657225" y="9525"/>
                  </a:lnTo>
                  <a:lnTo>
                    <a:pt x="657352" y="38100"/>
                  </a:lnTo>
                  <a:lnTo>
                    <a:pt x="571627" y="38354"/>
                  </a:lnTo>
                  <a:close/>
                  <a:moveTo>
                    <a:pt x="685800" y="9525"/>
                  </a:moveTo>
                  <a:lnTo>
                    <a:pt x="771525" y="9271"/>
                  </a:lnTo>
                  <a:lnTo>
                    <a:pt x="771652" y="37846"/>
                  </a:lnTo>
                  <a:lnTo>
                    <a:pt x="685927" y="38100"/>
                  </a:lnTo>
                  <a:close/>
                  <a:moveTo>
                    <a:pt x="800100" y="9271"/>
                  </a:moveTo>
                  <a:lnTo>
                    <a:pt x="885825" y="9017"/>
                  </a:lnTo>
                  <a:lnTo>
                    <a:pt x="885952" y="37592"/>
                  </a:lnTo>
                  <a:lnTo>
                    <a:pt x="800227" y="37846"/>
                  </a:lnTo>
                  <a:close/>
                  <a:moveTo>
                    <a:pt x="914400" y="8890"/>
                  </a:moveTo>
                  <a:lnTo>
                    <a:pt x="1000125" y="8763"/>
                  </a:lnTo>
                  <a:lnTo>
                    <a:pt x="1000252" y="37338"/>
                  </a:lnTo>
                  <a:lnTo>
                    <a:pt x="914400" y="37465"/>
                  </a:lnTo>
                  <a:close/>
                  <a:moveTo>
                    <a:pt x="1028700" y="8636"/>
                  </a:moveTo>
                  <a:lnTo>
                    <a:pt x="1114425" y="8509"/>
                  </a:lnTo>
                  <a:lnTo>
                    <a:pt x="1114552" y="37084"/>
                  </a:lnTo>
                  <a:lnTo>
                    <a:pt x="1028700" y="37211"/>
                  </a:lnTo>
                  <a:close/>
                  <a:moveTo>
                    <a:pt x="1143000" y="8382"/>
                  </a:moveTo>
                  <a:lnTo>
                    <a:pt x="1228725" y="8255"/>
                  </a:lnTo>
                  <a:lnTo>
                    <a:pt x="1228852" y="36830"/>
                  </a:lnTo>
                  <a:lnTo>
                    <a:pt x="1143000" y="36957"/>
                  </a:lnTo>
                  <a:close/>
                  <a:moveTo>
                    <a:pt x="1257300" y="8128"/>
                  </a:moveTo>
                  <a:lnTo>
                    <a:pt x="1343025" y="7874"/>
                  </a:lnTo>
                  <a:lnTo>
                    <a:pt x="1343152" y="36449"/>
                  </a:lnTo>
                  <a:lnTo>
                    <a:pt x="1257300" y="36703"/>
                  </a:lnTo>
                  <a:close/>
                  <a:moveTo>
                    <a:pt x="1371600" y="7874"/>
                  </a:moveTo>
                  <a:lnTo>
                    <a:pt x="1457325" y="7620"/>
                  </a:lnTo>
                  <a:lnTo>
                    <a:pt x="1457452" y="36195"/>
                  </a:lnTo>
                  <a:lnTo>
                    <a:pt x="1371727" y="36449"/>
                  </a:lnTo>
                  <a:close/>
                  <a:moveTo>
                    <a:pt x="1485900" y="7620"/>
                  </a:moveTo>
                  <a:lnTo>
                    <a:pt x="1571625" y="7366"/>
                  </a:lnTo>
                  <a:lnTo>
                    <a:pt x="1571752" y="35941"/>
                  </a:lnTo>
                  <a:lnTo>
                    <a:pt x="1486027" y="36195"/>
                  </a:lnTo>
                  <a:close/>
                  <a:moveTo>
                    <a:pt x="1600200" y="7366"/>
                  </a:moveTo>
                  <a:lnTo>
                    <a:pt x="1685925" y="7112"/>
                  </a:lnTo>
                  <a:lnTo>
                    <a:pt x="1686052" y="35687"/>
                  </a:lnTo>
                  <a:lnTo>
                    <a:pt x="1600327" y="35941"/>
                  </a:lnTo>
                  <a:close/>
                  <a:moveTo>
                    <a:pt x="1714500" y="7112"/>
                  </a:moveTo>
                  <a:lnTo>
                    <a:pt x="1800225" y="6858"/>
                  </a:lnTo>
                  <a:lnTo>
                    <a:pt x="1800352" y="35433"/>
                  </a:lnTo>
                  <a:lnTo>
                    <a:pt x="1714627" y="35687"/>
                  </a:lnTo>
                  <a:close/>
                  <a:moveTo>
                    <a:pt x="1828800" y="6858"/>
                  </a:moveTo>
                  <a:lnTo>
                    <a:pt x="1914525" y="6604"/>
                  </a:lnTo>
                  <a:lnTo>
                    <a:pt x="1914652" y="35179"/>
                  </a:lnTo>
                  <a:lnTo>
                    <a:pt x="1828927" y="35433"/>
                  </a:lnTo>
                  <a:close/>
                  <a:moveTo>
                    <a:pt x="1943100" y="6604"/>
                  </a:moveTo>
                  <a:lnTo>
                    <a:pt x="2028825" y="6350"/>
                  </a:lnTo>
                  <a:lnTo>
                    <a:pt x="2028952" y="34925"/>
                  </a:lnTo>
                  <a:lnTo>
                    <a:pt x="1943227" y="35179"/>
                  </a:lnTo>
                  <a:close/>
                  <a:moveTo>
                    <a:pt x="2057400" y="6350"/>
                  </a:moveTo>
                  <a:lnTo>
                    <a:pt x="2143125" y="6096"/>
                  </a:lnTo>
                  <a:lnTo>
                    <a:pt x="2143252" y="34671"/>
                  </a:lnTo>
                  <a:lnTo>
                    <a:pt x="2057527" y="34925"/>
                  </a:lnTo>
                  <a:close/>
                  <a:moveTo>
                    <a:pt x="2171700" y="6096"/>
                  </a:moveTo>
                  <a:lnTo>
                    <a:pt x="2257425" y="5842"/>
                  </a:lnTo>
                  <a:lnTo>
                    <a:pt x="2257552" y="34417"/>
                  </a:lnTo>
                  <a:lnTo>
                    <a:pt x="2171827" y="34671"/>
                  </a:lnTo>
                  <a:close/>
                  <a:moveTo>
                    <a:pt x="2286000" y="5842"/>
                  </a:moveTo>
                  <a:lnTo>
                    <a:pt x="2371725" y="5588"/>
                  </a:lnTo>
                  <a:lnTo>
                    <a:pt x="2371852" y="34163"/>
                  </a:lnTo>
                  <a:lnTo>
                    <a:pt x="2286127" y="34417"/>
                  </a:lnTo>
                  <a:close/>
                  <a:moveTo>
                    <a:pt x="2400300" y="5588"/>
                  </a:moveTo>
                  <a:lnTo>
                    <a:pt x="2486025" y="5334"/>
                  </a:lnTo>
                  <a:lnTo>
                    <a:pt x="2486152" y="33909"/>
                  </a:lnTo>
                  <a:lnTo>
                    <a:pt x="2400427" y="34163"/>
                  </a:lnTo>
                  <a:close/>
                  <a:moveTo>
                    <a:pt x="2514600" y="5334"/>
                  </a:moveTo>
                  <a:lnTo>
                    <a:pt x="2600325" y="5080"/>
                  </a:lnTo>
                  <a:lnTo>
                    <a:pt x="2600452" y="33655"/>
                  </a:lnTo>
                  <a:lnTo>
                    <a:pt x="2514727" y="33909"/>
                  </a:lnTo>
                  <a:close/>
                  <a:moveTo>
                    <a:pt x="2628900" y="5080"/>
                  </a:moveTo>
                  <a:lnTo>
                    <a:pt x="2714625" y="4826"/>
                  </a:lnTo>
                  <a:lnTo>
                    <a:pt x="2714752" y="33401"/>
                  </a:lnTo>
                  <a:lnTo>
                    <a:pt x="2629027" y="33655"/>
                  </a:lnTo>
                  <a:close/>
                  <a:moveTo>
                    <a:pt x="2743200" y="4826"/>
                  </a:moveTo>
                  <a:lnTo>
                    <a:pt x="2828925" y="4572"/>
                  </a:lnTo>
                  <a:lnTo>
                    <a:pt x="2829052" y="33147"/>
                  </a:lnTo>
                  <a:lnTo>
                    <a:pt x="2743327" y="33401"/>
                  </a:lnTo>
                  <a:close/>
                  <a:moveTo>
                    <a:pt x="2857500" y="4572"/>
                  </a:moveTo>
                  <a:lnTo>
                    <a:pt x="2943225" y="4318"/>
                  </a:lnTo>
                  <a:lnTo>
                    <a:pt x="2943352" y="32893"/>
                  </a:lnTo>
                  <a:lnTo>
                    <a:pt x="2857500" y="33020"/>
                  </a:lnTo>
                  <a:close/>
                  <a:moveTo>
                    <a:pt x="2971800" y="4318"/>
                  </a:moveTo>
                  <a:lnTo>
                    <a:pt x="3057525" y="4064"/>
                  </a:lnTo>
                  <a:lnTo>
                    <a:pt x="3057652" y="32639"/>
                  </a:lnTo>
                  <a:lnTo>
                    <a:pt x="2971927" y="32893"/>
                  </a:lnTo>
                  <a:close/>
                  <a:moveTo>
                    <a:pt x="3086100" y="4064"/>
                  </a:moveTo>
                  <a:lnTo>
                    <a:pt x="3171825" y="3810"/>
                  </a:lnTo>
                  <a:lnTo>
                    <a:pt x="3171952" y="32385"/>
                  </a:lnTo>
                  <a:lnTo>
                    <a:pt x="3086227" y="32639"/>
                  </a:lnTo>
                  <a:close/>
                  <a:moveTo>
                    <a:pt x="3200400" y="3810"/>
                  </a:moveTo>
                  <a:lnTo>
                    <a:pt x="3286125" y="3556"/>
                  </a:lnTo>
                  <a:lnTo>
                    <a:pt x="3286252" y="32131"/>
                  </a:lnTo>
                  <a:lnTo>
                    <a:pt x="3200527" y="32385"/>
                  </a:lnTo>
                  <a:close/>
                  <a:moveTo>
                    <a:pt x="3314700" y="3556"/>
                  </a:moveTo>
                  <a:lnTo>
                    <a:pt x="3400425" y="3302"/>
                  </a:lnTo>
                  <a:lnTo>
                    <a:pt x="3400552" y="31877"/>
                  </a:lnTo>
                  <a:lnTo>
                    <a:pt x="3314827" y="32131"/>
                  </a:lnTo>
                  <a:close/>
                  <a:moveTo>
                    <a:pt x="3429000" y="3302"/>
                  </a:moveTo>
                  <a:lnTo>
                    <a:pt x="3514725" y="3048"/>
                  </a:lnTo>
                  <a:lnTo>
                    <a:pt x="3514852" y="31623"/>
                  </a:lnTo>
                  <a:lnTo>
                    <a:pt x="3429000" y="31750"/>
                  </a:lnTo>
                  <a:close/>
                  <a:moveTo>
                    <a:pt x="3543300" y="3048"/>
                  </a:moveTo>
                  <a:lnTo>
                    <a:pt x="3629025" y="2794"/>
                  </a:lnTo>
                  <a:lnTo>
                    <a:pt x="3629152" y="31369"/>
                  </a:lnTo>
                  <a:lnTo>
                    <a:pt x="3543427" y="31623"/>
                  </a:lnTo>
                  <a:close/>
                  <a:moveTo>
                    <a:pt x="3657600" y="2794"/>
                  </a:moveTo>
                  <a:lnTo>
                    <a:pt x="3743325" y="2540"/>
                  </a:lnTo>
                  <a:lnTo>
                    <a:pt x="3743452" y="31115"/>
                  </a:lnTo>
                  <a:lnTo>
                    <a:pt x="3657727" y="31369"/>
                  </a:lnTo>
                  <a:close/>
                  <a:moveTo>
                    <a:pt x="3771900" y="2540"/>
                  </a:moveTo>
                  <a:lnTo>
                    <a:pt x="3857625" y="2286"/>
                  </a:lnTo>
                  <a:lnTo>
                    <a:pt x="3857752" y="30861"/>
                  </a:lnTo>
                  <a:lnTo>
                    <a:pt x="3772027" y="31115"/>
                  </a:lnTo>
                  <a:close/>
                  <a:moveTo>
                    <a:pt x="3886200" y="2286"/>
                  </a:moveTo>
                  <a:lnTo>
                    <a:pt x="3971925" y="2032"/>
                  </a:lnTo>
                  <a:lnTo>
                    <a:pt x="3972052" y="30607"/>
                  </a:lnTo>
                  <a:lnTo>
                    <a:pt x="3886327" y="30861"/>
                  </a:lnTo>
                  <a:close/>
                  <a:moveTo>
                    <a:pt x="4000500" y="2032"/>
                  </a:moveTo>
                  <a:lnTo>
                    <a:pt x="4086225" y="1778"/>
                  </a:lnTo>
                  <a:lnTo>
                    <a:pt x="4086352" y="30353"/>
                  </a:lnTo>
                  <a:lnTo>
                    <a:pt x="4000500" y="30480"/>
                  </a:lnTo>
                  <a:close/>
                  <a:moveTo>
                    <a:pt x="4114800" y="1778"/>
                  </a:moveTo>
                  <a:lnTo>
                    <a:pt x="4200525" y="1524"/>
                  </a:lnTo>
                  <a:lnTo>
                    <a:pt x="4200652" y="30099"/>
                  </a:lnTo>
                  <a:lnTo>
                    <a:pt x="4114927" y="30353"/>
                  </a:lnTo>
                  <a:close/>
                  <a:moveTo>
                    <a:pt x="4229100" y="1524"/>
                  </a:moveTo>
                  <a:lnTo>
                    <a:pt x="4314825" y="1270"/>
                  </a:lnTo>
                  <a:lnTo>
                    <a:pt x="4314952" y="29845"/>
                  </a:lnTo>
                  <a:lnTo>
                    <a:pt x="4229227" y="30099"/>
                  </a:lnTo>
                  <a:close/>
                  <a:moveTo>
                    <a:pt x="4343400" y="1270"/>
                  </a:moveTo>
                  <a:lnTo>
                    <a:pt x="4429125" y="1016"/>
                  </a:lnTo>
                  <a:lnTo>
                    <a:pt x="4429252" y="29591"/>
                  </a:lnTo>
                  <a:lnTo>
                    <a:pt x="4343527" y="29845"/>
                  </a:lnTo>
                  <a:close/>
                  <a:moveTo>
                    <a:pt x="4457700" y="1016"/>
                  </a:moveTo>
                  <a:lnTo>
                    <a:pt x="4543425" y="762"/>
                  </a:lnTo>
                  <a:lnTo>
                    <a:pt x="4543552" y="29337"/>
                  </a:lnTo>
                  <a:lnTo>
                    <a:pt x="4457827" y="29591"/>
                  </a:lnTo>
                  <a:close/>
                  <a:moveTo>
                    <a:pt x="4572000" y="762"/>
                  </a:moveTo>
                  <a:lnTo>
                    <a:pt x="4657725" y="508"/>
                  </a:lnTo>
                  <a:lnTo>
                    <a:pt x="4657852" y="29083"/>
                  </a:lnTo>
                  <a:lnTo>
                    <a:pt x="4572127" y="29337"/>
                  </a:lnTo>
                  <a:close/>
                  <a:moveTo>
                    <a:pt x="4686300" y="508"/>
                  </a:moveTo>
                  <a:lnTo>
                    <a:pt x="4772025" y="254"/>
                  </a:lnTo>
                  <a:lnTo>
                    <a:pt x="4772152" y="28829"/>
                  </a:lnTo>
                  <a:lnTo>
                    <a:pt x="4686427" y="29083"/>
                  </a:lnTo>
                  <a:close/>
                  <a:moveTo>
                    <a:pt x="4800600" y="0"/>
                  </a:moveTo>
                  <a:lnTo>
                    <a:pt x="4801489" y="0"/>
                  </a:lnTo>
                  <a:lnTo>
                    <a:pt x="4801616" y="28575"/>
                  </a:lnTo>
                  <a:lnTo>
                    <a:pt x="4800727" y="28575"/>
                  </a:lnTo>
                  <a:close/>
                  <a:moveTo>
                    <a:pt x="0" y="11049"/>
                  </a:moveTo>
                  <a:lnTo>
                    <a:pt x="85725" y="10795"/>
                  </a:lnTo>
                  <a:lnTo>
                    <a:pt x="85852" y="39370"/>
                  </a:lnTo>
                  <a:lnTo>
                    <a:pt x="127" y="39624"/>
                  </a:lnTo>
                  <a:close/>
                </a:path>
              </a:pathLst>
            </a:custGeom>
            <a:solidFill>
              <a:srgbClr val="0078D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58" name="Freeform 41">
            <a:extLst>
              <a:ext uri="{FF2B5EF4-FFF2-40B4-BE49-F238E27FC236}">
                <a16:creationId xmlns:a16="http://schemas.microsoft.com/office/drawing/2014/main" id="{0B7CFDCB-11DE-D95A-C894-87B65C4A565A}"/>
              </a:ext>
            </a:extLst>
          </p:cNvPr>
          <p:cNvSpPr/>
          <p:nvPr/>
        </p:nvSpPr>
        <p:spPr>
          <a:xfrm>
            <a:off x="4615610" y="3060764"/>
            <a:ext cx="2160489" cy="355006"/>
          </a:xfrm>
          <a:custGeom>
            <a:avLst/>
            <a:gdLst/>
            <a:ahLst/>
            <a:cxnLst/>
            <a:rect l="l" t="t" r="r" b="b"/>
            <a:pathLst>
              <a:path w="2160489" h="355006">
                <a:moveTo>
                  <a:pt x="0" y="0"/>
                </a:moveTo>
                <a:lnTo>
                  <a:pt x="2160489" y="0"/>
                </a:lnTo>
                <a:lnTo>
                  <a:pt x="2160489" y="355006"/>
                </a:lnTo>
                <a:lnTo>
                  <a:pt x="0" y="3550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59" name="Group 158">
            <a:extLst>
              <a:ext uri="{FF2B5EF4-FFF2-40B4-BE49-F238E27FC236}">
                <a16:creationId xmlns:a16="http://schemas.microsoft.com/office/drawing/2014/main" id="{422EA29C-09A6-34AB-E419-9713BFD9DC85}"/>
              </a:ext>
            </a:extLst>
          </p:cNvPr>
          <p:cNvGrpSpPr>
            <a:grpSpLocks noChangeAspect="1"/>
          </p:cNvGrpSpPr>
          <p:nvPr/>
        </p:nvGrpSpPr>
        <p:grpSpPr>
          <a:xfrm>
            <a:off x="5646939" y="1903800"/>
            <a:ext cx="38100" cy="496186"/>
            <a:chOff x="0" y="0"/>
            <a:chExt cx="38100" cy="496189"/>
          </a:xfrm>
        </p:grpSpPr>
        <p:sp>
          <p:nvSpPr>
            <p:cNvPr id="230" name="Freeform 43">
              <a:extLst>
                <a:ext uri="{FF2B5EF4-FFF2-40B4-BE49-F238E27FC236}">
                  <a16:creationId xmlns:a16="http://schemas.microsoft.com/office/drawing/2014/main" id="{68AC7A0B-D9C1-A449-665D-5A3500E10554}"/>
                </a:ext>
              </a:extLst>
            </p:cNvPr>
            <p:cNvSpPr/>
            <p:nvPr/>
          </p:nvSpPr>
          <p:spPr>
            <a:xfrm>
              <a:off x="0" y="0"/>
              <a:ext cx="38100" cy="496189"/>
            </a:xfrm>
            <a:custGeom>
              <a:avLst/>
              <a:gdLst/>
              <a:ahLst/>
              <a:cxnLst/>
              <a:rect l="l" t="t" r="r" b="b"/>
              <a:pathLst>
                <a:path w="38100" h="496189">
                  <a:moveTo>
                    <a:pt x="0" y="496189"/>
                  </a:moveTo>
                  <a:lnTo>
                    <a:pt x="0" y="0"/>
                  </a:lnTo>
                  <a:lnTo>
                    <a:pt x="38100" y="0"/>
                  </a:lnTo>
                  <a:lnTo>
                    <a:pt x="38100" y="496189"/>
                  </a:lnTo>
                  <a:close/>
                </a:path>
              </a:pathLst>
            </a:custGeom>
            <a:solidFill>
              <a:srgbClr val="7F7F7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60" name="Group 159">
            <a:extLst>
              <a:ext uri="{FF2B5EF4-FFF2-40B4-BE49-F238E27FC236}">
                <a16:creationId xmlns:a16="http://schemas.microsoft.com/office/drawing/2014/main" id="{57050739-20BF-13B0-02E1-C4B414F06D80}"/>
              </a:ext>
            </a:extLst>
          </p:cNvPr>
          <p:cNvGrpSpPr>
            <a:grpSpLocks noChangeAspect="1"/>
          </p:cNvGrpSpPr>
          <p:nvPr/>
        </p:nvGrpSpPr>
        <p:grpSpPr>
          <a:xfrm>
            <a:off x="1337797" y="2575444"/>
            <a:ext cx="2184654" cy="369447"/>
            <a:chOff x="63500" y="63500"/>
            <a:chExt cx="2184654" cy="369443"/>
          </a:xfrm>
        </p:grpSpPr>
        <p:sp>
          <p:nvSpPr>
            <p:cNvPr id="228" name="Freeform 45">
              <a:extLst>
                <a:ext uri="{FF2B5EF4-FFF2-40B4-BE49-F238E27FC236}">
                  <a16:creationId xmlns:a16="http://schemas.microsoft.com/office/drawing/2014/main" id="{9B836734-17FA-82DD-4C8E-8EC1578884B4}"/>
                </a:ext>
              </a:extLst>
            </p:cNvPr>
            <p:cNvSpPr/>
            <p:nvPr/>
          </p:nvSpPr>
          <p:spPr>
            <a:xfrm>
              <a:off x="68961" y="68961"/>
              <a:ext cx="2173732" cy="358521"/>
            </a:xfrm>
            <a:custGeom>
              <a:avLst/>
              <a:gdLst/>
              <a:ahLst/>
              <a:cxnLst/>
              <a:rect l="l" t="t" r="r" b="b"/>
              <a:pathLst>
                <a:path w="2173732" h="358521">
                  <a:moveTo>
                    <a:pt x="0" y="0"/>
                  </a:moveTo>
                  <a:lnTo>
                    <a:pt x="2173732" y="0"/>
                  </a:lnTo>
                  <a:lnTo>
                    <a:pt x="2173732" y="358521"/>
                  </a:lnTo>
                  <a:lnTo>
                    <a:pt x="0" y="358521"/>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29" name="Freeform 46">
              <a:extLst>
                <a:ext uri="{FF2B5EF4-FFF2-40B4-BE49-F238E27FC236}">
                  <a16:creationId xmlns:a16="http://schemas.microsoft.com/office/drawing/2014/main" id="{4EE50B60-9C5B-AB57-3532-B4282F406C57}"/>
                </a:ext>
              </a:extLst>
            </p:cNvPr>
            <p:cNvSpPr/>
            <p:nvPr/>
          </p:nvSpPr>
          <p:spPr>
            <a:xfrm>
              <a:off x="63500" y="63500"/>
              <a:ext cx="2184654" cy="369443"/>
            </a:xfrm>
            <a:custGeom>
              <a:avLst/>
              <a:gdLst/>
              <a:ahLst/>
              <a:cxnLst/>
              <a:rect l="l" t="t" r="r" b="b"/>
              <a:pathLst>
                <a:path w="2184654" h="369443">
                  <a:moveTo>
                    <a:pt x="5461" y="0"/>
                  </a:moveTo>
                  <a:lnTo>
                    <a:pt x="2179193" y="0"/>
                  </a:lnTo>
                  <a:cubicBezTo>
                    <a:pt x="2182114" y="0"/>
                    <a:pt x="2184654" y="2413"/>
                    <a:pt x="2184654" y="5461"/>
                  </a:cubicBezTo>
                  <a:lnTo>
                    <a:pt x="2184654" y="363982"/>
                  </a:lnTo>
                  <a:cubicBezTo>
                    <a:pt x="2184654" y="366903"/>
                    <a:pt x="2182241" y="369443"/>
                    <a:pt x="2179193" y="369443"/>
                  </a:cubicBezTo>
                  <a:lnTo>
                    <a:pt x="5461" y="369443"/>
                  </a:lnTo>
                  <a:cubicBezTo>
                    <a:pt x="2540" y="369443"/>
                    <a:pt x="0" y="367030"/>
                    <a:pt x="0" y="363982"/>
                  </a:cubicBezTo>
                  <a:lnTo>
                    <a:pt x="0" y="5461"/>
                  </a:lnTo>
                  <a:cubicBezTo>
                    <a:pt x="0" y="2540"/>
                    <a:pt x="2413" y="0"/>
                    <a:pt x="5461" y="0"/>
                  </a:cubicBezTo>
                  <a:moveTo>
                    <a:pt x="5461" y="10795"/>
                  </a:moveTo>
                  <a:lnTo>
                    <a:pt x="5461" y="5461"/>
                  </a:lnTo>
                  <a:lnTo>
                    <a:pt x="10922" y="5461"/>
                  </a:lnTo>
                  <a:lnTo>
                    <a:pt x="10922" y="363982"/>
                  </a:lnTo>
                  <a:lnTo>
                    <a:pt x="5461" y="363982"/>
                  </a:lnTo>
                  <a:lnTo>
                    <a:pt x="5461" y="358521"/>
                  </a:lnTo>
                  <a:lnTo>
                    <a:pt x="2179193" y="358521"/>
                  </a:lnTo>
                  <a:lnTo>
                    <a:pt x="2179193" y="363982"/>
                  </a:lnTo>
                  <a:lnTo>
                    <a:pt x="2173732" y="363982"/>
                  </a:lnTo>
                  <a:lnTo>
                    <a:pt x="2173732" y="5461"/>
                  </a:lnTo>
                  <a:lnTo>
                    <a:pt x="2179193" y="5461"/>
                  </a:lnTo>
                  <a:lnTo>
                    <a:pt x="2179193" y="10922"/>
                  </a:lnTo>
                  <a:lnTo>
                    <a:pt x="5461" y="10922"/>
                  </a:lnTo>
                  <a:close/>
                </a:path>
              </a:pathLst>
            </a:custGeom>
            <a:solidFill>
              <a:srgbClr val="0070C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61" name="Freeform 47">
            <a:extLst>
              <a:ext uri="{FF2B5EF4-FFF2-40B4-BE49-F238E27FC236}">
                <a16:creationId xmlns:a16="http://schemas.microsoft.com/office/drawing/2014/main" id="{08355BBC-AFE2-A7DC-0E17-C0D13D3A9B19}"/>
              </a:ext>
            </a:extLst>
          </p:cNvPr>
          <p:cNvSpPr/>
          <p:nvPr/>
        </p:nvSpPr>
        <p:spPr>
          <a:xfrm>
            <a:off x="4759942" y="3081852"/>
            <a:ext cx="438912" cy="341376"/>
          </a:xfrm>
          <a:custGeom>
            <a:avLst/>
            <a:gdLst/>
            <a:ahLst/>
            <a:cxnLst/>
            <a:rect l="l" t="t" r="r" b="b"/>
            <a:pathLst>
              <a:path w="438912" h="341376">
                <a:moveTo>
                  <a:pt x="0" y="0"/>
                </a:moveTo>
                <a:lnTo>
                  <a:pt x="438912" y="0"/>
                </a:lnTo>
                <a:lnTo>
                  <a:pt x="438912" y="341376"/>
                </a:lnTo>
                <a:lnTo>
                  <a:pt x="0" y="341376"/>
                </a:lnTo>
                <a:lnTo>
                  <a:pt x="0" y="0"/>
                </a:lnTo>
                <a:close/>
              </a:path>
            </a:pathLst>
          </a:custGeom>
          <a:blipFill>
            <a:blip r:embed="rId10"/>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162" name="Freeform 48">
            <a:extLst>
              <a:ext uri="{FF2B5EF4-FFF2-40B4-BE49-F238E27FC236}">
                <a16:creationId xmlns:a16="http://schemas.microsoft.com/office/drawing/2014/main" id="{B2C47C81-01D4-2C8D-B8CF-DE33D7A4EBE8}"/>
              </a:ext>
            </a:extLst>
          </p:cNvPr>
          <p:cNvSpPr/>
          <p:nvPr/>
        </p:nvSpPr>
        <p:spPr>
          <a:xfrm>
            <a:off x="4745331" y="2648141"/>
            <a:ext cx="279435" cy="234953"/>
          </a:xfrm>
          <a:custGeom>
            <a:avLst/>
            <a:gdLst/>
            <a:ahLst/>
            <a:cxnLst/>
            <a:rect l="l" t="t" r="r" b="b"/>
            <a:pathLst>
              <a:path w="279435" h="234953">
                <a:moveTo>
                  <a:pt x="0" y="0"/>
                </a:moveTo>
                <a:lnTo>
                  <a:pt x="279435" y="0"/>
                </a:lnTo>
                <a:lnTo>
                  <a:pt x="279435" y="234953"/>
                </a:lnTo>
                <a:lnTo>
                  <a:pt x="0" y="234953"/>
                </a:lnTo>
                <a:lnTo>
                  <a:pt x="0" y="0"/>
                </a:lnTo>
                <a:close/>
              </a:path>
            </a:pathLst>
          </a:custGeom>
          <a:blipFill>
            <a:blip r:embed="rId11"/>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163" name="Freeform 49">
            <a:extLst>
              <a:ext uri="{FF2B5EF4-FFF2-40B4-BE49-F238E27FC236}">
                <a16:creationId xmlns:a16="http://schemas.microsoft.com/office/drawing/2014/main" id="{9DA551C4-5E38-C5A5-84EF-E06007708221}"/>
              </a:ext>
            </a:extLst>
          </p:cNvPr>
          <p:cNvSpPr/>
          <p:nvPr/>
        </p:nvSpPr>
        <p:spPr>
          <a:xfrm>
            <a:off x="1513489" y="2629919"/>
            <a:ext cx="279435" cy="234953"/>
          </a:xfrm>
          <a:custGeom>
            <a:avLst/>
            <a:gdLst/>
            <a:ahLst/>
            <a:cxnLst/>
            <a:rect l="l" t="t" r="r" b="b"/>
            <a:pathLst>
              <a:path w="279435" h="234953">
                <a:moveTo>
                  <a:pt x="0" y="0"/>
                </a:moveTo>
                <a:lnTo>
                  <a:pt x="279435" y="0"/>
                </a:lnTo>
                <a:lnTo>
                  <a:pt x="279435" y="234953"/>
                </a:lnTo>
                <a:lnTo>
                  <a:pt x="0" y="234953"/>
                </a:lnTo>
                <a:lnTo>
                  <a:pt x="0" y="0"/>
                </a:lnTo>
                <a:close/>
              </a:path>
            </a:pathLst>
          </a:custGeom>
          <a:blipFill>
            <a:blip r:embed="rId11"/>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64" name="Group 163">
            <a:extLst>
              <a:ext uri="{FF2B5EF4-FFF2-40B4-BE49-F238E27FC236}">
                <a16:creationId xmlns:a16="http://schemas.microsoft.com/office/drawing/2014/main" id="{8A2E28E5-CBBD-F74C-F754-C96707067EAD}"/>
              </a:ext>
            </a:extLst>
          </p:cNvPr>
          <p:cNvGrpSpPr>
            <a:grpSpLocks noChangeAspect="1"/>
          </p:cNvGrpSpPr>
          <p:nvPr/>
        </p:nvGrpSpPr>
        <p:grpSpPr>
          <a:xfrm>
            <a:off x="8016793" y="2221408"/>
            <a:ext cx="2754125" cy="3639575"/>
            <a:chOff x="63500" y="63500"/>
            <a:chExt cx="2754122" cy="3639566"/>
          </a:xfrm>
        </p:grpSpPr>
        <p:sp>
          <p:nvSpPr>
            <p:cNvPr id="224" name="Freeform 51">
              <a:extLst>
                <a:ext uri="{FF2B5EF4-FFF2-40B4-BE49-F238E27FC236}">
                  <a16:creationId xmlns:a16="http://schemas.microsoft.com/office/drawing/2014/main" id="{958612DB-72A7-5A48-7D6C-5F6B3F3C9642}"/>
                </a:ext>
              </a:extLst>
            </p:cNvPr>
            <p:cNvSpPr/>
            <p:nvPr/>
          </p:nvSpPr>
          <p:spPr>
            <a:xfrm>
              <a:off x="63500" y="63500"/>
              <a:ext cx="2754122" cy="3639566"/>
            </a:xfrm>
            <a:custGeom>
              <a:avLst/>
              <a:gdLst/>
              <a:ahLst/>
              <a:cxnLst/>
              <a:rect l="l" t="t" r="r" b="b"/>
              <a:pathLst>
                <a:path w="2754122" h="3639566">
                  <a:moveTo>
                    <a:pt x="5461" y="0"/>
                  </a:moveTo>
                  <a:lnTo>
                    <a:pt x="2748661" y="0"/>
                  </a:lnTo>
                  <a:cubicBezTo>
                    <a:pt x="2751582" y="0"/>
                    <a:pt x="2754122" y="2413"/>
                    <a:pt x="2754122" y="5461"/>
                  </a:cubicBezTo>
                  <a:lnTo>
                    <a:pt x="2754122" y="3634105"/>
                  </a:lnTo>
                  <a:cubicBezTo>
                    <a:pt x="2754122" y="3637026"/>
                    <a:pt x="2751709" y="3639566"/>
                    <a:pt x="2748661" y="3639566"/>
                  </a:cubicBezTo>
                  <a:lnTo>
                    <a:pt x="5461" y="3639566"/>
                  </a:lnTo>
                  <a:cubicBezTo>
                    <a:pt x="2540" y="3639566"/>
                    <a:pt x="0" y="3637153"/>
                    <a:pt x="0" y="3634105"/>
                  </a:cubicBezTo>
                  <a:lnTo>
                    <a:pt x="0" y="5461"/>
                  </a:lnTo>
                  <a:cubicBezTo>
                    <a:pt x="0" y="2540"/>
                    <a:pt x="2413" y="0"/>
                    <a:pt x="5461" y="0"/>
                  </a:cubicBezTo>
                  <a:moveTo>
                    <a:pt x="5461" y="10795"/>
                  </a:moveTo>
                  <a:lnTo>
                    <a:pt x="5461" y="5461"/>
                  </a:lnTo>
                  <a:lnTo>
                    <a:pt x="10922" y="5461"/>
                  </a:lnTo>
                  <a:lnTo>
                    <a:pt x="5461" y="3628771"/>
                  </a:lnTo>
                  <a:lnTo>
                    <a:pt x="2748661" y="3628771"/>
                  </a:lnTo>
                  <a:lnTo>
                    <a:pt x="2748661" y="3634232"/>
                  </a:lnTo>
                  <a:lnTo>
                    <a:pt x="2743200" y="3634232"/>
                  </a:lnTo>
                  <a:lnTo>
                    <a:pt x="2748661" y="10922"/>
                  </a:lnTo>
                  <a:lnTo>
                    <a:pt x="5461" y="10922"/>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25" name="Freeform 52">
              <a:extLst>
                <a:ext uri="{FF2B5EF4-FFF2-40B4-BE49-F238E27FC236}">
                  <a16:creationId xmlns:a16="http://schemas.microsoft.com/office/drawing/2014/main" id="{099896C2-940C-B5D9-1FB4-81ED6631C0FF}"/>
                </a:ext>
              </a:extLst>
            </p:cNvPr>
            <p:cNvSpPr/>
            <p:nvPr/>
          </p:nvSpPr>
          <p:spPr>
            <a:xfrm>
              <a:off x="230251" y="1678940"/>
              <a:ext cx="1102614" cy="1694307"/>
            </a:xfrm>
            <a:custGeom>
              <a:avLst/>
              <a:gdLst/>
              <a:ahLst/>
              <a:cxnLst/>
              <a:rect l="l" t="t" r="r" b="b"/>
              <a:pathLst>
                <a:path w="1102614" h="1694307">
                  <a:moveTo>
                    <a:pt x="0" y="0"/>
                  </a:moveTo>
                  <a:lnTo>
                    <a:pt x="1102614" y="0"/>
                  </a:lnTo>
                  <a:lnTo>
                    <a:pt x="1102614" y="1694307"/>
                  </a:lnTo>
                  <a:lnTo>
                    <a:pt x="0" y="1694307"/>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26" name="Freeform 53">
              <a:extLst>
                <a:ext uri="{FF2B5EF4-FFF2-40B4-BE49-F238E27FC236}">
                  <a16:creationId xmlns:a16="http://schemas.microsoft.com/office/drawing/2014/main" id="{C5682540-AD87-6591-D076-D3CB6F21D24C}"/>
                </a:ext>
              </a:extLst>
            </p:cNvPr>
            <p:cNvSpPr/>
            <p:nvPr/>
          </p:nvSpPr>
          <p:spPr>
            <a:xfrm>
              <a:off x="224790" y="1673479"/>
              <a:ext cx="1113536" cy="1705229"/>
            </a:xfrm>
            <a:custGeom>
              <a:avLst/>
              <a:gdLst/>
              <a:ahLst/>
              <a:cxnLst/>
              <a:rect l="l" t="t" r="r" b="b"/>
              <a:pathLst>
                <a:path w="1113536" h="1705229">
                  <a:moveTo>
                    <a:pt x="5461" y="127"/>
                  </a:moveTo>
                  <a:lnTo>
                    <a:pt x="1108075" y="127"/>
                  </a:lnTo>
                  <a:cubicBezTo>
                    <a:pt x="1110996" y="127"/>
                    <a:pt x="1113536" y="2540"/>
                    <a:pt x="1113536" y="5588"/>
                  </a:cubicBezTo>
                  <a:lnTo>
                    <a:pt x="1113536" y="1699768"/>
                  </a:lnTo>
                  <a:cubicBezTo>
                    <a:pt x="1113536" y="1702689"/>
                    <a:pt x="1111123" y="1705229"/>
                    <a:pt x="1108075" y="1705229"/>
                  </a:cubicBezTo>
                  <a:lnTo>
                    <a:pt x="5461" y="1705229"/>
                  </a:lnTo>
                  <a:cubicBezTo>
                    <a:pt x="2540" y="1705229"/>
                    <a:pt x="0" y="1702816"/>
                    <a:pt x="0" y="1699768"/>
                  </a:cubicBezTo>
                  <a:lnTo>
                    <a:pt x="0" y="5461"/>
                  </a:lnTo>
                  <a:cubicBezTo>
                    <a:pt x="0" y="2540"/>
                    <a:pt x="2413" y="0"/>
                    <a:pt x="5461" y="0"/>
                  </a:cubicBezTo>
                  <a:moveTo>
                    <a:pt x="5461" y="10795"/>
                  </a:moveTo>
                  <a:lnTo>
                    <a:pt x="5461" y="5334"/>
                  </a:lnTo>
                  <a:lnTo>
                    <a:pt x="10922" y="5334"/>
                  </a:lnTo>
                  <a:lnTo>
                    <a:pt x="10922" y="1699768"/>
                  </a:lnTo>
                  <a:lnTo>
                    <a:pt x="5461" y="1699768"/>
                  </a:lnTo>
                  <a:lnTo>
                    <a:pt x="5461" y="1694307"/>
                  </a:lnTo>
                  <a:lnTo>
                    <a:pt x="1108075" y="1694307"/>
                  </a:lnTo>
                  <a:lnTo>
                    <a:pt x="1108075" y="1699768"/>
                  </a:lnTo>
                  <a:lnTo>
                    <a:pt x="1102614" y="1699768"/>
                  </a:lnTo>
                  <a:lnTo>
                    <a:pt x="1102614" y="5461"/>
                  </a:lnTo>
                  <a:lnTo>
                    <a:pt x="1108075" y="5461"/>
                  </a:lnTo>
                  <a:lnTo>
                    <a:pt x="1108075" y="10922"/>
                  </a:lnTo>
                  <a:lnTo>
                    <a:pt x="5461" y="10922"/>
                  </a:lnTo>
                  <a:close/>
                </a:path>
              </a:pathLst>
            </a:custGeom>
            <a:solidFill>
              <a:srgbClr val="A6A6A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27" name="Freeform 54">
              <a:extLst>
                <a:ext uri="{FF2B5EF4-FFF2-40B4-BE49-F238E27FC236}">
                  <a16:creationId xmlns:a16="http://schemas.microsoft.com/office/drawing/2014/main" id="{F4CDB415-0289-A4AF-8BEC-B8B03E5A2CD2}"/>
                </a:ext>
              </a:extLst>
            </p:cNvPr>
            <p:cNvSpPr/>
            <p:nvPr/>
          </p:nvSpPr>
          <p:spPr>
            <a:xfrm>
              <a:off x="355727" y="1804416"/>
              <a:ext cx="842772" cy="573786"/>
            </a:xfrm>
            <a:custGeom>
              <a:avLst/>
              <a:gdLst/>
              <a:ahLst/>
              <a:cxnLst/>
              <a:rect l="l" t="t" r="r" b="b"/>
              <a:pathLst>
                <a:path w="842772" h="573786">
                  <a:moveTo>
                    <a:pt x="0" y="0"/>
                  </a:moveTo>
                  <a:lnTo>
                    <a:pt x="842772" y="0"/>
                  </a:lnTo>
                  <a:lnTo>
                    <a:pt x="842772" y="573786"/>
                  </a:lnTo>
                  <a:lnTo>
                    <a:pt x="0" y="573786"/>
                  </a:lnTo>
                  <a:close/>
                </a:path>
              </a:pathLst>
            </a:cu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65" name="Freeform 55">
            <a:extLst>
              <a:ext uri="{FF2B5EF4-FFF2-40B4-BE49-F238E27FC236}">
                <a16:creationId xmlns:a16="http://schemas.microsoft.com/office/drawing/2014/main" id="{9C0392F7-50C1-37B1-244E-B9AD1B9AA554}"/>
              </a:ext>
            </a:extLst>
          </p:cNvPr>
          <p:cNvSpPr/>
          <p:nvPr/>
        </p:nvSpPr>
        <p:spPr>
          <a:xfrm>
            <a:off x="8508982" y="4017588"/>
            <a:ext cx="445008" cy="347472"/>
          </a:xfrm>
          <a:custGeom>
            <a:avLst/>
            <a:gdLst/>
            <a:ahLst/>
            <a:cxnLst/>
            <a:rect l="l" t="t" r="r" b="b"/>
            <a:pathLst>
              <a:path w="445008" h="347472">
                <a:moveTo>
                  <a:pt x="0" y="0"/>
                </a:moveTo>
                <a:lnTo>
                  <a:pt x="445008" y="0"/>
                </a:lnTo>
                <a:lnTo>
                  <a:pt x="445008" y="347472"/>
                </a:lnTo>
                <a:lnTo>
                  <a:pt x="0" y="347472"/>
                </a:lnTo>
                <a:lnTo>
                  <a:pt x="0" y="0"/>
                </a:lnTo>
                <a:close/>
              </a:path>
            </a:pathLst>
          </a:custGeom>
          <a:blipFill>
            <a:blip r:embed="rId12"/>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66" name="Group 165">
            <a:extLst>
              <a:ext uri="{FF2B5EF4-FFF2-40B4-BE49-F238E27FC236}">
                <a16:creationId xmlns:a16="http://schemas.microsoft.com/office/drawing/2014/main" id="{9F32BD41-7497-D897-3EE3-38D94826C7E2}"/>
              </a:ext>
            </a:extLst>
          </p:cNvPr>
          <p:cNvGrpSpPr>
            <a:grpSpLocks noChangeAspect="1"/>
          </p:cNvGrpSpPr>
          <p:nvPr/>
        </p:nvGrpSpPr>
        <p:grpSpPr>
          <a:xfrm>
            <a:off x="8309062" y="4650772"/>
            <a:ext cx="842648" cy="573789"/>
            <a:chOff x="0" y="0"/>
            <a:chExt cx="842645" cy="573786"/>
          </a:xfrm>
        </p:grpSpPr>
        <p:sp>
          <p:nvSpPr>
            <p:cNvPr id="223" name="Freeform 57">
              <a:extLst>
                <a:ext uri="{FF2B5EF4-FFF2-40B4-BE49-F238E27FC236}">
                  <a16:creationId xmlns:a16="http://schemas.microsoft.com/office/drawing/2014/main" id="{0B1E6247-77B9-E3CD-93EB-491AEAE0C89F}"/>
                </a:ext>
              </a:extLst>
            </p:cNvPr>
            <p:cNvSpPr/>
            <p:nvPr/>
          </p:nvSpPr>
          <p:spPr>
            <a:xfrm>
              <a:off x="0" y="0"/>
              <a:ext cx="842645" cy="573786"/>
            </a:xfrm>
            <a:custGeom>
              <a:avLst/>
              <a:gdLst/>
              <a:ahLst/>
              <a:cxnLst/>
              <a:rect l="l" t="t" r="r" b="b"/>
              <a:pathLst>
                <a:path w="842645" h="573786">
                  <a:moveTo>
                    <a:pt x="0" y="0"/>
                  </a:moveTo>
                  <a:lnTo>
                    <a:pt x="842645" y="0"/>
                  </a:lnTo>
                  <a:lnTo>
                    <a:pt x="842645" y="573786"/>
                  </a:lnTo>
                  <a:lnTo>
                    <a:pt x="0" y="573786"/>
                  </a:lnTo>
                  <a:close/>
                </a:path>
              </a:pathLst>
            </a:custGeom>
            <a:solidFill>
              <a:srgbClr val="3D6FD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67" name="Freeform 58">
            <a:extLst>
              <a:ext uri="{FF2B5EF4-FFF2-40B4-BE49-F238E27FC236}">
                <a16:creationId xmlns:a16="http://schemas.microsoft.com/office/drawing/2014/main" id="{B1AD10DF-7A41-FECB-6D73-38927D380DB9}"/>
              </a:ext>
            </a:extLst>
          </p:cNvPr>
          <p:cNvSpPr/>
          <p:nvPr/>
        </p:nvSpPr>
        <p:spPr>
          <a:xfrm>
            <a:off x="8610328" y="4714123"/>
            <a:ext cx="288541" cy="286102"/>
          </a:xfrm>
          <a:custGeom>
            <a:avLst/>
            <a:gdLst/>
            <a:ahLst/>
            <a:cxnLst/>
            <a:rect l="l" t="t" r="r" b="b"/>
            <a:pathLst>
              <a:path w="288541" h="286102">
                <a:moveTo>
                  <a:pt x="0" y="0"/>
                </a:moveTo>
                <a:lnTo>
                  <a:pt x="288541" y="0"/>
                </a:lnTo>
                <a:lnTo>
                  <a:pt x="288541" y="286102"/>
                </a:lnTo>
                <a:lnTo>
                  <a:pt x="0" y="286102"/>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68" name="Group 167">
            <a:extLst>
              <a:ext uri="{FF2B5EF4-FFF2-40B4-BE49-F238E27FC236}">
                <a16:creationId xmlns:a16="http://schemas.microsoft.com/office/drawing/2014/main" id="{3CC09908-55CB-FA7C-04C5-2597839360DE}"/>
              </a:ext>
            </a:extLst>
          </p:cNvPr>
          <p:cNvGrpSpPr>
            <a:grpSpLocks noChangeAspect="1"/>
          </p:cNvGrpSpPr>
          <p:nvPr/>
        </p:nvGrpSpPr>
        <p:grpSpPr>
          <a:xfrm>
            <a:off x="9504932" y="3831485"/>
            <a:ext cx="1113536" cy="1705226"/>
            <a:chOff x="63500" y="63500"/>
            <a:chExt cx="1113536" cy="1705229"/>
          </a:xfrm>
        </p:grpSpPr>
        <p:sp>
          <p:nvSpPr>
            <p:cNvPr id="220" name="Freeform 60">
              <a:extLst>
                <a:ext uri="{FF2B5EF4-FFF2-40B4-BE49-F238E27FC236}">
                  <a16:creationId xmlns:a16="http://schemas.microsoft.com/office/drawing/2014/main" id="{88BC33AE-D3A8-3E12-5EE3-058619020BDA}"/>
                </a:ext>
              </a:extLst>
            </p:cNvPr>
            <p:cNvSpPr/>
            <p:nvPr/>
          </p:nvSpPr>
          <p:spPr>
            <a:xfrm>
              <a:off x="68961" y="68961"/>
              <a:ext cx="1102614" cy="1694307"/>
            </a:xfrm>
            <a:custGeom>
              <a:avLst/>
              <a:gdLst/>
              <a:ahLst/>
              <a:cxnLst/>
              <a:rect l="l" t="t" r="r" b="b"/>
              <a:pathLst>
                <a:path w="1102614" h="1694307">
                  <a:moveTo>
                    <a:pt x="0" y="0"/>
                  </a:moveTo>
                  <a:lnTo>
                    <a:pt x="1102614" y="0"/>
                  </a:lnTo>
                  <a:lnTo>
                    <a:pt x="1102614" y="1694307"/>
                  </a:lnTo>
                  <a:lnTo>
                    <a:pt x="0" y="1694307"/>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21" name="Freeform 61">
              <a:extLst>
                <a:ext uri="{FF2B5EF4-FFF2-40B4-BE49-F238E27FC236}">
                  <a16:creationId xmlns:a16="http://schemas.microsoft.com/office/drawing/2014/main" id="{383566A0-E259-2CF8-A364-B4CDEDD48053}"/>
                </a:ext>
              </a:extLst>
            </p:cNvPr>
            <p:cNvSpPr/>
            <p:nvPr/>
          </p:nvSpPr>
          <p:spPr>
            <a:xfrm>
              <a:off x="63500" y="63500"/>
              <a:ext cx="1113536" cy="1705229"/>
            </a:xfrm>
            <a:custGeom>
              <a:avLst/>
              <a:gdLst/>
              <a:ahLst/>
              <a:cxnLst/>
              <a:rect l="l" t="t" r="r" b="b"/>
              <a:pathLst>
                <a:path w="1113536" h="1705229">
                  <a:moveTo>
                    <a:pt x="5461" y="0"/>
                  </a:moveTo>
                  <a:lnTo>
                    <a:pt x="1108075" y="0"/>
                  </a:lnTo>
                  <a:cubicBezTo>
                    <a:pt x="1110996" y="0"/>
                    <a:pt x="1113536" y="2413"/>
                    <a:pt x="1113536" y="5461"/>
                  </a:cubicBezTo>
                  <a:lnTo>
                    <a:pt x="1113536" y="1699768"/>
                  </a:lnTo>
                  <a:cubicBezTo>
                    <a:pt x="1113536" y="1702689"/>
                    <a:pt x="1111123" y="1705229"/>
                    <a:pt x="1108075" y="1705229"/>
                  </a:cubicBezTo>
                  <a:lnTo>
                    <a:pt x="5461" y="1705229"/>
                  </a:lnTo>
                  <a:cubicBezTo>
                    <a:pt x="2540" y="1705229"/>
                    <a:pt x="0" y="1702816"/>
                    <a:pt x="0" y="1699768"/>
                  </a:cubicBezTo>
                  <a:lnTo>
                    <a:pt x="0" y="5461"/>
                  </a:lnTo>
                  <a:cubicBezTo>
                    <a:pt x="0" y="2540"/>
                    <a:pt x="2413" y="0"/>
                    <a:pt x="5461" y="0"/>
                  </a:cubicBezTo>
                  <a:moveTo>
                    <a:pt x="5461" y="10795"/>
                  </a:moveTo>
                  <a:lnTo>
                    <a:pt x="5461" y="5461"/>
                  </a:lnTo>
                  <a:lnTo>
                    <a:pt x="10922" y="5461"/>
                  </a:lnTo>
                  <a:lnTo>
                    <a:pt x="10922" y="1699768"/>
                  </a:lnTo>
                  <a:lnTo>
                    <a:pt x="5461" y="1699768"/>
                  </a:lnTo>
                  <a:lnTo>
                    <a:pt x="5461" y="1694307"/>
                  </a:lnTo>
                  <a:lnTo>
                    <a:pt x="1108075" y="1694307"/>
                  </a:lnTo>
                  <a:lnTo>
                    <a:pt x="1108075" y="1699768"/>
                  </a:lnTo>
                  <a:lnTo>
                    <a:pt x="1102614" y="1699768"/>
                  </a:lnTo>
                  <a:lnTo>
                    <a:pt x="1102614" y="5461"/>
                  </a:lnTo>
                  <a:lnTo>
                    <a:pt x="1108075" y="5461"/>
                  </a:lnTo>
                  <a:lnTo>
                    <a:pt x="1108075" y="10922"/>
                  </a:lnTo>
                  <a:lnTo>
                    <a:pt x="5461" y="10922"/>
                  </a:lnTo>
                  <a:close/>
                </a:path>
              </a:pathLst>
            </a:custGeom>
            <a:solidFill>
              <a:srgbClr val="A6A6A6"/>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22" name="Freeform 62">
              <a:extLst>
                <a:ext uri="{FF2B5EF4-FFF2-40B4-BE49-F238E27FC236}">
                  <a16:creationId xmlns:a16="http://schemas.microsoft.com/office/drawing/2014/main" id="{8FBDEC73-3FEA-5995-E280-D0349BF955AA}"/>
                </a:ext>
              </a:extLst>
            </p:cNvPr>
            <p:cNvSpPr/>
            <p:nvPr/>
          </p:nvSpPr>
          <p:spPr>
            <a:xfrm>
              <a:off x="194437" y="194437"/>
              <a:ext cx="842645" cy="573659"/>
            </a:xfrm>
            <a:custGeom>
              <a:avLst/>
              <a:gdLst/>
              <a:ahLst/>
              <a:cxnLst/>
              <a:rect l="l" t="t" r="r" b="b"/>
              <a:pathLst>
                <a:path w="842645" h="573659">
                  <a:moveTo>
                    <a:pt x="0" y="0"/>
                  </a:moveTo>
                  <a:lnTo>
                    <a:pt x="842645" y="0"/>
                  </a:lnTo>
                  <a:lnTo>
                    <a:pt x="842645" y="573659"/>
                  </a:lnTo>
                  <a:lnTo>
                    <a:pt x="0" y="573659"/>
                  </a:lnTo>
                  <a:close/>
                </a:path>
              </a:pathLst>
            </a:cu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69" name="Freeform 63">
            <a:extLst>
              <a:ext uri="{FF2B5EF4-FFF2-40B4-BE49-F238E27FC236}">
                <a16:creationId xmlns:a16="http://schemas.microsoft.com/office/drawing/2014/main" id="{5BF82611-181E-092B-5393-271523DBE842}"/>
              </a:ext>
            </a:extLst>
          </p:cNvPr>
          <p:cNvSpPr/>
          <p:nvPr/>
        </p:nvSpPr>
        <p:spPr>
          <a:xfrm>
            <a:off x="9834862" y="4017588"/>
            <a:ext cx="445008" cy="347472"/>
          </a:xfrm>
          <a:custGeom>
            <a:avLst/>
            <a:gdLst/>
            <a:ahLst/>
            <a:cxnLst/>
            <a:rect l="l" t="t" r="r" b="b"/>
            <a:pathLst>
              <a:path w="445008" h="347472">
                <a:moveTo>
                  <a:pt x="0" y="0"/>
                </a:moveTo>
                <a:lnTo>
                  <a:pt x="445008" y="0"/>
                </a:lnTo>
                <a:lnTo>
                  <a:pt x="445008" y="347472"/>
                </a:lnTo>
                <a:lnTo>
                  <a:pt x="0" y="347472"/>
                </a:lnTo>
                <a:lnTo>
                  <a:pt x="0" y="0"/>
                </a:lnTo>
                <a:close/>
              </a:path>
            </a:pathLst>
          </a:custGeom>
          <a:blipFill>
            <a:blip r:embed="rId13"/>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70" name="Group 169">
            <a:extLst>
              <a:ext uri="{FF2B5EF4-FFF2-40B4-BE49-F238E27FC236}">
                <a16:creationId xmlns:a16="http://schemas.microsoft.com/office/drawing/2014/main" id="{F569934B-CB8F-DBFA-02CA-874B0C74B36A}"/>
              </a:ext>
            </a:extLst>
          </p:cNvPr>
          <p:cNvGrpSpPr>
            <a:grpSpLocks noChangeAspect="1"/>
          </p:cNvGrpSpPr>
          <p:nvPr/>
        </p:nvGrpSpPr>
        <p:grpSpPr>
          <a:xfrm>
            <a:off x="9635837" y="4650772"/>
            <a:ext cx="842648" cy="573789"/>
            <a:chOff x="0" y="0"/>
            <a:chExt cx="842645" cy="573786"/>
          </a:xfrm>
        </p:grpSpPr>
        <p:sp>
          <p:nvSpPr>
            <p:cNvPr id="219" name="Freeform 65">
              <a:extLst>
                <a:ext uri="{FF2B5EF4-FFF2-40B4-BE49-F238E27FC236}">
                  <a16:creationId xmlns:a16="http://schemas.microsoft.com/office/drawing/2014/main" id="{A7DD44AC-0D79-D4FE-C733-4282291DD19E}"/>
                </a:ext>
              </a:extLst>
            </p:cNvPr>
            <p:cNvSpPr/>
            <p:nvPr/>
          </p:nvSpPr>
          <p:spPr>
            <a:xfrm>
              <a:off x="0" y="0"/>
              <a:ext cx="842645" cy="573786"/>
            </a:xfrm>
            <a:custGeom>
              <a:avLst/>
              <a:gdLst/>
              <a:ahLst/>
              <a:cxnLst/>
              <a:rect l="l" t="t" r="r" b="b"/>
              <a:pathLst>
                <a:path w="842645" h="573786">
                  <a:moveTo>
                    <a:pt x="0" y="0"/>
                  </a:moveTo>
                  <a:lnTo>
                    <a:pt x="842645" y="0"/>
                  </a:lnTo>
                  <a:lnTo>
                    <a:pt x="842645" y="573786"/>
                  </a:lnTo>
                  <a:lnTo>
                    <a:pt x="0" y="573786"/>
                  </a:lnTo>
                  <a:close/>
                </a:path>
              </a:pathLst>
            </a:custGeom>
            <a:solidFill>
              <a:srgbClr val="3D6FDE"/>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71" name="Freeform 66">
            <a:extLst>
              <a:ext uri="{FF2B5EF4-FFF2-40B4-BE49-F238E27FC236}">
                <a16:creationId xmlns:a16="http://schemas.microsoft.com/office/drawing/2014/main" id="{BBCF92E2-9EEF-3C91-4181-171626E143CC}"/>
              </a:ext>
            </a:extLst>
          </p:cNvPr>
          <p:cNvSpPr/>
          <p:nvPr/>
        </p:nvSpPr>
        <p:spPr>
          <a:xfrm>
            <a:off x="9937103" y="4714123"/>
            <a:ext cx="288541" cy="286102"/>
          </a:xfrm>
          <a:custGeom>
            <a:avLst/>
            <a:gdLst/>
            <a:ahLst/>
            <a:cxnLst/>
            <a:rect l="l" t="t" r="r" b="b"/>
            <a:pathLst>
              <a:path w="288541" h="286102">
                <a:moveTo>
                  <a:pt x="0" y="0"/>
                </a:moveTo>
                <a:lnTo>
                  <a:pt x="288541" y="0"/>
                </a:lnTo>
                <a:lnTo>
                  <a:pt x="288541" y="286102"/>
                </a:lnTo>
                <a:lnTo>
                  <a:pt x="0" y="286102"/>
                </a:lnTo>
                <a:lnTo>
                  <a:pt x="0" y="0"/>
                </a:lnTo>
                <a:close/>
              </a:path>
            </a:pathLst>
          </a:custGeom>
          <a:blipFill>
            <a:blip r:embed="rId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72" name="Group 171">
            <a:extLst>
              <a:ext uri="{FF2B5EF4-FFF2-40B4-BE49-F238E27FC236}">
                <a16:creationId xmlns:a16="http://schemas.microsoft.com/office/drawing/2014/main" id="{779D1E89-807F-F5BA-A85C-4AB407AF2AE1}"/>
              </a:ext>
            </a:extLst>
          </p:cNvPr>
          <p:cNvGrpSpPr>
            <a:grpSpLocks noChangeAspect="1"/>
          </p:cNvGrpSpPr>
          <p:nvPr/>
        </p:nvGrpSpPr>
        <p:grpSpPr>
          <a:xfrm>
            <a:off x="8299315" y="2553003"/>
            <a:ext cx="2184654" cy="844305"/>
            <a:chOff x="63500" y="63500"/>
            <a:chExt cx="2184654" cy="844296"/>
          </a:xfrm>
        </p:grpSpPr>
        <p:sp>
          <p:nvSpPr>
            <p:cNvPr id="216" name="Freeform 68">
              <a:extLst>
                <a:ext uri="{FF2B5EF4-FFF2-40B4-BE49-F238E27FC236}">
                  <a16:creationId xmlns:a16="http://schemas.microsoft.com/office/drawing/2014/main" id="{7DE9DE2A-2594-5A8E-67AC-1B9E62C81D03}"/>
                </a:ext>
              </a:extLst>
            </p:cNvPr>
            <p:cNvSpPr/>
            <p:nvPr/>
          </p:nvSpPr>
          <p:spPr>
            <a:xfrm>
              <a:off x="68961" y="68961"/>
              <a:ext cx="2173732" cy="358521"/>
            </a:xfrm>
            <a:custGeom>
              <a:avLst/>
              <a:gdLst/>
              <a:ahLst/>
              <a:cxnLst/>
              <a:rect l="l" t="t" r="r" b="b"/>
              <a:pathLst>
                <a:path w="2173732" h="358521">
                  <a:moveTo>
                    <a:pt x="0" y="0"/>
                  </a:moveTo>
                  <a:lnTo>
                    <a:pt x="2173732" y="0"/>
                  </a:lnTo>
                  <a:lnTo>
                    <a:pt x="2173732" y="358521"/>
                  </a:lnTo>
                  <a:lnTo>
                    <a:pt x="0" y="358521"/>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17" name="Freeform 69">
              <a:extLst>
                <a:ext uri="{FF2B5EF4-FFF2-40B4-BE49-F238E27FC236}">
                  <a16:creationId xmlns:a16="http://schemas.microsoft.com/office/drawing/2014/main" id="{B0049FA0-F0C1-B353-5F87-5FFF3B847591}"/>
                </a:ext>
              </a:extLst>
            </p:cNvPr>
            <p:cNvSpPr/>
            <p:nvPr/>
          </p:nvSpPr>
          <p:spPr>
            <a:xfrm>
              <a:off x="63500" y="63500"/>
              <a:ext cx="2184654" cy="369443"/>
            </a:xfrm>
            <a:custGeom>
              <a:avLst/>
              <a:gdLst/>
              <a:ahLst/>
              <a:cxnLst/>
              <a:rect l="l" t="t" r="r" b="b"/>
              <a:pathLst>
                <a:path w="2184654" h="369443">
                  <a:moveTo>
                    <a:pt x="5461" y="0"/>
                  </a:moveTo>
                  <a:lnTo>
                    <a:pt x="2179193" y="0"/>
                  </a:lnTo>
                  <a:cubicBezTo>
                    <a:pt x="2182114" y="0"/>
                    <a:pt x="2184654" y="2413"/>
                    <a:pt x="2184654" y="5461"/>
                  </a:cubicBezTo>
                  <a:lnTo>
                    <a:pt x="2184654" y="363982"/>
                  </a:lnTo>
                  <a:cubicBezTo>
                    <a:pt x="2184654" y="366903"/>
                    <a:pt x="2182241" y="369443"/>
                    <a:pt x="2179193" y="369443"/>
                  </a:cubicBezTo>
                  <a:lnTo>
                    <a:pt x="5461" y="369443"/>
                  </a:lnTo>
                  <a:cubicBezTo>
                    <a:pt x="2540" y="369443"/>
                    <a:pt x="0" y="367030"/>
                    <a:pt x="0" y="363982"/>
                  </a:cubicBezTo>
                  <a:lnTo>
                    <a:pt x="0" y="5461"/>
                  </a:lnTo>
                  <a:cubicBezTo>
                    <a:pt x="0" y="2540"/>
                    <a:pt x="2413" y="0"/>
                    <a:pt x="5461" y="0"/>
                  </a:cubicBezTo>
                  <a:moveTo>
                    <a:pt x="5461" y="10795"/>
                  </a:moveTo>
                  <a:lnTo>
                    <a:pt x="5461" y="5461"/>
                  </a:lnTo>
                  <a:lnTo>
                    <a:pt x="10922" y="5461"/>
                  </a:lnTo>
                  <a:lnTo>
                    <a:pt x="10922" y="363982"/>
                  </a:lnTo>
                  <a:lnTo>
                    <a:pt x="5461" y="363982"/>
                  </a:lnTo>
                  <a:lnTo>
                    <a:pt x="5461" y="358521"/>
                  </a:lnTo>
                  <a:lnTo>
                    <a:pt x="2179193" y="358521"/>
                  </a:lnTo>
                  <a:lnTo>
                    <a:pt x="2179193" y="363982"/>
                  </a:lnTo>
                  <a:lnTo>
                    <a:pt x="2173732" y="363982"/>
                  </a:lnTo>
                  <a:lnTo>
                    <a:pt x="2173732" y="5461"/>
                  </a:lnTo>
                  <a:lnTo>
                    <a:pt x="2179193" y="5461"/>
                  </a:lnTo>
                  <a:lnTo>
                    <a:pt x="2179193" y="10922"/>
                  </a:lnTo>
                  <a:lnTo>
                    <a:pt x="5461" y="10922"/>
                  </a:lnTo>
                  <a:close/>
                </a:path>
              </a:pathLst>
            </a:custGeom>
            <a:solidFill>
              <a:srgbClr val="0070C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18" name="Freeform 70">
              <a:extLst>
                <a:ext uri="{FF2B5EF4-FFF2-40B4-BE49-F238E27FC236}">
                  <a16:creationId xmlns:a16="http://schemas.microsoft.com/office/drawing/2014/main" id="{88DECAE0-67F4-7C4E-76B3-E8679584BAEC}"/>
                </a:ext>
              </a:extLst>
            </p:cNvPr>
            <p:cNvSpPr/>
            <p:nvPr/>
          </p:nvSpPr>
          <p:spPr>
            <a:xfrm>
              <a:off x="82169" y="552831"/>
              <a:ext cx="2160524" cy="354965"/>
            </a:xfrm>
            <a:custGeom>
              <a:avLst/>
              <a:gdLst/>
              <a:ahLst/>
              <a:cxnLst/>
              <a:rect l="l" t="t" r="r" b="b"/>
              <a:pathLst>
                <a:path w="2160524" h="354965">
                  <a:moveTo>
                    <a:pt x="0" y="0"/>
                  </a:moveTo>
                  <a:lnTo>
                    <a:pt x="2160524" y="0"/>
                  </a:lnTo>
                  <a:lnTo>
                    <a:pt x="2160524" y="354965"/>
                  </a:lnTo>
                  <a:lnTo>
                    <a:pt x="0" y="354965"/>
                  </a:lnTo>
                  <a:close/>
                </a:path>
              </a:pathLst>
            </a:custGeom>
            <a:solidFill>
              <a:srgbClr val="D9D9D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73" name="Group 172">
            <a:extLst>
              <a:ext uri="{FF2B5EF4-FFF2-40B4-BE49-F238E27FC236}">
                <a16:creationId xmlns:a16="http://schemas.microsoft.com/office/drawing/2014/main" id="{90A617BA-6E76-8C4A-E890-8BDFCC77BDA4}"/>
              </a:ext>
            </a:extLst>
          </p:cNvPr>
          <p:cNvGrpSpPr>
            <a:grpSpLocks noChangeAspect="1"/>
          </p:cNvGrpSpPr>
          <p:nvPr/>
        </p:nvGrpSpPr>
        <p:grpSpPr>
          <a:xfrm>
            <a:off x="8720599" y="3652657"/>
            <a:ext cx="28575" cy="173736"/>
            <a:chOff x="0" y="0"/>
            <a:chExt cx="28575" cy="173736"/>
          </a:xfrm>
        </p:grpSpPr>
        <p:sp>
          <p:nvSpPr>
            <p:cNvPr id="215" name="Freeform 72">
              <a:extLst>
                <a:ext uri="{FF2B5EF4-FFF2-40B4-BE49-F238E27FC236}">
                  <a16:creationId xmlns:a16="http://schemas.microsoft.com/office/drawing/2014/main" id="{D48D0D59-5D48-0E55-4612-859C79107436}"/>
                </a:ext>
              </a:extLst>
            </p:cNvPr>
            <p:cNvSpPr/>
            <p:nvPr/>
          </p:nvSpPr>
          <p:spPr>
            <a:xfrm>
              <a:off x="0" y="0"/>
              <a:ext cx="28575" cy="173736"/>
            </a:xfrm>
            <a:custGeom>
              <a:avLst/>
              <a:gdLst/>
              <a:ahLst/>
              <a:cxnLst/>
              <a:rect l="l" t="t" r="r" b="b"/>
              <a:pathLst>
                <a:path w="28575" h="173736">
                  <a:moveTo>
                    <a:pt x="0" y="173736"/>
                  </a:moveTo>
                  <a:lnTo>
                    <a:pt x="0" y="0"/>
                  </a:lnTo>
                  <a:lnTo>
                    <a:pt x="28575" y="0"/>
                  </a:lnTo>
                  <a:lnTo>
                    <a:pt x="28575" y="173736"/>
                  </a:lnTo>
                  <a:close/>
                </a:path>
              </a:pathLst>
            </a:custGeom>
            <a:solidFill>
              <a:srgbClr val="7F7F7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74" name="Freeform 73">
            <a:extLst>
              <a:ext uri="{FF2B5EF4-FFF2-40B4-BE49-F238E27FC236}">
                <a16:creationId xmlns:a16="http://schemas.microsoft.com/office/drawing/2014/main" id="{2EA4893E-846A-7E05-3498-E53983245F6D}"/>
              </a:ext>
            </a:extLst>
          </p:cNvPr>
          <p:cNvSpPr/>
          <p:nvPr/>
        </p:nvSpPr>
        <p:spPr>
          <a:xfrm>
            <a:off x="8463262" y="3063564"/>
            <a:ext cx="435864" cy="341376"/>
          </a:xfrm>
          <a:custGeom>
            <a:avLst/>
            <a:gdLst/>
            <a:ahLst/>
            <a:cxnLst/>
            <a:rect l="l" t="t" r="r" b="b"/>
            <a:pathLst>
              <a:path w="435864" h="341376">
                <a:moveTo>
                  <a:pt x="0" y="0"/>
                </a:moveTo>
                <a:lnTo>
                  <a:pt x="435864" y="0"/>
                </a:lnTo>
                <a:lnTo>
                  <a:pt x="435864" y="341376"/>
                </a:lnTo>
                <a:lnTo>
                  <a:pt x="0" y="341376"/>
                </a:lnTo>
                <a:lnTo>
                  <a:pt x="0" y="0"/>
                </a:lnTo>
                <a:close/>
              </a:path>
            </a:pathLst>
          </a:custGeom>
          <a:blipFill>
            <a:blip r:embed="rId14"/>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175" name="Freeform 74">
            <a:extLst>
              <a:ext uri="{FF2B5EF4-FFF2-40B4-BE49-F238E27FC236}">
                <a16:creationId xmlns:a16="http://schemas.microsoft.com/office/drawing/2014/main" id="{57DCDDFB-4A60-6A9D-835D-D49A33D36CC7}"/>
              </a:ext>
            </a:extLst>
          </p:cNvPr>
          <p:cNvSpPr/>
          <p:nvPr/>
        </p:nvSpPr>
        <p:spPr>
          <a:xfrm>
            <a:off x="8447755" y="2629700"/>
            <a:ext cx="279435" cy="234953"/>
          </a:xfrm>
          <a:custGeom>
            <a:avLst/>
            <a:gdLst/>
            <a:ahLst/>
            <a:cxnLst/>
            <a:rect l="l" t="t" r="r" b="b"/>
            <a:pathLst>
              <a:path w="279435" h="234953">
                <a:moveTo>
                  <a:pt x="0" y="0"/>
                </a:moveTo>
                <a:lnTo>
                  <a:pt x="279435" y="0"/>
                </a:lnTo>
                <a:lnTo>
                  <a:pt x="279435" y="234953"/>
                </a:lnTo>
                <a:lnTo>
                  <a:pt x="0" y="234953"/>
                </a:lnTo>
                <a:lnTo>
                  <a:pt x="0" y="0"/>
                </a:lnTo>
                <a:close/>
              </a:path>
            </a:pathLst>
          </a:custGeom>
          <a:blipFill>
            <a:blip r:embed="rId11"/>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76" name="Group 175">
            <a:extLst>
              <a:ext uri="{FF2B5EF4-FFF2-40B4-BE49-F238E27FC236}">
                <a16:creationId xmlns:a16="http://schemas.microsoft.com/office/drawing/2014/main" id="{056C36E7-0337-9FAC-884B-E6AF167CD57B}"/>
              </a:ext>
            </a:extLst>
          </p:cNvPr>
          <p:cNvGrpSpPr>
            <a:grpSpLocks noChangeAspect="1"/>
          </p:cNvGrpSpPr>
          <p:nvPr/>
        </p:nvGrpSpPr>
        <p:grpSpPr>
          <a:xfrm>
            <a:off x="4167370" y="1610341"/>
            <a:ext cx="6777355" cy="756028"/>
            <a:chOff x="63500" y="63500"/>
            <a:chExt cx="6777355" cy="756031"/>
          </a:xfrm>
        </p:grpSpPr>
        <p:sp>
          <p:nvSpPr>
            <p:cNvPr id="213" name="Freeform 76">
              <a:extLst>
                <a:ext uri="{FF2B5EF4-FFF2-40B4-BE49-F238E27FC236}">
                  <a16:creationId xmlns:a16="http://schemas.microsoft.com/office/drawing/2014/main" id="{4E42057B-FD25-B22C-602A-CB35FE135BBB}"/>
                </a:ext>
              </a:extLst>
            </p:cNvPr>
            <p:cNvSpPr/>
            <p:nvPr/>
          </p:nvSpPr>
          <p:spPr>
            <a:xfrm>
              <a:off x="5247894" y="323342"/>
              <a:ext cx="38100" cy="496189"/>
            </a:xfrm>
            <a:custGeom>
              <a:avLst/>
              <a:gdLst/>
              <a:ahLst/>
              <a:cxnLst/>
              <a:rect l="l" t="t" r="r" b="b"/>
              <a:pathLst>
                <a:path w="38100" h="496189">
                  <a:moveTo>
                    <a:pt x="0" y="496189"/>
                  </a:moveTo>
                  <a:lnTo>
                    <a:pt x="0" y="0"/>
                  </a:lnTo>
                  <a:lnTo>
                    <a:pt x="38100" y="0"/>
                  </a:lnTo>
                  <a:lnTo>
                    <a:pt x="38100" y="496189"/>
                  </a:lnTo>
                  <a:close/>
                </a:path>
              </a:pathLst>
            </a:custGeom>
            <a:solidFill>
              <a:srgbClr val="7F7F7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14" name="Freeform 77">
              <a:extLst>
                <a:ext uri="{FF2B5EF4-FFF2-40B4-BE49-F238E27FC236}">
                  <a16:creationId xmlns:a16="http://schemas.microsoft.com/office/drawing/2014/main" id="{403F7668-CCB1-837B-7E3E-8FEAB2811A50}"/>
                </a:ext>
              </a:extLst>
            </p:cNvPr>
            <p:cNvSpPr/>
            <p:nvPr/>
          </p:nvSpPr>
          <p:spPr>
            <a:xfrm>
              <a:off x="63500" y="63500"/>
              <a:ext cx="6777355" cy="393446"/>
            </a:xfrm>
            <a:custGeom>
              <a:avLst/>
              <a:gdLst/>
              <a:ahLst/>
              <a:cxnLst/>
              <a:rect l="l" t="t" r="r" b="b"/>
              <a:pathLst>
                <a:path w="6777355" h="393446">
                  <a:moveTo>
                    <a:pt x="0" y="0"/>
                  </a:moveTo>
                  <a:lnTo>
                    <a:pt x="6777355" y="0"/>
                  </a:lnTo>
                  <a:lnTo>
                    <a:pt x="6777355" y="393446"/>
                  </a:lnTo>
                  <a:lnTo>
                    <a:pt x="0" y="393446"/>
                  </a:lnTo>
                  <a:close/>
                </a:path>
              </a:pathLst>
            </a:custGeom>
            <a:solidFill>
              <a:srgbClr val="F4F5F9"/>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77" name="Freeform 78">
            <a:extLst>
              <a:ext uri="{FF2B5EF4-FFF2-40B4-BE49-F238E27FC236}">
                <a16:creationId xmlns:a16="http://schemas.microsoft.com/office/drawing/2014/main" id="{880669FB-ADB8-5E65-2C52-4CAEA3DE10DB}"/>
              </a:ext>
            </a:extLst>
          </p:cNvPr>
          <p:cNvSpPr/>
          <p:nvPr/>
        </p:nvSpPr>
        <p:spPr>
          <a:xfrm>
            <a:off x="4196062" y="1606696"/>
            <a:ext cx="588079" cy="374828"/>
          </a:xfrm>
          <a:custGeom>
            <a:avLst/>
            <a:gdLst/>
            <a:ahLst/>
            <a:cxnLst/>
            <a:rect l="l" t="t" r="r" b="b"/>
            <a:pathLst>
              <a:path w="670560" h="405384">
                <a:moveTo>
                  <a:pt x="0" y="0"/>
                </a:moveTo>
                <a:lnTo>
                  <a:pt x="670560" y="0"/>
                </a:lnTo>
                <a:lnTo>
                  <a:pt x="670560" y="405384"/>
                </a:lnTo>
                <a:lnTo>
                  <a:pt x="0" y="405384"/>
                </a:lnTo>
                <a:lnTo>
                  <a:pt x="0" y="0"/>
                </a:lnTo>
                <a:close/>
              </a:path>
            </a:pathLst>
          </a:custGeom>
          <a:blipFill>
            <a:blip r:embed="rId15"/>
            <a:stretch>
              <a:fillRect/>
            </a:stretch>
          </a:blip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nvGrpSpPr>
          <p:cNvPr id="178" name="Group 177">
            <a:extLst>
              <a:ext uri="{FF2B5EF4-FFF2-40B4-BE49-F238E27FC236}">
                <a16:creationId xmlns:a16="http://schemas.microsoft.com/office/drawing/2014/main" id="{1780D8C9-BE8B-6135-393F-FBC0C76D83EB}"/>
              </a:ext>
            </a:extLst>
          </p:cNvPr>
          <p:cNvGrpSpPr>
            <a:grpSpLocks noChangeAspect="1"/>
          </p:cNvGrpSpPr>
          <p:nvPr/>
        </p:nvGrpSpPr>
        <p:grpSpPr>
          <a:xfrm>
            <a:off x="5033338" y="3676450"/>
            <a:ext cx="28575" cy="173736"/>
            <a:chOff x="0" y="0"/>
            <a:chExt cx="28575" cy="173736"/>
          </a:xfrm>
        </p:grpSpPr>
        <p:sp>
          <p:nvSpPr>
            <p:cNvPr id="212" name="Freeform 80">
              <a:extLst>
                <a:ext uri="{FF2B5EF4-FFF2-40B4-BE49-F238E27FC236}">
                  <a16:creationId xmlns:a16="http://schemas.microsoft.com/office/drawing/2014/main" id="{A1EC6EAB-6830-3224-C80D-F033B6F28E38}"/>
                </a:ext>
              </a:extLst>
            </p:cNvPr>
            <p:cNvSpPr/>
            <p:nvPr/>
          </p:nvSpPr>
          <p:spPr>
            <a:xfrm>
              <a:off x="0" y="0"/>
              <a:ext cx="28575" cy="173736"/>
            </a:xfrm>
            <a:custGeom>
              <a:avLst/>
              <a:gdLst/>
              <a:ahLst/>
              <a:cxnLst/>
              <a:rect l="l" t="t" r="r" b="b"/>
              <a:pathLst>
                <a:path w="28575" h="173736">
                  <a:moveTo>
                    <a:pt x="0" y="173736"/>
                  </a:moveTo>
                  <a:lnTo>
                    <a:pt x="0" y="0"/>
                  </a:lnTo>
                  <a:lnTo>
                    <a:pt x="28575" y="0"/>
                  </a:lnTo>
                  <a:lnTo>
                    <a:pt x="28575" y="173736"/>
                  </a:lnTo>
                  <a:close/>
                </a:path>
              </a:pathLst>
            </a:custGeom>
            <a:solidFill>
              <a:srgbClr val="7F7F7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79" name="Group 178">
            <a:extLst>
              <a:ext uri="{FF2B5EF4-FFF2-40B4-BE49-F238E27FC236}">
                <a16:creationId xmlns:a16="http://schemas.microsoft.com/office/drawing/2014/main" id="{31820EE6-3EBF-2849-CBFE-3CEA07CF6376}"/>
              </a:ext>
            </a:extLst>
          </p:cNvPr>
          <p:cNvGrpSpPr>
            <a:grpSpLocks noChangeAspect="1"/>
          </p:cNvGrpSpPr>
          <p:nvPr/>
        </p:nvGrpSpPr>
        <p:grpSpPr>
          <a:xfrm>
            <a:off x="3516945" y="2571452"/>
            <a:ext cx="3264662" cy="369443"/>
            <a:chOff x="63500" y="63500"/>
            <a:chExt cx="3264662" cy="369443"/>
          </a:xfrm>
        </p:grpSpPr>
        <p:sp>
          <p:nvSpPr>
            <p:cNvPr id="209" name="Freeform 82">
              <a:extLst>
                <a:ext uri="{FF2B5EF4-FFF2-40B4-BE49-F238E27FC236}">
                  <a16:creationId xmlns:a16="http://schemas.microsoft.com/office/drawing/2014/main" id="{F4E19B35-4269-C305-DC3D-F52BE10921D5}"/>
                </a:ext>
              </a:extLst>
            </p:cNvPr>
            <p:cNvSpPr/>
            <p:nvPr/>
          </p:nvSpPr>
          <p:spPr>
            <a:xfrm>
              <a:off x="63500" y="176403"/>
              <a:ext cx="3109087" cy="38989"/>
            </a:xfrm>
            <a:custGeom>
              <a:avLst/>
              <a:gdLst/>
              <a:ahLst/>
              <a:cxnLst/>
              <a:rect l="l" t="t" r="r" b="b"/>
              <a:pathLst>
                <a:path w="3109087" h="38989">
                  <a:moveTo>
                    <a:pt x="114300" y="10033"/>
                  </a:moveTo>
                  <a:lnTo>
                    <a:pt x="200025" y="9779"/>
                  </a:lnTo>
                  <a:lnTo>
                    <a:pt x="200152" y="38354"/>
                  </a:lnTo>
                  <a:lnTo>
                    <a:pt x="114427" y="38608"/>
                  </a:lnTo>
                  <a:close/>
                  <a:moveTo>
                    <a:pt x="228600" y="9652"/>
                  </a:moveTo>
                  <a:lnTo>
                    <a:pt x="314325" y="9398"/>
                  </a:lnTo>
                  <a:lnTo>
                    <a:pt x="314452" y="37973"/>
                  </a:lnTo>
                  <a:lnTo>
                    <a:pt x="228727" y="38227"/>
                  </a:lnTo>
                  <a:close/>
                  <a:moveTo>
                    <a:pt x="342900" y="9271"/>
                  </a:moveTo>
                  <a:lnTo>
                    <a:pt x="428625" y="9017"/>
                  </a:lnTo>
                  <a:lnTo>
                    <a:pt x="428752" y="37592"/>
                  </a:lnTo>
                  <a:lnTo>
                    <a:pt x="343027" y="37846"/>
                  </a:lnTo>
                  <a:close/>
                  <a:moveTo>
                    <a:pt x="457200" y="8890"/>
                  </a:moveTo>
                  <a:lnTo>
                    <a:pt x="542925" y="8636"/>
                  </a:lnTo>
                  <a:lnTo>
                    <a:pt x="543052" y="37211"/>
                  </a:lnTo>
                  <a:lnTo>
                    <a:pt x="457327" y="37465"/>
                  </a:lnTo>
                  <a:close/>
                  <a:moveTo>
                    <a:pt x="571500" y="8509"/>
                  </a:moveTo>
                  <a:lnTo>
                    <a:pt x="657225" y="8255"/>
                  </a:lnTo>
                  <a:lnTo>
                    <a:pt x="657352" y="36830"/>
                  </a:lnTo>
                  <a:lnTo>
                    <a:pt x="571627" y="37084"/>
                  </a:lnTo>
                  <a:close/>
                  <a:moveTo>
                    <a:pt x="685800" y="8128"/>
                  </a:moveTo>
                  <a:lnTo>
                    <a:pt x="771525" y="7874"/>
                  </a:lnTo>
                  <a:lnTo>
                    <a:pt x="771652" y="36449"/>
                  </a:lnTo>
                  <a:lnTo>
                    <a:pt x="685927" y="36703"/>
                  </a:lnTo>
                  <a:close/>
                  <a:moveTo>
                    <a:pt x="800100" y="7747"/>
                  </a:moveTo>
                  <a:lnTo>
                    <a:pt x="885825" y="7493"/>
                  </a:lnTo>
                  <a:lnTo>
                    <a:pt x="885952" y="36068"/>
                  </a:lnTo>
                  <a:lnTo>
                    <a:pt x="800227" y="36322"/>
                  </a:lnTo>
                  <a:close/>
                  <a:moveTo>
                    <a:pt x="914400" y="7366"/>
                  </a:moveTo>
                  <a:lnTo>
                    <a:pt x="1000125" y="7112"/>
                  </a:lnTo>
                  <a:lnTo>
                    <a:pt x="1000252" y="35687"/>
                  </a:lnTo>
                  <a:lnTo>
                    <a:pt x="914527" y="35941"/>
                  </a:lnTo>
                  <a:close/>
                  <a:moveTo>
                    <a:pt x="1028700" y="6985"/>
                  </a:moveTo>
                  <a:lnTo>
                    <a:pt x="1114425" y="6731"/>
                  </a:lnTo>
                  <a:lnTo>
                    <a:pt x="1114552" y="35306"/>
                  </a:lnTo>
                  <a:lnTo>
                    <a:pt x="1028827" y="35560"/>
                  </a:lnTo>
                  <a:close/>
                  <a:moveTo>
                    <a:pt x="1143000" y="6604"/>
                  </a:moveTo>
                  <a:lnTo>
                    <a:pt x="1228725" y="6350"/>
                  </a:lnTo>
                  <a:lnTo>
                    <a:pt x="1228852" y="34925"/>
                  </a:lnTo>
                  <a:lnTo>
                    <a:pt x="1143127" y="35179"/>
                  </a:lnTo>
                  <a:close/>
                  <a:moveTo>
                    <a:pt x="1257300" y="6223"/>
                  </a:moveTo>
                  <a:lnTo>
                    <a:pt x="1343025" y="5969"/>
                  </a:lnTo>
                  <a:lnTo>
                    <a:pt x="1343152" y="34544"/>
                  </a:lnTo>
                  <a:lnTo>
                    <a:pt x="1257427" y="34798"/>
                  </a:lnTo>
                  <a:close/>
                  <a:moveTo>
                    <a:pt x="1371600" y="5842"/>
                  </a:moveTo>
                  <a:lnTo>
                    <a:pt x="1457325" y="5588"/>
                  </a:lnTo>
                  <a:lnTo>
                    <a:pt x="1457452" y="34163"/>
                  </a:lnTo>
                  <a:lnTo>
                    <a:pt x="1371727" y="34417"/>
                  </a:lnTo>
                  <a:close/>
                  <a:moveTo>
                    <a:pt x="1485900" y="5461"/>
                  </a:moveTo>
                  <a:lnTo>
                    <a:pt x="1571625" y="5207"/>
                  </a:lnTo>
                  <a:lnTo>
                    <a:pt x="1571752" y="33782"/>
                  </a:lnTo>
                  <a:lnTo>
                    <a:pt x="1486027" y="34036"/>
                  </a:lnTo>
                  <a:close/>
                  <a:moveTo>
                    <a:pt x="1600200" y="5080"/>
                  </a:moveTo>
                  <a:lnTo>
                    <a:pt x="1685925" y="4826"/>
                  </a:lnTo>
                  <a:lnTo>
                    <a:pt x="1686052" y="33401"/>
                  </a:lnTo>
                  <a:lnTo>
                    <a:pt x="1600327" y="33655"/>
                  </a:lnTo>
                  <a:close/>
                  <a:moveTo>
                    <a:pt x="1714500" y="4699"/>
                  </a:moveTo>
                  <a:lnTo>
                    <a:pt x="1800225" y="4445"/>
                  </a:lnTo>
                  <a:lnTo>
                    <a:pt x="1800352" y="33020"/>
                  </a:lnTo>
                  <a:lnTo>
                    <a:pt x="1714627" y="33274"/>
                  </a:lnTo>
                  <a:close/>
                  <a:moveTo>
                    <a:pt x="1828800" y="4318"/>
                  </a:moveTo>
                  <a:lnTo>
                    <a:pt x="1914525" y="4064"/>
                  </a:lnTo>
                  <a:lnTo>
                    <a:pt x="1914652" y="32639"/>
                  </a:lnTo>
                  <a:lnTo>
                    <a:pt x="1828927" y="32893"/>
                  </a:lnTo>
                  <a:close/>
                  <a:moveTo>
                    <a:pt x="1943100" y="3937"/>
                  </a:moveTo>
                  <a:lnTo>
                    <a:pt x="2028825" y="3683"/>
                  </a:lnTo>
                  <a:lnTo>
                    <a:pt x="2028952" y="32258"/>
                  </a:lnTo>
                  <a:lnTo>
                    <a:pt x="1943227" y="32512"/>
                  </a:lnTo>
                  <a:close/>
                  <a:moveTo>
                    <a:pt x="2057400" y="3556"/>
                  </a:moveTo>
                  <a:lnTo>
                    <a:pt x="2143125" y="3302"/>
                  </a:lnTo>
                  <a:lnTo>
                    <a:pt x="2143252" y="31877"/>
                  </a:lnTo>
                  <a:lnTo>
                    <a:pt x="2057527" y="32131"/>
                  </a:lnTo>
                  <a:close/>
                  <a:moveTo>
                    <a:pt x="2171700" y="3175"/>
                  </a:moveTo>
                  <a:lnTo>
                    <a:pt x="2257425" y="2921"/>
                  </a:lnTo>
                  <a:lnTo>
                    <a:pt x="2257552" y="31496"/>
                  </a:lnTo>
                  <a:lnTo>
                    <a:pt x="2171827" y="31750"/>
                  </a:lnTo>
                  <a:close/>
                  <a:moveTo>
                    <a:pt x="2286000" y="2794"/>
                  </a:moveTo>
                  <a:lnTo>
                    <a:pt x="2371725" y="2540"/>
                  </a:lnTo>
                  <a:lnTo>
                    <a:pt x="2371852" y="31115"/>
                  </a:lnTo>
                  <a:lnTo>
                    <a:pt x="2286127" y="31369"/>
                  </a:lnTo>
                  <a:close/>
                  <a:moveTo>
                    <a:pt x="2400300" y="2413"/>
                  </a:moveTo>
                  <a:lnTo>
                    <a:pt x="2486025" y="2159"/>
                  </a:lnTo>
                  <a:lnTo>
                    <a:pt x="2486152" y="30734"/>
                  </a:lnTo>
                  <a:lnTo>
                    <a:pt x="2400427" y="30988"/>
                  </a:lnTo>
                  <a:close/>
                  <a:moveTo>
                    <a:pt x="2514600" y="2032"/>
                  </a:moveTo>
                  <a:lnTo>
                    <a:pt x="2600325" y="1778"/>
                  </a:lnTo>
                  <a:lnTo>
                    <a:pt x="2600452" y="30353"/>
                  </a:lnTo>
                  <a:lnTo>
                    <a:pt x="2514727" y="30607"/>
                  </a:lnTo>
                  <a:close/>
                  <a:moveTo>
                    <a:pt x="2628900" y="1651"/>
                  </a:moveTo>
                  <a:lnTo>
                    <a:pt x="2714625" y="1397"/>
                  </a:lnTo>
                  <a:lnTo>
                    <a:pt x="2714752" y="29972"/>
                  </a:lnTo>
                  <a:lnTo>
                    <a:pt x="2629027" y="30226"/>
                  </a:lnTo>
                  <a:close/>
                  <a:moveTo>
                    <a:pt x="2743200" y="1270"/>
                  </a:moveTo>
                  <a:lnTo>
                    <a:pt x="2828925" y="1016"/>
                  </a:lnTo>
                  <a:lnTo>
                    <a:pt x="2829052" y="29591"/>
                  </a:lnTo>
                  <a:lnTo>
                    <a:pt x="2743327" y="29845"/>
                  </a:lnTo>
                  <a:close/>
                  <a:moveTo>
                    <a:pt x="2857500" y="889"/>
                  </a:moveTo>
                  <a:lnTo>
                    <a:pt x="2943225" y="635"/>
                  </a:lnTo>
                  <a:lnTo>
                    <a:pt x="2943352" y="29210"/>
                  </a:lnTo>
                  <a:lnTo>
                    <a:pt x="2857627" y="29464"/>
                  </a:lnTo>
                  <a:close/>
                  <a:moveTo>
                    <a:pt x="2971800" y="508"/>
                  </a:moveTo>
                  <a:lnTo>
                    <a:pt x="3057525" y="254"/>
                  </a:lnTo>
                  <a:lnTo>
                    <a:pt x="3057652" y="28829"/>
                  </a:lnTo>
                  <a:lnTo>
                    <a:pt x="2971927" y="29083"/>
                  </a:lnTo>
                  <a:close/>
                  <a:moveTo>
                    <a:pt x="3086100" y="127"/>
                  </a:moveTo>
                  <a:lnTo>
                    <a:pt x="3108960" y="0"/>
                  </a:lnTo>
                  <a:lnTo>
                    <a:pt x="3109087" y="28575"/>
                  </a:lnTo>
                  <a:lnTo>
                    <a:pt x="3086227" y="28702"/>
                  </a:lnTo>
                  <a:close/>
                  <a:moveTo>
                    <a:pt x="0" y="10414"/>
                  </a:moveTo>
                  <a:lnTo>
                    <a:pt x="85725" y="10160"/>
                  </a:lnTo>
                  <a:lnTo>
                    <a:pt x="85852" y="38735"/>
                  </a:lnTo>
                  <a:lnTo>
                    <a:pt x="127" y="38989"/>
                  </a:lnTo>
                  <a:close/>
                </a:path>
              </a:pathLst>
            </a:custGeom>
            <a:solidFill>
              <a:srgbClr val="0078D4"/>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10" name="Freeform 83">
              <a:extLst>
                <a:ext uri="{FF2B5EF4-FFF2-40B4-BE49-F238E27FC236}">
                  <a16:creationId xmlns:a16="http://schemas.microsoft.com/office/drawing/2014/main" id="{8FB14739-A2F0-0FB1-C789-2CFD1CAA0ACD}"/>
                </a:ext>
              </a:extLst>
            </p:cNvPr>
            <p:cNvSpPr/>
            <p:nvPr/>
          </p:nvSpPr>
          <p:spPr>
            <a:xfrm>
              <a:off x="1148842" y="68961"/>
              <a:ext cx="2173859" cy="358521"/>
            </a:xfrm>
            <a:custGeom>
              <a:avLst/>
              <a:gdLst/>
              <a:ahLst/>
              <a:cxnLst/>
              <a:rect l="l" t="t" r="r" b="b"/>
              <a:pathLst>
                <a:path w="2173859" h="358521">
                  <a:moveTo>
                    <a:pt x="0" y="0"/>
                  </a:moveTo>
                  <a:lnTo>
                    <a:pt x="2173859" y="0"/>
                  </a:lnTo>
                  <a:lnTo>
                    <a:pt x="2173859" y="358521"/>
                  </a:lnTo>
                  <a:lnTo>
                    <a:pt x="0" y="358521"/>
                  </a:lnTo>
                  <a:close/>
                </a:path>
              </a:pathLst>
            </a:custGeom>
            <a:solidFill>
              <a:srgbClr val="FFFFF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sp>
          <p:nvSpPr>
            <p:cNvPr id="211" name="Freeform 84">
              <a:extLst>
                <a:ext uri="{FF2B5EF4-FFF2-40B4-BE49-F238E27FC236}">
                  <a16:creationId xmlns:a16="http://schemas.microsoft.com/office/drawing/2014/main" id="{899210DE-CAD5-21A2-92BC-8C6E87039B63}"/>
                </a:ext>
              </a:extLst>
            </p:cNvPr>
            <p:cNvSpPr/>
            <p:nvPr/>
          </p:nvSpPr>
          <p:spPr>
            <a:xfrm>
              <a:off x="1143381" y="63500"/>
              <a:ext cx="2184781" cy="369443"/>
            </a:xfrm>
            <a:custGeom>
              <a:avLst/>
              <a:gdLst/>
              <a:ahLst/>
              <a:cxnLst/>
              <a:rect l="l" t="t" r="r" b="b"/>
              <a:pathLst>
                <a:path w="2184781" h="369443">
                  <a:moveTo>
                    <a:pt x="5461" y="0"/>
                  </a:moveTo>
                  <a:lnTo>
                    <a:pt x="2179320" y="0"/>
                  </a:lnTo>
                  <a:cubicBezTo>
                    <a:pt x="2182241" y="0"/>
                    <a:pt x="2184781" y="2413"/>
                    <a:pt x="2184781" y="5461"/>
                  </a:cubicBezTo>
                  <a:lnTo>
                    <a:pt x="2184781" y="363982"/>
                  </a:lnTo>
                  <a:cubicBezTo>
                    <a:pt x="2184781" y="366903"/>
                    <a:pt x="2182368" y="369443"/>
                    <a:pt x="2179320" y="369443"/>
                  </a:cubicBezTo>
                  <a:lnTo>
                    <a:pt x="5461" y="369443"/>
                  </a:lnTo>
                  <a:cubicBezTo>
                    <a:pt x="2540" y="369443"/>
                    <a:pt x="0" y="367030"/>
                    <a:pt x="0" y="363982"/>
                  </a:cubicBezTo>
                  <a:lnTo>
                    <a:pt x="0" y="5461"/>
                  </a:lnTo>
                  <a:cubicBezTo>
                    <a:pt x="0" y="2540"/>
                    <a:pt x="2413" y="0"/>
                    <a:pt x="5461" y="0"/>
                  </a:cubicBezTo>
                  <a:moveTo>
                    <a:pt x="5461" y="10795"/>
                  </a:moveTo>
                  <a:lnTo>
                    <a:pt x="5461" y="5461"/>
                  </a:lnTo>
                  <a:lnTo>
                    <a:pt x="10922" y="5461"/>
                  </a:lnTo>
                  <a:lnTo>
                    <a:pt x="10922" y="363982"/>
                  </a:lnTo>
                  <a:lnTo>
                    <a:pt x="5461" y="363982"/>
                  </a:lnTo>
                  <a:lnTo>
                    <a:pt x="5461" y="358521"/>
                  </a:lnTo>
                  <a:lnTo>
                    <a:pt x="2179320" y="358521"/>
                  </a:lnTo>
                  <a:lnTo>
                    <a:pt x="2179320" y="363982"/>
                  </a:lnTo>
                  <a:lnTo>
                    <a:pt x="2173859" y="363982"/>
                  </a:lnTo>
                  <a:lnTo>
                    <a:pt x="2173859" y="5461"/>
                  </a:lnTo>
                  <a:lnTo>
                    <a:pt x="2179320" y="5461"/>
                  </a:lnTo>
                  <a:lnTo>
                    <a:pt x="2179320" y="10922"/>
                  </a:lnTo>
                  <a:lnTo>
                    <a:pt x="5461" y="10922"/>
                  </a:lnTo>
                  <a:close/>
                </a:path>
              </a:pathLst>
            </a:custGeom>
            <a:solidFill>
              <a:srgbClr val="0070C0"/>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80" name="Group 179">
            <a:extLst>
              <a:ext uri="{FF2B5EF4-FFF2-40B4-BE49-F238E27FC236}">
                <a16:creationId xmlns:a16="http://schemas.microsoft.com/office/drawing/2014/main" id="{662464C1-5333-CBE8-35F3-9D7AFE5AC264}"/>
              </a:ext>
            </a:extLst>
          </p:cNvPr>
          <p:cNvGrpSpPr>
            <a:grpSpLocks noChangeAspect="1"/>
          </p:cNvGrpSpPr>
          <p:nvPr/>
        </p:nvGrpSpPr>
        <p:grpSpPr>
          <a:xfrm>
            <a:off x="6340473" y="3676450"/>
            <a:ext cx="28575" cy="173736"/>
            <a:chOff x="0" y="0"/>
            <a:chExt cx="28575" cy="173736"/>
          </a:xfrm>
        </p:grpSpPr>
        <p:sp>
          <p:nvSpPr>
            <p:cNvPr id="208" name="Freeform 86">
              <a:extLst>
                <a:ext uri="{FF2B5EF4-FFF2-40B4-BE49-F238E27FC236}">
                  <a16:creationId xmlns:a16="http://schemas.microsoft.com/office/drawing/2014/main" id="{82E596B1-BBA2-8BE4-4E77-4F94097FD663}"/>
                </a:ext>
              </a:extLst>
            </p:cNvPr>
            <p:cNvSpPr/>
            <p:nvPr/>
          </p:nvSpPr>
          <p:spPr>
            <a:xfrm>
              <a:off x="0" y="0"/>
              <a:ext cx="28575" cy="173736"/>
            </a:xfrm>
            <a:custGeom>
              <a:avLst/>
              <a:gdLst/>
              <a:ahLst/>
              <a:cxnLst/>
              <a:rect l="l" t="t" r="r" b="b"/>
              <a:pathLst>
                <a:path w="28575" h="173736">
                  <a:moveTo>
                    <a:pt x="0" y="173736"/>
                  </a:moveTo>
                  <a:lnTo>
                    <a:pt x="0" y="0"/>
                  </a:lnTo>
                  <a:lnTo>
                    <a:pt x="28575" y="0"/>
                  </a:lnTo>
                  <a:lnTo>
                    <a:pt x="28575" y="173736"/>
                  </a:lnTo>
                  <a:close/>
                </a:path>
              </a:pathLst>
            </a:custGeom>
            <a:solidFill>
              <a:srgbClr val="7F7F7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grpSp>
        <p:nvGrpSpPr>
          <p:cNvPr id="181" name="Group 180">
            <a:extLst>
              <a:ext uri="{FF2B5EF4-FFF2-40B4-BE49-F238E27FC236}">
                <a16:creationId xmlns:a16="http://schemas.microsoft.com/office/drawing/2014/main" id="{7CE47822-2214-9DBB-83CF-DF8CF91EDEFA}"/>
              </a:ext>
            </a:extLst>
          </p:cNvPr>
          <p:cNvGrpSpPr>
            <a:grpSpLocks noChangeAspect="1"/>
          </p:cNvGrpSpPr>
          <p:nvPr/>
        </p:nvGrpSpPr>
        <p:grpSpPr>
          <a:xfrm>
            <a:off x="10042888" y="3658724"/>
            <a:ext cx="28575" cy="173736"/>
            <a:chOff x="0" y="0"/>
            <a:chExt cx="28575" cy="173736"/>
          </a:xfrm>
        </p:grpSpPr>
        <p:sp>
          <p:nvSpPr>
            <p:cNvPr id="207" name="Freeform 88">
              <a:extLst>
                <a:ext uri="{FF2B5EF4-FFF2-40B4-BE49-F238E27FC236}">
                  <a16:creationId xmlns:a16="http://schemas.microsoft.com/office/drawing/2014/main" id="{9870865F-4715-BA34-96B1-C5D0D7EA5ED9}"/>
                </a:ext>
              </a:extLst>
            </p:cNvPr>
            <p:cNvSpPr/>
            <p:nvPr/>
          </p:nvSpPr>
          <p:spPr>
            <a:xfrm>
              <a:off x="0" y="0"/>
              <a:ext cx="28575" cy="173736"/>
            </a:xfrm>
            <a:custGeom>
              <a:avLst/>
              <a:gdLst/>
              <a:ahLst/>
              <a:cxnLst/>
              <a:rect l="l" t="t" r="r" b="b"/>
              <a:pathLst>
                <a:path w="28575" h="173736">
                  <a:moveTo>
                    <a:pt x="0" y="173736"/>
                  </a:moveTo>
                  <a:lnTo>
                    <a:pt x="0" y="0"/>
                  </a:lnTo>
                  <a:lnTo>
                    <a:pt x="28575" y="0"/>
                  </a:lnTo>
                  <a:lnTo>
                    <a:pt x="28575" y="173736"/>
                  </a:lnTo>
                  <a:close/>
                </a:path>
              </a:pathLst>
            </a:custGeom>
            <a:solidFill>
              <a:srgbClr val="7F7F7F"/>
            </a:solidFill>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NZ">
                <a:solidFill>
                  <a:schemeClr val="accent1"/>
                </a:solidFill>
              </a:endParaRPr>
            </a:p>
          </p:txBody>
        </p:sp>
      </p:grpSp>
      <p:sp>
        <p:nvSpPr>
          <p:cNvPr id="182" name="TextBox 89">
            <a:extLst>
              <a:ext uri="{FF2B5EF4-FFF2-40B4-BE49-F238E27FC236}">
                <a16:creationId xmlns:a16="http://schemas.microsoft.com/office/drawing/2014/main" id="{2E2F9E98-4DE1-5994-C04F-19CD40365825}"/>
              </a:ext>
            </a:extLst>
          </p:cNvPr>
          <p:cNvSpPr txBox="1"/>
          <p:nvPr/>
        </p:nvSpPr>
        <p:spPr>
          <a:xfrm>
            <a:off x="5290541" y="3456337"/>
            <a:ext cx="1232687" cy="180049"/>
          </a:xfrm>
          <a:prstGeom prst="rect">
            <a:avLst/>
          </a:prstGeom>
        </p:spPr>
        <p:txBody>
          <a:bodyPr wrap="square"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39"/>
              </a:lnSpc>
            </a:pPr>
            <a:r>
              <a:rPr lang="en-US" sz="1099" spc="-15" dirty="0">
                <a:solidFill>
                  <a:schemeClr val="accent1"/>
                </a:solidFill>
                <a:latin typeface="IBM Plex Sans"/>
                <a:ea typeface="IBM Plex Sans"/>
                <a:cs typeface="IBM Plex Sans"/>
                <a:sym typeface="IBM Plex Sans"/>
              </a:rPr>
              <a:t>Gateway pod</a:t>
            </a:r>
          </a:p>
        </p:txBody>
      </p:sp>
      <p:sp>
        <p:nvSpPr>
          <p:cNvPr id="183" name="TextBox 90">
            <a:extLst>
              <a:ext uri="{FF2B5EF4-FFF2-40B4-BE49-F238E27FC236}">
                <a16:creationId xmlns:a16="http://schemas.microsoft.com/office/drawing/2014/main" id="{F8ED6850-3C7F-713C-004E-4F3CB0D1294A}"/>
              </a:ext>
            </a:extLst>
          </p:cNvPr>
          <p:cNvSpPr txBox="1"/>
          <p:nvPr/>
        </p:nvSpPr>
        <p:spPr>
          <a:xfrm>
            <a:off x="8992966" y="3438049"/>
            <a:ext cx="794976" cy="37241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539"/>
              </a:lnSpc>
            </a:pPr>
            <a:r>
              <a:rPr lang="en-US" sz="1099" spc="-15">
                <a:solidFill>
                  <a:schemeClr val="accent1"/>
                </a:solidFill>
                <a:latin typeface="IBM Plex Sans"/>
                <a:ea typeface="IBM Plex Sans"/>
                <a:cs typeface="IBM Plex Sans"/>
                <a:sym typeface="IBM Plex Sans"/>
              </a:rPr>
              <a:t>Gateway pod</a:t>
            </a:r>
          </a:p>
        </p:txBody>
      </p:sp>
      <p:sp>
        <p:nvSpPr>
          <p:cNvPr id="184" name="TextBox 91">
            <a:extLst>
              <a:ext uri="{FF2B5EF4-FFF2-40B4-BE49-F238E27FC236}">
                <a16:creationId xmlns:a16="http://schemas.microsoft.com/office/drawing/2014/main" id="{74E97D55-D842-9D97-B3C8-7867E0FF44DB}"/>
              </a:ext>
            </a:extLst>
          </p:cNvPr>
          <p:cNvSpPr txBox="1"/>
          <p:nvPr/>
        </p:nvSpPr>
        <p:spPr>
          <a:xfrm>
            <a:off x="1888135" y="1681620"/>
            <a:ext cx="1267711" cy="26366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239"/>
              </a:lnSpc>
            </a:pPr>
            <a:r>
              <a:rPr lang="en-US" sz="1599" spc="-22" dirty="0">
                <a:solidFill>
                  <a:schemeClr val="bg1"/>
                </a:solidFill>
                <a:latin typeface="IBM Plex Sans"/>
                <a:ea typeface="IBM Plex Sans"/>
                <a:cs typeface="IBM Plex Sans"/>
                <a:sym typeface="IBM Plex Sans"/>
              </a:rPr>
              <a:t>API Managers</a:t>
            </a:r>
          </a:p>
        </p:txBody>
      </p:sp>
      <p:sp>
        <p:nvSpPr>
          <p:cNvPr id="185" name="TextBox 92">
            <a:extLst>
              <a:ext uri="{FF2B5EF4-FFF2-40B4-BE49-F238E27FC236}">
                <a16:creationId xmlns:a16="http://schemas.microsoft.com/office/drawing/2014/main" id="{08BC0AB4-D7BB-B040-0289-BA6453F0EE1B}"/>
              </a:ext>
            </a:extLst>
          </p:cNvPr>
          <p:cNvSpPr txBox="1"/>
          <p:nvPr/>
        </p:nvSpPr>
        <p:spPr>
          <a:xfrm>
            <a:off x="6814685" y="1681620"/>
            <a:ext cx="1381163" cy="26366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239"/>
              </a:lnSpc>
            </a:pPr>
            <a:r>
              <a:rPr lang="en-US" sz="1599" spc="-22" dirty="0">
                <a:solidFill>
                  <a:schemeClr val="bg1"/>
                </a:solidFill>
                <a:latin typeface="IBM Plex Sans"/>
                <a:ea typeface="IBM Plex Sans"/>
                <a:cs typeface="IBM Plex Sans"/>
                <a:sym typeface="IBM Plex Sans"/>
              </a:rPr>
              <a:t>API Consumers</a:t>
            </a:r>
          </a:p>
        </p:txBody>
      </p:sp>
      <p:sp>
        <p:nvSpPr>
          <p:cNvPr id="186" name="TextBox 93">
            <a:extLst>
              <a:ext uri="{FF2B5EF4-FFF2-40B4-BE49-F238E27FC236}">
                <a16:creationId xmlns:a16="http://schemas.microsoft.com/office/drawing/2014/main" id="{D1955819-C867-4E9F-E8F7-7B9323609714}"/>
              </a:ext>
            </a:extLst>
          </p:cNvPr>
          <p:cNvSpPr txBox="1"/>
          <p:nvPr/>
        </p:nvSpPr>
        <p:spPr>
          <a:xfrm>
            <a:off x="1951467" y="2668038"/>
            <a:ext cx="1186444" cy="20688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6">
                <a:solidFill>
                  <a:schemeClr val="accent1"/>
                </a:solidFill>
                <a:latin typeface="IBM Plex Sans"/>
                <a:ea typeface="IBM Plex Sans"/>
                <a:cs typeface="IBM Plex Sans"/>
                <a:sym typeface="IBM Plex Sans"/>
              </a:rPr>
              <a:t>API Management</a:t>
            </a:r>
          </a:p>
        </p:txBody>
      </p:sp>
      <p:sp>
        <p:nvSpPr>
          <p:cNvPr id="187" name="TextBox 94">
            <a:extLst>
              <a:ext uri="{FF2B5EF4-FFF2-40B4-BE49-F238E27FC236}">
                <a16:creationId xmlns:a16="http://schemas.microsoft.com/office/drawing/2014/main" id="{49C4E60F-F7E9-F3AB-77C6-1C438D6769C7}"/>
              </a:ext>
            </a:extLst>
          </p:cNvPr>
          <p:cNvSpPr txBox="1"/>
          <p:nvPr/>
        </p:nvSpPr>
        <p:spPr>
          <a:xfrm>
            <a:off x="5051274" y="2664990"/>
            <a:ext cx="1511189" cy="20688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6">
                <a:solidFill>
                  <a:schemeClr val="accent1"/>
                </a:solidFill>
                <a:latin typeface="IBM Plex Sans"/>
                <a:ea typeface="IBM Plex Sans"/>
                <a:cs typeface="IBM Plex Sans"/>
                <a:sym typeface="IBM Plex Sans"/>
              </a:rPr>
              <a:t>Self-hosted gateway 1</a:t>
            </a:r>
          </a:p>
        </p:txBody>
      </p:sp>
      <p:sp>
        <p:nvSpPr>
          <p:cNvPr id="188" name="TextBox 95">
            <a:extLst>
              <a:ext uri="{FF2B5EF4-FFF2-40B4-BE49-F238E27FC236}">
                <a16:creationId xmlns:a16="http://schemas.microsoft.com/office/drawing/2014/main" id="{1DDC740A-53A4-76F5-003C-6256BD768CDD}"/>
              </a:ext>
            </a:extLst>
          </p:cNvPr>
          <p:cNvSpPr txBox="1"/>
          <p:nvPr/>
        </p:nvSpPr>
        <p:spPr>
          <a:xfrm>
            <a:off x="4677656" y="5246646"/>
            <a:ext cx="722738" cy="26988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00"/>
              </a:lnSpc>
            </a:pPr>
            <a:r>
              <a:rPr lang="en-US" sz="1200" spc="-16">
                <a:solidFill>
                  <a:schemeClr val="accent1"/>
                </a:solidFill>
                <a:latin typeface="IBM Plex Sans"/>
                <a:ea typeface="IBM Plex Sans"/>
                <a:cs typeface="IBM Plex Sans"/>
                <a:sym typeface="IBM Plex Sans"/>
              </a:rPr>
              <a:t>App 1 pod</a:t>
            </a:r>
          </a:p>
        </p:txBody>
      </p:sp>
      <p:sp>
        <p:nvSpPr>
          <p:cNvPr id="189" name="TextBox 96">
            <a:extLst>
              <a:ext uri="{FF2B5EF4-FFF2-40B4-BE49-F238E27FC236}">
                <a16:creationId xmlns:a16="http://schemas.microsoft.com/office/drawing/2014/main" id="{CF334D37-CED9-2CC4-DD72-BED5D7002BB6}"/>
              </a:ext>
            </a:extLst>
          </p:cNvPr>
          <p:cNvSpPr txBox="1"/>
          <p:nvPr/>
        </p:nvSpPr>
        <p:spPr>
          <a:xfrm>
            <a:off x="6004431" y="5246646"/>
            <a:ext cx="722738" cy="26988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00"/>
              </a:lnSpc>
            </a:pPr>
            <a:r>
              <a:rPr lang="en-US" sz="1200" spc="-16">
                <a:solidFill>
                  <a:schemeClr val="accent1"/>
                </a:solidFill>
                <a:latin typeface="IBM Plex Sans"/>
                <a:ea typeface="IBM Plex Sans"/>
                <a:cs typeface="IBM Plex Sans"/>
                <a:sym typeface="IBM Plex Sans"/>
              </a:rPr>
              <a:t>App 2 pod</a:t>
            </a:r>
          </a:p>
        </p:txBody>
      </p:sp>
      <p:sp>
        <p:nvSpPr>
          <p:cNvPr id="190" name="TextBox 97">
            <a:extLst>
              <a:ext uri="{FF2B5EF4-FFF2-40B4-BE49-F238E27FC236}">
                <a16:creationId xmlns:a16="http://schemas.microsoft.com/office/drawing/2014/main" id="{6EAFA73A-6099-18AB-A26F-467D22879760}"/>
              </a:ext>
            </a:extLst>
          </p:cNvPr>
          <p:cNvSpPr txBox="1"/>
          <p:nvPr/>
        </p:nvSpPr>
        <p:spPr>
          <a:xfrm>
            <a:off x="5010907" y="5551446"/>
            <a:ext cx="1386859" cy="577659"/>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400"/>
              </a:lnSpc>
            </a:pPr>
            <a:r>
              <a:rPr lang="en-US" sz="1200" spc="-16">
                <a:solidFill>
                  <a:schemeClr val="accent1"/>
                </a:solidFill>
                <a:latin typeface="IBM Plex Sans"/>
                <a:ea typeface="IBM Plex Sans"/>
                <a:cs typeface="IBM Plex Sans"/>
                <a:sym typeface="IBM Plex Sans"/>
              </a:rPr>
              <a:t>Kubernetes cluster 1</a:t>
            </a:r>
          </a:p>
        </p:txBody>
      </p:sp>
      <p:sp>
        <p:nvSpPr>
          <p:cNvPr id="191" name="TextBox 98">
            <a:extLst>
              <a:ext uri="{FF2B5EF4-FFF2-40B4-BE49-F238E27FC236}">
                <a16:creationId xmlns:a16="http://schemas.microsoft.com/office/drawing/2014/main" id="{0DE74928-99D4-3889-259C-9CBC08CC5516}"/>
              </a:ext>
            </a:extLst>
          </p:cNvPr>
          <p:cNvSpPr txBox="1"/>
          <p:nvPr/>
        </p:nvSpPr>
        <p:spPr>
          <a:xfrm>
            <a:off x="8753698" y="2646702"/>
            <a:ext cx="1511189" cy="206883"/>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679"/>
              </a:lnSpc>
            </a:pPr>
            <a:r>
              <a:rPr lang="en-US" sz="1200" spc="-16">
                <a:solidFill>
                  <a:schemeClr val="accent1"/>
                </a:solidFill>
                <a:latin typeface="IBM Plex Sans"/>
                <a:ea typeface="IBM Plex Sans"/>
                <a:cs typeface="IBM Plex Sans"/>
                <a:sym typeface="IBM Plex Sans"/>
              </a:rPr>
              <a:t>Self-hosted gateway 2</a:t>
            </a:r>
          </a:p>
        </p:txBody>
      </p:sp>
      <p:sp>
        <p:nvSpPr>
          <p:cNvPr id="192" name="TextBox 99">
            <a:extLst>
              <a:ext uri="{FF2B5EF4-FFF2-40B4-BE49-F238E27FC236}">
                <a16:creationId xmlns:a16="http://schemas.microsoft.com/office/drawing/2014/main" id="{0231D554-D92A-3CC6-3199-ECE02A2B57BD}"/>
              </a:ext>
            </a:extLst>
          </p:cNvPr>
          <p:cNvSpPr txBox="1"/>
          <p:nvPr/>
        </p:nvSpPr>
        <p:spPr>
          <a:xfrm>
            <a:off x="8380080" y="5218833"/>
            <a:ext cx="722738" cy="2795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544"/>
              </a:lnSpc>
            </a:pPr>
            <a:r>
              <a:rPr lang="en-US" sz="1200" spc="-16">
                <a:solidFill>
                  <a:schemeClr val="accent1"/>
                </a:solidFill>
                <a:latin typeface="IBM Plex Sans"/>
                <a:ea typeface="IBM Plex Sans"/>
                <a:cs typeface="IBM Plex Sans"/>
                <a:sym typeface="IBM Plex Sans"/>
              </a:rPr>
              <a:t>App 1 pod</a:t>
            </a:r>
          </a:p>
        </p:txBody>
      </p:sp>
      <p:sp>
        <p:nvSpPr>
          <p:cNvPr id="193" name="TextBox 100">
            <a:extLst>
              <a:ext uri="{FF2B5EF4-FFF2-40B4-BE49-F238E27FC236}">
                <a16:creationId xmlns:a16="http://schemas.microsoft.com/office/drawing/2014/main" id="{73F23387-BDEB-3566-41EF-6D2FD50B1506}"/>
              </a:ext>
            </a:extLst>
          </p:cNvPr>
          <p:cNvSpPr txBox="1"/>
          <p:nvPr/>
        </p:nvSpPr>
        <p:spPr>
          <a:xfrm>
            <a:off x="9706856" y="5218833"/>
            <a:ext cx="722738" cy="27950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544"/>
              </a:lnSpc>
            </a:pPr>
            <a:r>
              <a:rPr lang="en-US" sz="1200" spc="-16">
                <a:solidFill>
                  <a:schemeClr val="accent1"/>
                </a:solidFill>
                <a:latin typeface="IBM Plex Sans"/>
                <a:ea typeface="IBM Plex Sans"/>
                <a:cs typeface="IBM Plex Sans"/>
                <a:sym typeface="IBM Plex Sans"/>
              </a:rPr>
              <a:t>App 3 pod</a:t>
            </a:r>
          </a:p>
        </p:txBody>
      </p:sp>
      <p:sp>
        <p:nvSpPr>
          <p:cNvPr id="194" name="TextBox 101">
            <a:extLst>
              <a:ext uri="{FF2B5EF4-FFF2-40B4-BE49-F238E27FC236}">
                <a16:creationId xmlns:a16="http://schemas.microsoft.com/office/drawing/2014/main" id="{CB6A0C1A-01ED-DF14-AA89-6C195C0D9A0C}"/>
              </a:ext>
            </a:extLst>
          </p:cNvPr>
          <p:cNvSpPr txBox="1"/>
          <p:nvPr/>
        </p:nvSpPr>
        <p:spPr>
          <a:xfrm>
            <a:off x="8713322" y="5541921"/>
            <a:ext cx="1386859" cy="600101"/>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544"/>
              </a:lnSpc>
            </a:pPr>
            <a:r>
              <a:rPr lang="en-US" sz="1200" spc="-16">
                <a:solidFill>
                  <a:schemeClr val="accent1"/>
                </a:solidFill>
                <a:latin typeface="IBM Plex Sans"/>
                <a:ea typeface="IBM Plex Sans"/>
                <a:cs typeface="IBM Plex Sans"/>
                <a:sym typeface="IBM Plex Sans"/>
              </a:rPr>
              <a:t>Kubernetes cluster 2</a:t>
            </a:r>
          </a:p>
        </p:txBody>
      </p:sp>
      <p:sp>
        <p:nvSpPr>
          <p:cNvPr id="195" name="TextBox 102">
            <a:extLst>
              <a:ext uri="{FF2B5EF4-FFF2-40B4-BE49-F238E27FC236}">
                <a16:creationId xmlns:a16="http://schemas.microsoft.com/office/drawing/2014/main" id="{AB78E583-B479-623B-97DE-017776765DED}"/>
              </a:ext>
            </a:extLst>
          </p:cNvPr>
          <p:cNvSpPr txBox="1"/>
          <p:nvPr/>
        </p:nvSpPr>
        <p:spPr>
          <a:xfrm>
            <a:off x="4845419" y="4377976"/>
            <a:ext cx="372351" cy="3210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260"/>
              </a:lnSpc>
            </a:pPr>
            <a:r>
              <a:rPr lang="en-US" sz="900" spc="-12">
                <a:solidFill>
                  <a:schemeClr val="accent1"/>
                </a:solidFill>
                <a:latin typeface="IBM Plex Sans"/>
                <a:ea typeface="IBM Plex Sans"/>
                <a:cs typeface="IBM Plex Sans"/>
                <a:sym typeface="IBM Plex Sans"/>
              </a:rPr>
              <a:t>Sidecar</a:t>
            </a:r>
          </a:p>
        </p:txBody>
      </p:sp>
      <p:sp>
        <p:nvSpPr>
          <p:cNvPr id="196" name="TextBox 103">
            <a:extLst>
              <a:ext uri="{FF2B5EF4-FFF2-40B4-BE49-F238E27FC236}">
                <a16:creationId xmlns:a16="http://schemas.microsoft.com/office/drawing/2014/main" id="{D9FFE311-C185-7F77-8F59-198CD78D2E24}"/>
              </a:ext>
            </a:extLst>
          </p:cNvPr>
          <p:cNvSpPr txBox="1"/>
          <p:nvPr/>
        </p:nvSpPr>
        <p:spPr>
          <a:xfrm>
            <a:off x="4795413" y="5066824"/>
            <a:ext cx="474993" cy="15433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60"/>
              </a:lnSpc>
            </a:pPr>
            <a:r>
              <a:rPr lang="en-US" sz="900" spc="-12">
                <a:solidFill>
                  <a:schemeClr val="accent1"/>
                </a:solidFill>
                <a:latin typeface="IBM Plex Sans"/>
                <a:ea typeface="IBM Plex Sans"/>
                <a:cs typeface="IBM Plex Sans"/>
                <a:sym typeface="IBM Plex Sans"/>
              </a:rPr>
              <a:t>User App</a:t>
            </a:r>
          </a:p>
        </p:txBody>
      </p:sp>
      <p:sp>
        <p:nvSpPr>
          <p:cNvPr id="197" name="TextBox 104">
            <a:extLst>
              <a:ext uri="{FF2B5EF4-FFF2-40B4-BE49-F238E27FC236}">
                <a16:creationId xmlns:a16="http://schemas.microsoft.com/office/drawing/2014/main" id="{27749C51-A157-4B42-6391-4A8786CE6F38}"/>
              </a:ext>
            </a:extLst>
          </p:cNvPr>
          <p:cNvSpPr txBox="1"/>
          <p:nvPr/>
        </p:nvSpPr>
        <p:spPr>
          <a:xfrm>
            <a:off x="5751418" y="3174016"/>
            <a:ext cx="404155" cy="15433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260"/>
              </a:lnSpc>
            </a:pPr>
            <a:r>
              <a:rPr lang="en-US" sz="900" spc="-12">
                <a:solidFill>
                  <a:schemeClr val="accent1"/>
                </a:solidFill>
                <a:latin typeface="IBM Plex Sans"/>
                <a:ea typeface="IBM Plex Sans"/>
                <a:cs typeface="IBM Plex Sans"/>
                <a:sym typeface="IBM Plex Sans"/>
              </a:rPr>
              <a:t>Sidecar </a:t>
            </a:r>
          </a:p>
        </p:txBody>
      </p:sp>
      <p:sp>
        <p:nvSpPr>
          <p:cNvPr id="198" name="TextBox 105">
            <a:extLst>
              <a:ext uri="{FF2B5EF4-FFF2-40B4-BE49-F238E27FC236}">
                <a16:creationId xmlns:a16="http://schemas.microsoft.com/office/drawing/2014/main" id="{F1C4BCC2-3533-96B9-3621-48A7C581A4D5}"/>
              </a:ext>
            </a:extLst>
          </p:cNvPr>
          <p:cNvSpPr txBox="1"/>
          <p:nvPr/>
        </p:nvSpPr>
        <p:spPr>
          <a:xfrm>
            <a:off x="6172195" y="4377976"/>
            <a:ext cx="372351" cy="3210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260"/>
              </a:lnSpc>
            </a:pPr>
            <a:r>
              <a:rPr lang="en-US" sz="900" spc="-12">
                <a:solidFill>
                  <a:schemeClr val="accent1"/>
                </a:solidFill>
                <a:latin typeface="IBM Plex Sans"/>
                <a:ea typeface="IBM Plex Sans"/>
                <a:cs typeface="IBM Plex Sans"/>
                <a:sym typeface="IBM Plex Sans"/>
              </a:rPr>
              <a:t>Sidecar</a:t>
            </a:r>
          </a:p>
        </p:txBody>
      </p:sp>
      <p:sp>
        <p:nvSpPr>
          <p:cNvPr id="199" name="TextBox 106">
            <a:extLst>
              <a:ext uri="{FF2B5EF4-FFF2-40B4-BE49-F238E27FC236}">
                <a16:creationId xmlns:a16="http://schemas.microsoft.com/office/drawing/2014/main" id="{E2783949-40BD-5F13-3CC3-7957E6F21D1E}"/>
              </a:ext>
            </a:extLst>
          </p:cNvPr>
          <p:cNvSpPr txBox="1"/>
          <p:nvPr/>
        </p:nvSpPr>
        <p:spPr>
          <a:xfrm>
            <a:off x="6122188" y="5066824"/>
            <a:ext cx="474993" cy="15433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60"/>
              </a:lnSpc>
            </a:pPr>
            <a:r>
              <a:rPr lang="en-US" sz="900" spc="-12">
                <a:solidFill>
                  <a:schemeClr val="accent1"/>
                </a:solidFill>
                <a:latin typeface="IBM Plex Sans"/>
                <a:ea typeface="IBM Plex Sans"/>
                <a:cs typeface="IBM Plex Sans"/>
                <a:sym typeface="IBM Plex Sans"/>
              </a:rPr>
              <a:t>User App</a:t>
            </a:r>
          </a:p>
        </p:txBody>
      </p:sp>
      <p:sp>
        <p:nvSpPr>
          <p:cNvPr id="200" name="TextBox 107">
            <a:extLst>
              <a:ext uri="{FF2B5EF4-FFF2-40B4-BE49-F238E27FC236}">
                <a16:creationId xmlns:a16="http://schemas.microsoft.com/office/drawing/2014/main" id="{4E2495EE-8BBD-161F-6255-F46DE6F2C000}"/>
              </a:ext>
            </a:extLst>
          </p:cNvPr>
          <p:cNvSpPr txBox="1"/>
          <p:nvPr/>
        </p:nvSpPr>
        <p:spPr>
          <a:xfrm>
            <a:off x="8547834" y="4359688"/>
            <a:ext cx="372351" cy="3210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260"/>
              </a:lnSpc>
            </a:pPr>
            <a:r>
              <a:rPr lang="en-US" sz="900" spc="-12">
                <a:solidFill>
                  <a:schemeClr val="accent1"/>
                </a:solidFill>
                <a:latin typeface="IBM Plex Sans"/>
                <a:ea typeface="IBM Plex Sans"/>
                <a:cs typeface="IBM Plex Sans"/>
                <a:sym typeface="IBM Plex Sans"/>
              </a:rPr>
              <a:t>Sidecar</a:t>
            </a:r>
          </a:p>
        </p:txBody>
      </p:sp>
      <p:sp>
        <p:nvSpPr>
          <p:cNvPr id="201" name="TextBox 108">
            <a:extLst>
              <a:ext uri="{FF2B5EF4-FFF2-40B4-BE49-F238E27FC236}">
                <a16:creationId xmlns:a16="http://schemas.microsoft.com/office/drawing/2014/main" id="{A8C8E122-5D2D-E0B0-88EB-32D9825DE5D6}"/>
              </a:ext>
            </a:extLst>
          </p:cNvPr>
          <p:cNvSpPr txBox="1"/>
          <p:nvPr/>
        </p:nvSpPr>
        <p:spPr>
          <a:xfrm>
            <a:off x="8497828" y="5045488"/>
            <a:ext cx="474993" cy="15433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60"/>
              </a:lnSpc>
            </a:pPr>
            <a:r>
              <a:rPr lang="en-US" sz="900" spc="-12">
                <a:solidFill>
                  <a:schemeClr val="accent1"/>
                </a:solidFill>
                <a:latin typeface="IBM Plex Sans"/>
                <a:ea typeface="IBM Plex Sans"/>
                <a:cs typeface="IBM Plex Sans"/>
                <a:sym typeface="IBM Plex Sans"/>
              </a:rPr>
              <a:t>User App</a:t>
            </a:r>
          </a:p>
        </p:txBody>
      </p:sp>
      <p:sp>
        <p:nvSpPr>
          <p:cNvPr id="202" name="TextBox 109">
            <a:extLst>
              <a:ext uri="{FF2B5EF4-FFF2-40B4-BE49-F238E27FC236}">
                <a16:creationId xmlns:a16="http://schemas.microsoft.com/office/drawing/2014/main" id="{374B2368-AA3A-E2D6-6C72-20169E796670}"/>
              </a:ext>
            </a:extLst>
          </p:cNvPr>
          <p:cNvSpPr txBox="1"/>
          <p:nvPr/>
        </p:nvSpPr>
        <p:spPr>
          <a:xfrm>
            <a:off x="9453833" y="3155728"/>
            <a:ext cx="404155" cy="15433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260"/>
              </a:lnSpc>
            </a:pPr>
            <a:r>
              <a:rPr lang="en-US" sz="900" spc="-12">
                <a:solidFill>
                  <a:schemeClr val="accent1"/>
                </a:solidFill>
                <a:latin typeface="IBM Plex Sans"/>
                <a:ea typeface="IBM Plex Sans"/>
                <a:cs typeface="IBM Plex Sans"/>
                <a:sym typeface="IBM Plex Sans"/>
              </a:rPr>
              <a:t>Sidecar </a:t>
            </a:r>
          </a:p>
        </p:txBody>
      </p:sp>
      <p:sp>
        <p:nvSpPr>
          <p:cNvPr id="203" name="TextBox 110">
            <a:extLst>
              <a:ext uri="{FF2B5EF4-FFF2-40B4-BE49-F238E27FC236}">
                <a16:creationId xmlns:a16="http://schemas.microsoft.com/office/drawing/2014/main" id="{A061DCC6-CAE4-F5AD-970B-D23742E3CF03}"/>
              </a:ext>
            </a:extLst>
          </p:cNvPr>
          <p:cNvSpPr txBox="1"/>
          <p:nvPr/>
        </p:nvSpPr>
        <p:spPr>
          <a:xfrm>
            <a:off x="9874619" y="4359688"/>
            <a:ext cx="372351" cy="3210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1260"/>
              </a:lnSpc>
            </a:pPr>
            <a:r>
              <a:rPr lang="en-US" sz="900" spc="-12">
                <a:solidFill>
                  <a:schemeClr val="accent1"/>
                </a:solidFill>
                <a:latin typeface="IBM Plex Sans"/>
                <a:ea typeface="IBM Plex Sans"/>
                <a:cs typeface="IBM Plex Sans"/>
                <a:sym typeface="IBM Plex Sans"/>
              </a:rPr>
              <a:t>Sidecar</a:t>
            </a:r>
          </a:p>
        </p:txBody>
      </p:sp>
      <p:sp>
        <p:nvSpPr>
          <p:cNvPr id="204" name="TextBox 111">
            <a:extLst>
              <a:ext uri="{FF2B5EF4-FFF2-40B4-BE49-F238E27FC236}">
                <a16:creationId xmlns:a16="http://schemas.microsoft.com/office/drawing/2014/main" id="{580C03FA-9281-AD7D-5565-4A6FA5110A37}"/>
              </a:ext>
            </a:extLst>
          </p:cNvPr>
          <p:cNvSpPr txBox="1"/>
          <p:nvPr/>
        </p:nvSpPr>
        <p:spPr>
          <a:xfrm>
            <a:off x="9824613" y="5045488"/>
            <a:ext cx="474993" cy="154338"/>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ts val="1260"/>
              </a:lnSpc>
            </a:pPr>
            <a:r>
              <a:rPr lang="en-US" sz="900" spc="-12">
                <a:solidFill>
                  <a:schemeClr val="accent1"/>
                </a:solidFill>
                <a:latin typeface="IBM Plex Sans"/>
                <a:ea typeface="IBM Plex Sans"/>
                <a:cs typeface="IBM Plex Sans"/>
                <a:sym typeface="IBM Plex Sans"/>
              </a:rPr>
              <a:t>User App</a:t>
            </a:r>
          </a:p>
        </p:txBody>
      </p:sp>
      <p:sp>
        <p:nvSpPr>
          <p:cNvPr id="205" name="TextBox 112">
            <a:extLst>
              <a:ext uri="{FF2B5EF4-FFF2-40B4-BE49-F238E27FC236}">
                <a16:creationId xmlns:a16="http://schemas.microsoft.com/office/drawing/2014/main" id="{E7626A23-8322-C8CC-CAE5-1B2150B87DBF}"/>
              </a:ext>
            </a:extLst>
          </p:cNvPr>
          <p:cNvSpPr txBox="1"/>
          <p:nvPr/>
        </p:nvSpPr>
        <p:spPr>
          <a:xfrm>
            <a:off x="1284993" y="4913395"/>
            <a:ext cx="672541" cy="333442"/>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864"/>
              </a:lnSpc>
            </a:pPr>
            <a:r>
              <a:rPr lang="en-US" sz="1399" spc="-19">
                <a:solidFill>
                  <a:schemeClr val="accent1"/>
                </a:solidFill>
                <a:latin typeface="IBM Plex Sans Bold"/>
                <a:ea typeface="IBM Plex Sans Bold"/>
                <a:cs typeface="IBM Plex Sans Bold"/>
                <a:sym typeface="IBM Plex Sans Bold"/>
              </a:rPr>
              <a:t>Legend:</a:t>
            </a:r>
          </a:p>
        </p:txBody>
      </p:sp>
      <p:sp>
        <p:nvSpPr>
          <p:cNvPr id="206" name="TextBox 113">
            <a:extLst>
              <a:ext uri="{FF2B5EF4-FFF2-40B4-BE49-F238E27FC236}">
                <a16:creationId xmlns:a16="http://schemas.microsoft.com/office/drawing/2014/main" id="{08F75D60-B0E6-8606-8FAA-C4251BA547E9}"/>
              </a:ext>
            </a:extLst>
          </p:cNvPr>
          <p:cNvSpPr txBox="1"/>
          <p:nvPr/>
        </p:nvSpPr>
        <p:spPr>
          <a:xfrm>
            <a:off x="2062872" y="5263401"/>
            <a:ext cx="1552042" cy="702250"/>
          </a:xfrm>
          <a:prstGeom prst="rect">
            <a:avLst/>
          </a:prstGeom>
        </p:spPr>
        <p:txBody>
          <a:bodyPr lIns="0" tIns="0" rIns="0" bIns="0" rtlCol="0" anchor="t">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ts val="2864"/>
              </a:lnSpc>
            </a:pPr>
            <a:r>
              <a:rPr lang="en-US" sz="1399" spc="-19">
                <a:solidFill>
                  <a:schemeClr val="accent1"/>
                </a:solidFill>
                <a:latin typeface="IBM Plex Sans"/>
                <a:ea typeface="IBM Plex Sans"/>
                <a:cs typeface="IBM Plex Sans"/>
                <a:sym typeface="IBM Plex Sans"/>
              </a:rPr>
              <a:t>Management Plane Data Plane</a:t>
            </a:r>
          </a:p>
        </p:txBody>
      </p:sp>
      <p:sp>
        <p:nvSpPr>
          <p:cNvPr id="253" name="TextBox 5">
            <a:extLst>
              <a:ext uri="{FF2B5EF4-FFF2-40B4-BE49-F238E27FC236}">
                <a16:creationId xmlns:a16="http://schemas.microsoft.com/office/drawing/2014/main" id="{A51DE7CA-1FCA-AA5B-8B8C-8A8870B5780D}"/>
              </a:ext>
            </a:extLst>
          </p:cNvPr>
          <p:cNvSpPr txBox="1"/>
          <p:nvPr/>
        </p:nvSpPr>
        <p:spPr>
          <a:xfrm>
            <a:off x="2967789" y="1121874"/>
            <a:ext cx="9330787" cy="237886"/>
          </a:xfrm>
          <a:prstGeom prst="rect">
            <a:avLst/>
          </a:prstGeom>
        </p:spPr>
        <p:txBody>
          <a:bodyPr wrap="square" lIns="0" tIns="0" rIns="0" bIns="0" rtlCol="0" anchor="t">
            <a:spAutoFit/>
          </a:bodyPr>
          <a:lstStyle/>
          <a:p>
            <a:pPr algn="l">
              <a:lnSpc>
                <a:spcPts val="1959"/>
              </a:lnSpc>
            </a:pPr>
            <a:r>
              <a:rPr lang="en-US" sz="1399" spc="-19" dirty="0">
                <a:latin typeface="IBM Plex Sans"/>
                <a:ea typeface="IBM Plex Sans"/>
                <a:cs typeface="IBM Plex Sans"/>
                <a:sym typeface="IBM Plex Sans"/>
              </a:rPr>
              <a:t>Invoke a service | Send a message to a pub/subtopic | Trigger an outbound binding</a:t>
            </a:r>
          </a:p>
        </p:txBody>
      </p:sp>
      <p:sp>
        <p:nvSpPr>
          <p:cNvPr id="254" name="Freeform 33">
            <a:extLst>
              <a:ext uri="{FF2B5EF4-FFF2-40B4-BE49-F238E27FC236}">
                <a16:creationId xmlns:a16="http://schemas.microsoft.com/office/drawing/2014/main" id="{C6C8A26F-99C4-22CC-9BBC-1AA906A0294C}"/>
              </a:ext>
            </a:extLst>
          </p:cNvPr>
          <p:cNvSpPr/>
          <p:nvPr/>
        </p:nvSpPr>
        <p:spPr>
          <a:xfrm>
            <a:off x="2181791" y="3185859"/>
            <a:ext cx="460248" cy="460248"/>
          </a:xfrm>
          <a:custGeom>
            <a:avLst/>
            <a:gdLst/>
            <a:ahLst/>
            <a:cxnLst/>
            <a:rect l="l" t="t" r="r" b="b"/>
            <a:pathLst>
              <a:path w="460248" h="460248">
                <a:moveTo>
                  <a:pt x="0" y="0"/>
                </a:moveTo>
                <a:lnTo>
                  <a:pt x="460248" y="0"/>
                </a:lnTo>
                <a:lnTo>
                  <a:pt x="460248" y="460248"/>
                </a:lnTo>
                <a:lnTo>
                  <a:pt x="0" y="460248"/>
                </a:lnTo>
                <a:lnTo>
                  <a:pt x="0" y="0"/>
                </a:lnTo>
                <a:close/>
              </a:path>
            </a:pathLst>
          </a:custGeom>
          <a:blipFill>
            <a:blip r:embed="rId16"/>
            <a:stretch>
              <a:fillRect/>
            </a:stretch>
          </a:blipFill>
        </p:spPr>
        <p:txBody>
          <a:bodyPr/>
          <a:lstStyle/>
          <a:p>
            <a:endParaRPr lang="en-NZ"/>
          </a:p>
        </p:txBody>
      </p:sp>
    </p:spTree>
    <p:extLst>
      <p:ext uri="{BB962C8B-B14F-4D97-AF65-F5344CB8AC3E}">
        <p14:creationId xmlns:p14="http://schemas.microsoft.com/office/powerpoint/2010/main" val="6574128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4870521" y="196187"/>
            <a:ext cx="1669268"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7" y="165642"/>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Isolated SKU</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7" name="Freeform 4">
            <a:extLst>
              <a:ext uri="{FF2B5EF4-FFF2-40B4-BE49-F238E27FC236}">
                <a16:creationId xmlns:a16="http://schemas.microsoft.com/office/drawing/2014/main" id="{4C97F05A-BC83-9BE0-B349-9FCF58A6031B}"/>
              </a:ext>
            </a:extLst>
          </p:cNvPr>
          <p:cNvSpPr/>
          <p:nvPr/>
        </p:nvSpPr>
        <p:spPr>
          <a:xfrm>
            <a:off x="439821" y="3507543"/>
            <a:ext cx="11021126" cy="1844716"/>
          </a:xfrm>
          <a:custGeom>
            <a:avLst/>
            <a:gdLst/>
            <a:ahLst/>
            <a:cxnLst/>
            <a:rect l="l" t="t" r="r" b="b"/>
            <a:pathLst>
              <a:path w="12191648" h="1844716">
                <a:moveTo>
                  <a:pt x="0" y="0"/>
                </a:moveTo>
                <a:lnTo>
                  <a:pt x="12191648" y="0"/>
                </a:lnTo>
                <a:lnTo>
                  <a:pt x="12191648" y="1844716"/>
                </a:lnTo>
                <a:lnTo>
                  <a:pt x="0" y="1844716"/>
                </a:lnTo>
                <a:lnTo>
                  <a:pt x="0" y="0"/>
                </a:lnTo>
                <a:close/>
              </a:path>
            </a:pathLst>
          </a:custGeom>
          <a:blipFill>
            <a:blip r:embed="rId4"/>
            <a:stretch>
              <a:fillRect l="-2"/>
            </a:stretch>
          </a:blipFill>
        </p:spPr>
        <p:txBody>
          <a:bodyPr/>
          <a:lstStyle/>
          <a:p>
            <a:endParaRPr lang="en-NZ"/>
          </a:p>
        </p:txBody>
      </p:sp>
      <p:sp>
        <p:nvSpPr>
          <p:cNvPr id="9" name="TextBox 5">
            <a:extLst>
              <a:ext uri="{FF2B5EF4-FFF2-40B4-BE49-F238E27FC236}">
                <a16:creationId xmlns:a16="http://schemas.microsoft.com/office/drawing/2014/main" id="{DDB2C77C-9960-E9AD-D265-14F7B0F18DB5}"/>
              </a:ext>
            </a:extLst>
          </p:cNvPr>
          <p:cNvSpPr txBox="1"/>
          <p:nvPr/>
        </p:nvSpPr>
        <p:spPr>
          <a:xfrm>
            <a:off x="803579" y="953227"/>
            <a:ext cx="10337471" cy="1630062"/>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Isolated SKU</a:t>
            </a:r>
          </a:p>
          <a:p>
            <a:pPr algn="l">
              <a:lnSpc>
                <a:spcPts val="4043"/>
              </a:lnSpc>
            </a:pPr>
            <a:r>
              <a:rPr lang="en-US" sz="2800" spc="-39" dirty="0">
                <a:latin typeface="IBM Plex Sans"/>
                <a:ea typeface="IBM Plex Sans"/>
                <a:cs typeface="IBM Plex Sans"/>
                <a:sym typeface="IBM Plex Sans"/>
              </a:rPr>
              <a:t>Same capabilities as the Premium SKU Ensures</a:t>
            </a:r>
            <a:r>
              <a:rPr lang="en-US" sz="2800" spc="-39" dirty="0">
                <a:solidFill>
                  <a:srgbClr val="D59ED7"/>
                </a:solidFill>
                <a:latin typeface="IBM Plex Sans"/>
                <a:ea typeface="IBM Plex Sans"/>
                <a:cs typeface="IBM Plex Sans"/>
                <a:sym typeface="IBM Plex Sans"/>
                <a:hlinkClick r:id="rId5" tooltip="https://docs.microsoft.com/en-us/azure/azure-government/azure-secure-isolation-guidance">
                  <a:extLst>
                    <a:ext uri="{A12FA001-AC4F-418D-AE19-62706E023703}">
                      <ahyp:hlinkClr xmlns:ahyp="http://schemas.microsoft.com/office/drawing/2018/hyperlinkcolor" val="tx"/>
                    </a:ext>
                  </a:extLst>
                </a:hlinkClick>
              </a:rPr>
              <a:t> </a:t>
            </a:r>
            <a:r>
              <a:rPr lang="en-US" sz="2800" spc="-39" dirty="0">
                <a:latin typeface="IBM Plex Sans"/>
                <a:ea typeface="IBM Plex Sans"/>
                <a:cs typeface="IBM Plex Sans"/>
                <a:sym typeface="IBM Plex Sans"/>
                <a:hlinkClick r:id="rId5" tooltip="https://docs.microsoft.com/en-us/azure/azure-government/azure-secure-isolation-guidance">
                  <a:extLst>
                    <a:ext uri="{A12FA001-AC4F-418D-AE19-62706E023703}">
                      <ahyp:hlinkClr xmlns:ahyp="http://schemas.microsoft.com/office/drawing/2018/hyperlinkcolor" val="tx"/>
                    </a:ext>
                  </a:extLst>
                </a:hlinkClick>
              </a:rPr>
              <a:t>compute isolation </a:t>
            </a:r>
            <a:r>
              <a:rPr lang="en-US" sz="2800" spc="-39" dirty="0">
                <a:latin typeface="IBM Plex Sans"/>
                <a:ea typeface="IBM Plex Sans"/>
                <a:cs typeface="IBM Plex Sans"/>
                <a:sym typeface="IBM Plex Sans"/>
              </a:rPr>
              <a:t>Meets US Department of Defense IL5 requirements</a:t>
            </a:r>
          </a:p>
        </p:txBody>
      </p:sp>
    </p:spTree>
    <p:extLst>
      <p:ext uri="{BB962C8B-B14F-4D97-AF65-F5344CB8AC3E}">
        <p14:creationId xmlns:p14="http://schemas.microsoft.com/office/powerpoint/2010/main" val="2839111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6567647" y="116490"/>
            <a:ext cx="3607796"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Backup &amp; restore for disaster recovery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9821" y="881404"/>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2" name="TextBox 3">
            <a:extLst>
              <a:ext uri="{FF2B5EF4-FFF2-40B4-BE49-F238E27FC236}">
                <a16:creationId xmlns:a16="http://schemas.microsoft.com/office/drawing/2014/main" id="{E8D995E1-AE54-E2CA-2D76-CE7EE2E7129F}"/>
              </a:ext>
            </a:extLst>
          </p:cNvPr>
          <p:cNvSpPr txBox="1"/>
          <p:nvPr/>
        </p:nvSpPr>
        <p:spPr>
          <a:xfrm>
            <a:off x="676776" y="3082242"/>
            <a:ext cx="2044478" cy="334387"/>
          </a:xfrm>
          <a:prstGeom prst="rect">
            <a:avLst/>
          </a:prstGeom>
        </p:spPr>
        <p:txBody>
          <a:bodyPr wrap="square" lIns="0" tIns="0" rIns="0" bIns="0" rtlCol="0" anchor="t">
            <a:spAutoFit/>
          </a:bodyPr>
          <a:lstStyle/>
          <a:p>
            <a:pPr algn="l">
              <a:lnSpc>
                <a:spcPts val="2799"/>
              </a:lnSpc>
            </a:pPr>
            <a:r>
              <a:rPr lang="en-US" sz="1999" spc="-27" dirty="0">
                <a:latin typeface="IBM Plex Sans Bold"/>
                <a:ea typeface="IBM Plex Sans Bold"/>
                <a:cs typeface="IBM Plex Sans Bold"/>
                <a:sym typeface="IBM Plex Sans Bold"/>
              </a:rPr>
              <a:t>Restore</a:t>
            </a:r>
          </a:p>
        </p:txBody>
      </p:sp>
      <p:sp>
        <p:nvSpPr>
          <p:cNvPr id="5" name="TextBox 4">
            <a:extLst>
              <a:ext uri="{FF2B5EF4-FFF2-40B4-BE49-F238E27FC236}">
                <a16:creationId xmlns:a16="http://schemas.microsoft.com/office/drawing/2014/main" id="{EFC3BC73-F04F-B5B2-B79D-9AA9A7807B7C}"/>
              </a:ext>
            </a:extLst>
          </p:cNvPr>
          <p:cNvSpPr txBox="1"/>
          <p:nvPr/>
        </p:nvSpPr>
        <p:spPr>
          <a:xfrm>
            <a:off x="676776" y="4377642"/>
            <a:ext cx="4848711" cy="341633"/>
          </a:xfrm>
          <a:prstGeom prst="rect">
            <a:avLst/>
          </a:prstGeom>
        </p:spPr>
        <p:txBody>
          <a:bodyPr lIns="0" tIns="0" rIns="0" bIns="0" rtlCol="0" anchor="t">
            <a:spAutoFit/>
          </a:bodyPr>
          <a:lstStyle/>
          <a:p>
            <a:pPr algn="l">
              <a:lnSpc>
                <a:spcPts val="2799"/>
              </a:lnSpc>
            </a:pPr>
            <a:r>
              <a:rPr lang="en-US" sz="1999" spc="-27">
                <a:latin typeface="IBM Plex Sans Bold"/>
                <a:ea typeface="IBM Plex Sans Bold"/>
                <a:cs typeface="IBM Plex Sans Bold"/>
                <a:sym typeface="IBM Plex Sans Bold"/>
              </a:rPr>
              <a:t>Standby failover instance can reduce RTO</a:t>
            </a:r>
          </a:p>
        </p:txBody>
      </p:sp>
      <p:sp>
        <p:nvSpPr>
          <p:cNvPr id="10" name="TextBox 5">
            <a:extLst>
              <a:ext uri="{FF2B5EF4-FFF2-40B4-BE49-F238E27FC236}">
                <a16:creationId xmlns:a16="http://schemas.microsoft.com/office/drawing/2014/main" id="{C2C6E551-1AE3-C60D-03F2-CB3C3BD33F4C}"/>
              </a:ext>
            </a:extLst>
          </p:cNvPr>
          <p:cNvSpPr txBox="1"/>
          <p:nvPr/>
        </p:nvSpPr>
        <p:spPr>
          <a:xfrm>
            <a:off x="905376" y="3427190"/>
            <a:ext cx="5648335" cy="861193"/>
          </a:xfrm>
          <a:prstGeom prst="rect">
            <a:avLst/>
          </a:prstGeom>
        </p:spPr>
        <p:txBody>
          <a:bodyPr lIns="0" tIns="0" rIns="0" bIns="0" rtlCol="0" anchor="t">
            <a:spAutoFit/>
          </a:bodyPr>
          <a:lstStyle/>
          <a:p>
            <a:pPr algn="l">
              <a:lnSpc>
                <a:spcPts val="2287"/>
              </a:lnSpc>
            </a:pPr>
            <a:r>
              <a:rPr lang="en-US" sz="1599" spc="-22">
                <a:latin typeface="IBM Plex Sans"/>
                <a:ea typeface="IBM Plex Sans"/>
                <a:cs typeface="IBM Plex Sans"/>
                <a:sym typeface="IBM Plex Sans"/>
              </a:rPr>
              <a:t>Could take as long as 30 min or more depending on the size Instance is not available while restore is in progress Custom domain configuration need to be re-applied manually</a:t>
            </a:r>
          </a:p>
        </p:txBody>
      </p:sp>
      <p:sp>
        <p:nvSpPr>
          <p:cNvPr id="11" name="TextBox 6">
            <a:extLst>
              <a:ext uri="{FF2B5EF4-FFF2-40B4-BE49-F238E27FC236}">
                <a16:creationId xmlns:a16="http://schemas.microsoft.com/office/drawing/2014/main" id="{DC604350-A25B-EDC9-6363-74880899D18A}"/>
              </a:ext>
            </a:extLst>
          </p:cNvPr>
          <p:cNvSpPr txBox="1"/>
          <p:nvPr/>
        </p:nvSpPr>
        <p:spPr>
          <a:xfrm>
            <a:off x="905376" y="4722590"/>
            <a:ext cx="7151275" cy="1158138"/>
          </a:xfrm>
          <a:prstGeom prst="rect">
            <a:avLst/>
          </a:prstGeom>
        </p:spPr>
        <p:txBody>
          <a:bodyPr lIns="0" tIns="0" rIns="0" bIns="0" rtlCol="0" anchor="t">
            <a:spAutoFit/>
          </a:bodyPr>
          <a:lstStyle/>
          <a:p>
            <a:pPr algn="l">
              <a:lnSpc>
                <a:spcPts val="2294"/>
              </a:lnSpc>
            </a:pPr>
            <a:r>
              <a:rPr lang="en-US" sz="1599" spc="-22">
                <a:latin typeface="IBM Plex Sans"/>
                <a:ea typeface="IBM Plex Sans"/>
                <a:cs typeface="IBM Plex Sans"/>
                <a:sym typeface="IBM Plex Sans"/>
              </a:rPr>
              <a:t>Create backup instance in a different region in advance Configure custom domain identically to the active instance Sync configuration with the active instance periodically to achieve desired RPO To fail over update the CNAME to reference backup instance Scale up if and as required</a:t>
            </a:r>
          </a:p>
        </p:txBody>
      </p:sp>
      <p:sp>
        <p:nvSpPr>
          <p:cNvPr id="12" name="TextBox 7">
            <a:extLst>
              <a:ext uri="{FF2B5EF4-FFF2-40B4-BE49-F238E27FC236}">
                <a16:creationId xmlns:a16="http://schemas.microsoft.com/office/drawing/2014/main" id="{31BE5598-42AA-81DD-CEFE-924B9617DE16}"/>
              </a:ext>
            </a:extLst>
          </p:cNvPr>
          <p:cNvSpPr txBox="1"/>
          <p:nvPr/>
        </p:nvSpPr>
        <p:spPr>
          <a:xfrm>
            <a:off x="905376" y="1817465"/>
            <a:ext cx="8782069" cy="898451"/>
          </a:xfrm>
          <a:prstGeom prst="rect">
            <a:avLst/>
          </a:prstGeom>
        </p:spPr>
        <p:txBody>
          <a:bodyPr lIns="0" tIns="0" rIns="0" bIns="0" rtlCol="0" anchor="t">
            <a:spAutoFit/>
          </a:bodyPr>
          <a:lstStyle/>
          <a:p>
            <a:pPr algn="l">
              <a:lnSpc>
                <a:spcPts val="2351"/>
              </a:lnSpc>
            </a:pPr>
            <a:r>
              <a:rPr lang="en-US" sz="1599" spc="-22">
                <a:latin typeface="IBM Plex Sans"/>
                <a:ea typeface="IBM Plex Sans"/>
                <a:cs typeface="IBM Plex Sans"/>
                <a:sym typeface="IBM Plex Sans"/>
              </a:rPr>
              <a:t>Usually takes around 10 min Captures everything but reports and custom domain settings in a blob Service configuration operations (e.g., scaling, upgrades) are blocked while backup is in progress Changes applied after backup starts are not included in the backup</a:t>
            </a:r>
          </a:p>
        </p:txBody>
      </p:sp>
      <p:sp>
        <p:nvSpPr>
          <p:cNvPr id="13" name="TextBox 3">
            <a:extLst>
              <a:ext uri="{FF2B5EF4-FFF2-40B4-BE49-F238E27FC236}">
                <a16:creationId xmlns:a16="http://schemas.microsoft.com/office/drawing/2014/main" id="{18EB3F08-59EF-D14F-56EB-90BC1916A6F6}"/>
              </a:ext>
            </a:extLst>
          </p:cNvPr>
          <p:cNvSpPr txBox="1"/>
          <p:nvPr/>
        </p:nvSpPr>
        <p:spPr>
          <a:xfrm>
            <a:off x="676776" y="1471103"/>
            <a:ext cx="2044478" cy="334387"/>
          </a:xfrm>
          <a:prstGeom prst="rect">
            <a:avLst/>
          </a:prstGeom>
        </p:spPr>
        <p:txBody>
          <a:bodyPr wrap="square" lIns="0" tIns="0" rIns="0" bIns="0" rtlCol="0" anchor="t">
            <a:spAutoFit/>
          </a:bodyPr>
          <a:lstStyle/>
          <a:p>
            <a:pPr algn="l">
              <a:lnSpc>
                <a:spcPts val="2799"/>
              </a:lnSpc>
            </a:pPr>
            <a:r>
              <a:rPr lang="en-US" sz="1999" spc="-27" dirty="0">
                <a:latin typeface="IBM Plex Sans Bold"/>
                <a:ea typeface="IBM Plex Sans Bold"/>
                <a:cs typeface="IBM Plex Sans Bold"/>
                <a:sym typeface="IBM Plex Sans Bold"/>
              </a:rPr>
              <a:t>Backup</a:t>
            </a:r>
          </a:p>
        </p:txBody>
      </p:sp>
    </p:spTree>
    <p:extLst>
      <p:ext uri="{BB962C8B-B14F-4D97-AF65-F5344CB8AC3E}">
        <p14:creationId xmlns:p14="http://schemas.microsoft.com/office/powerpoint/2010/main" val="414361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7249363" y="116490"/>
            <a:ext cx="1821485"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Troubleshooting &amp; Support</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21714" y="903096"/>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dirty="0">
              <a:solidFill>
                <a:schemeClr val="bg1"/>
              </a:solidFill>
              <a:cs typeface="Segoe UI" pitchFamily="34" charset="0"/>
            </a:endParaRPr>
          </a:p>
        </p:txBody>
      </p:sp>
      <p:sp>
        <p:nvSpPr>
          <p:cNvPr id="14" name="TextBox 5">
            <a:extLst>
              <a:ext uri="{FF2B5EF4-FFF2-40B4-BE49-F238E27FC236}">
                <a16:creationId xmlns:a16="http://schemas.microsoft.com/office/drawing/2014/main" id="{E84AE6C5-4C35-3AD2-8CFE-5AFDA2FEC077}"/>
              </a:ext>
            </a:extLst>
          </p:cNvPr>
          <p:cNvSpPr txBox="1"/>
          <p:nvPr/>
        </p:nvSpPr>
        <p:spPr>
          <a:xfrm>
            <a:off x="586387" y="2894678"/>
            <a:ext cx="2870892" cy="466281"/>
          </a:xfrm>
          <a:prstGeom prst="rect">
            <a:avLst/>
          </a:prstGeom>
        </p:spPr>
        <p:txBody>
          <a:bodyPr lIns="0" tIns="0" rIns="0" bIns="0" rtlCol="0" anchor="t">
            <a:spAutoFit/>
          </a:bodyPr>
          <a:lstStyle/>
          <a:p>
            <a:pPr algn="l">
              <a:lnSpc>
                <a:spcPts val="3920"/>
              </a:lnSpc>
            </a:pPr>
            <a:r>
              <a:rPr lang="en-US" sz="2800" spc="-39" dirty="0">
                <a:latin typeface="IBM Plex Sans Bold"/>
                <a:ea typeface="IBM Plex Sans Bold"/>
                <a:cs typeface="IBM Plex Sans Bold"/>
                <a:sym typeface="IBM Plex Sans Bold"/>
              </a:rPr>
              <a:t>Self-troubleshoot</a:t>
            </a:r>
          </a:p>
        </p:txBody>
      </p:sp>
      <p:sp>
        <p:nvSpPr>
          <p:cNvPr id="15" name="TextBox 6">
            <a:extLst>
              <a:ext uri="{FF2B5EF4-FFF2-40B4-BE49-F238E27FC236}">
                <a16:creationId xmlns:a16="http://schemas.microsoft.com/office/drawing/2014/main" id="{495F6AAE-1482-73A6-D615-5AC24B1BA43A}"/>
              </a:ext>
            </a:extLst>
          </p:cNvPr>
          <p:cNvSpPr txBox="1"/>
          <p:nvPr/>
        </p:nvSpPr>
        <p:spPr>
          <a:xfrm>
            <a:off x="586388" y="4640828"/>
            <a:ext cx="4740288" cy="466281"/>
          </a:xfrm>
          <a:prstGeom prst="rect">
            <a:avLst/>
          </a:prstGeom>
        </p:spPr>
        <p:txBody>
          <a:bodyPr lIns="0" tIns="0" rIns="0" bIns="0" rtlCol="0" anchor="t">
            <a:spAutoFit/>
          </a:bodyPr>
          <a:lstStyle/>
          <a:p>
            <a:pPr algn="l">
              <a:lnSpc>
                <a:spcPts val="3920"/>
              </a:lnSpc>
            </a:pPr>
            <a:r>
              <a:rPr lang="en-US" sz="2800" spc="-33">
                <a:latin typeface="IBM Plex Sans Bold"/>
                <a:ea typeface="IBM Plex Sans Bold"/>
                <a:cs typeface="IBM Plex Sans Bold"/>
                <a:sym typeface="IBM Plex Sans Bold"/>
              </a:rPr>
              <a:t>Supported by Azure Support</a:t>
            </a:r>
          </a:p>
        </p:txBody>
      </p:sp>
      <p:sp>
        <p:nvSpPr>
          <p:cNvPr id="16" name="TextBox 7">
            <a:extLst>
              <a:ext uri="{FF2B5EF4-FFF2-40B4-BE49-F238E27FC236}">
                <a16:creationId xmlns:a16="http://schemas.microsoft.com/office/drawing/2014/main" id="{5B90C3D0-8C38-4443-8D72-DDB0916137D6}"/>
              </a:ext>
            </a:extLst>
          </p:cNvPr>
          <p:cNvSpPr txBox="1"/>
          <p:nvPr/>
        </p:nvSpPr>
        <p:spPr>
          <a:xfrm>
            <a:off x="586387" y="1601636"/>
            <a:ext cx="9369599" cy="715902"/>
          </a:xfrm>
          <a:prstGeom prst="rect">
            <a:avLst/>
          </a:prstGeom>
        </p:spPr>
        <p:txBody>
          <a:bodyPr wrap="square" lIns="0" tIns="0" rIns="0" bIns="0" rtlCol="0" anchor="t">
            <a:spAutoFit/>
          </a:bodyPr>
          <a:lstStyle/>
          <a:p>
            <a:pPr>
              <a:lnSpc>
                <a:spcPts val="2903"/>
              </a:lnSpc>
            </a:pPr>
            <a:r>
              <a:rPr lang="en-US" sz="2800" spc="-39" dirty="0">
                <a:latin typeface="IBM Plex Sans Bold"/>
                <a:sym typeface="IBM Plex Sans Bold"/>
              </a:rPr>
              <a:t>SLA</a:t>
            </a:r>
          </a:p>
          <a:p>
            <a:pPr algn="l">
              <a:lnSpc>
                <a:spcPts val="2903"/>
              </a:lnSpc>
            </a:pPr>
            <a:r>
              <a:rPr lang="en-US" sz="1999" spc="-25" dirty="0">
                <a:latin typeface="IBM Plex Sans"/>
                <a:ea typeface="IBM Plex Sans"/>
                <a:cs typeface="IBM Plex Sans"/>
                <a:sym typeface="IBM Plex Sans"/>
              </a:rPr>
              <a:t>99.95% in all tiers 99.99% in the Premium tier with multi-region configured</a:t>
            </a:r>
          </a:p>
        </p:txBody>
      </p:sp>
      <p:sp>
        <p:nvSpPr>
          <p:cNvPr id="17" name="TextBox 8">
            <a:extLst>
              <a:ext uri="{FF2B5EF4-FFF2-40B4-BE49-F238E27FC236}">
                <a16:creationId xmlns:a16="http://schemas.microsoft.com/office/drawing/2014/main" id="{799D8D01-539C-D543-DA4B-32502A128FDA}"/>
              </a:ext>
            </a:extLst>
          </p:cNvPr>
          <p:cNvSpPr txBox="1"/>
          <p:nvPr/>
        </p:nvSpPr>
        <p:spPr>
          <a:xfrm>
            <a:off x="586387" y="3597407"/>
            <a:ext cx="10501626" cy="707774"/>
          </a:xfrm>
          <a:prstGeom prst="rect">
            <a:avLst/>
          </a:prstGeom>
        </p:spPr>
        <p:txBody>
          <a:bodyPr wrap="square" lIns="0" tIns="0" rIns="0" bIns="0" rtlCol="0" anchor="t">
            <a:spAutoFit/>
          </a:bodyPr>
          <a:lstStyle/>
          <a:p>
            <a:pPr algn="l">
              <a:lnSpc>
                <a:spcPts val="2807"/>
              </a:lnSpc>
            </a:pPr>
            <a:r>
              <a:rPr lang="en-US" sz="1999" spc="-27" dirty="0">
                <a:latin typeface="IBM Plex Sans"/>
                <a:ea typeface="IBM Plex Sans"/>
                <a:cs typeface="IBM Plex Sans"/>
                <a:sym typeface="IBM Plex Sans"/>
              </a:rPr>
              <a:t>Built-in automated troubleshooting experiences in the Azure portal </a:t>
            </a:r>
            <a:r>
              <a:rPr lang="en-US" sz="1999" spc="-27" dirty="0">
                <a:latin typeface="IBM Plex Sans"/>
                <a:ea typeface="IBM Plex Sans"/>
                <a:cs typeface="IBM Plex Sans"/>
                <a:sym typeface="IBM Plex Sans"/>
                <a:hlinkClick r:id="rId4"/>
              </a:rPr>
              <a:t>Extensive documentation on Azure Docs</a:t>
            </a:r>
            <a:endParaRPr lang="en-US" sz="1999" spc="-27" dirty="0">
              <a:latin typeface="IBM Plex Sans"/>
              <a:ea typeface="IBM Plex Sans"/>
              <a:cs typeface="IBM Plex Sans"/>
              <a:sym typeface="IBM Plex Sans"/>
              <a:hlinkClick r:id="rId5" tooltip="https://aka.ms/apimdocs">
                <a:extLst>
                  <a:ext uri="{A12FA001-AC4F-418D-AE19-62706E023703}">
                    <ahyp:hlinkClr xmlns:ahyp="http://schemas.microsoft.com/office/drawing/2018/hyperlinkcolor" val="tx"/>
                  </a:ext>
                </a:extLst>
              </a:hlinkClick>
            </a:endParaRPr>
          </a:p>
        </p:txBody>
      </p:sp>
      <p:sp>
        <p:nvSpPr>
          <p:cNvPr id="18" name="TextBox 9">
            <a:extLst>
              <a:ext uri="{FF2B5EF4-FFF2-40B4-BE49-F238E27FC236}">
                <a16:creationId xmlns:a16="http://schemas.microsoft.com/office/drawing/2014/main" id="{8B0701C4-14B0-2B38-2D3B-B3F796507F4B}"/>
              </a:ext>
            </a:extLst>
          </p:cNvPr>
          <p:cNvSpPr txBox="1"/>
          <p:nvPr/>
        </p:nvSpPr>
        <p:spPr>
          <a:xfrm>
            <a:off x="814988" y="5114087"/>
            <a:ext cx="10627852" cy="1427635"/>
          </a:xfrm>
          <a:prstGeom prst="rect">
            <a:avLst/>
          </a:prstGeom>
        </p:spPr>
        <p:txBody>
          <a:bodyPr lIns="0" tIns="0" rIns="0" bIns="0" rtlCol="0" anchor="t">
            <a:spAutoFit/>
          </a:bodyPr>
          <a:lstStyle/>
          <a:p>
            <a:pPr algn="l">
              <a:lnSpc>
                <a:spcPts val="2903"/>
              </a:lnSpc>
            </a:pPr>
            <a:r>
              <a:rPr lang="en-US" sz="1999" spc="-27">
                <a:latin typeface="IBM Plex Sans"/>
                <a:ea typeface="IBM Plex Sans"/>
                <a:cs typeface="IBM Plex Sans"/>
                <a:sym typeface="IBM Plex Sans"/>
              </a:rPr>
              <a:t>Requires support plan Available worldwide in nine languages: English, Spanish, French, German, Italian, Portuguese, </a:t>
            </a:r>
          </a:p>
          <a:p>
            <a:pPr algn="l">
              <a:lnSpc>
                <a:spcPts val="1895"/>
              </a:lnSpc>
            </a:pPr>
            <a:r>
              <a:rPr lang="en-US" sz="1999" spc="-27">
                <a:latin typeface="IBM Plex Sans"/>
                <a:ea typeface="IBM Plex Sans"/>
                <a:cs typeface="IBM Plex Sans"/>
                <a:sym typeface="IBM Plex Sans"/>
              </a:rPr>
              <a:t>Traditional Chinese, Korean, and Japanese</a:t>
            </a:r>
          </a:p>
          <a:p>
            <a:pPr algn="l">
              <a:lnSpc>
                <a:spcPts val="3911"/>
              </a:lnSpc>
            </a:pPr>
            <a:r>
              <a:rPr lang="en-US" sz="1999" spc="-27">
                <a:latin typeface="IBM Plex Sans"/>
                <a:ea typeface="IBM Plex Sans"/>
                <a:cs typeface="IBM Plex Sans"/>
                <a:sym typeface="IBM Plex Sans"/>
              </a:rPr>
              <a:t>24x7 in English for severity A and B and in Japanese for severity A</a:t>
            </a:r>
          </a:p>
        </p:txBody>
      </p:sp>
    </p:spTree>
    <p:extLst>
      <p:ext uri="{BB962C8B-B14F-4D97-AF65-F5344CB8AC3E}">
        <p14:creationId xmlns:p14="http://schemas.microsoft.com/office/powerpoint/2010/main" val="16205739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5236295" y="203895"/>
            <a:ext cx="2539820"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15519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Full API lifecycle</a:t>
            </a:r>
            <a:endParaRPr lang="en-US" sz="3600" dirty="0"/>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94248" y="864390"/>
            <a:ext cx="11021126"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graphicFrame>
        <p:nvGraphicFramePr>
          <p:cNvPr id="168" name="Diagram 167">
            <a:extLst>
              <a:ext uri="{FF2B5EF4-FFF2-40B4-BE49-F238E27FC236}">
                <a16:creationId xmlns:a16="http://schemas.microsoft.com/office/drawing/2014/main" id="{5E24E20C-B250-A9AC-F206-F00C532F02D3}"/>
              </a:ext>
            </a:extLst>
          </p:cNvPr>
          <p:cNvGraphicFramePr/>
          <p:nvPr>
            <p:extLst>
              <p:ext uri="{D42A27DB-BD31-4B8C-83A1-F6EECF244321}">
                <p14:modId xmlns:p14="http://schemas.microsoft.com/office/powerpoint/2010/main" val="1980006843"/>
              </p:ext>
            </p:extLst>
          </p:nvPr>
        </p:nvGraphicFramePr>
        <p:xfrm>
          <a:off x="1382530" y="1040471"/>
          <a:ext cx="9426940" cy="548625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013123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7490765" y="84995"/>
            <a:ext cx="174101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Monitor and analyze features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grpSp>
        <p:nvGrpSpPr>
          <p:cNvPr id="2" name="Group 2">
            <a:extLst>
              <a:ext uri="{FF2B5EF4-FFF2-40B4-BE49-F238E27FC236}">
                <a16:creationId xmlns:a16="http://schemas.microsoft.com/office/drawing/2014/main" id="{CFDCC577-02A5-06CD-3939-AA2043EC37FF}"/>
              </a:ext>
            </a:extLst>
          </p:cNvPr>
          <p:cNvGrpSpPr>
            <a:grpSpLocks noChangeAspect="1"/>
          </p:cNvGrpSpPr>
          <p:nvPr/>
        </p:nvGrpSpPr>
        <p:grpSpPr>
          <a:xfrm>
            <a:off x="432966" y="1858828"/>
            <a:ext cx="11493275" cy="12697"/>
            <a:chOff x="0" y="0"/>
            <a:chExt cx="11493271" cy="12700"/>
          </a:xfrm>
        </p:grpSpPr>
        <p:sp>
          <p:nvSpPr>
            <p:cNvPr id="5" name="Freeform 3">
              <a:extLst>
                <a:ext uri="{FF2B5EF4-FFF2-40B4-BE49-F238E27FC236}">
                  <a16:creationId xmlns:a16="http://schemas.microsoft.com/office/drawing/2014/main" id="{82E6431F-C004-1C40-04B3-96D37B01BD89}"/>
                </a:ext>
              </a:extLst>
            </p:cNvPr>
            <p:cNvSpPr/>
            <p:nvPr/>
          </p:nvSpPr>
          <p:spPr>
            <a:xfrm>
              <a:off x="0" y="0"/>
              <a:ext cx="11493246" cy="12700"/>
            </a:xfrm>
            <a:custGeom>
              <a:avLst/>
              <a:gdLst/>
              <a:ahLst/>
              <a:cxnLst/>
              <a:rect l="l" t="t" r="r" b="b"/>
              <a:pathLst>
                <a:path w="11493246" h="12700">
                  <a:moveTo>
                    <a:pt x="0" y="0"/>
                  </a:moveTo>
                  <a:lnTo>
                    <a:pt x="11493246" y="12700"/>
                  </a:lnTo>
                  <a:lnTo>
                    <a:pt x="0" y="12700"/>
                  </a:lnTo>
                  <a:close/>
                </a:path>
              </a:pathLst>
            </a:custGeom>
            <a:solidFill>
              <a:srgbClr val="CFCFCF"/>
            </a:solidFill>
          </p:spPr>
          <p:txBody>
            <a:bodyPr/>
            <a:lstStyle/>
            <a:p>
              <a:endParaRPr lang="en-NZ"/>
            </a:p>
          </p:txBody>
        </p:sp>
      </p:grpSp>
      <p:grpSp>
        <p:nvGrpSpPr>
          <p:cNvPr id="7" name="Group 4">
            <a:extLst>
              <a:ext uri="{FF2B5EF4-FFF2-40B4-BE49-F238E27FC236}">
                <a16:creationId xmlns:a16="http://schemas.microsoft.com/office/drawing/2014/main" id="{4BF4580D-0494-7358-4645-91654296D524}"/>
              </a:ext>
            </a:extLst>
          </p:cNvPr>
          <p:cNvGrpSpPr>
            <a:grpSpLocks noChangeAspect="1"/>
          </p:cNvGrpSpPr>
          <p:nvPr/>
        </p:nvGrpSpPr>
        <p:grpSpPr>
          <a:xfrm>
            <a:off x="432966" y="2588462"/>
            <a:ext cx="11493275" cy="12697"/>
            <a:chOff x="0" y="0"/>
            <a:chExt cx="11493271" cy="12700"/>
          </a:xfrm>
        </p:grpSpPr>
        <p:sp>
          <p:nvSpPr>
            <p:cNvPr id="9" name="Freeform 5">
              <a:extLst>
                <a:ext uri="{FF2B5EF4-FFF2-40B4-BE49-F238E27FC236}">
                  <a16:creationId xmlns:a16="http://schemas.microsoft.com/office/drawing/2014/main" id="{16FCCF1B-49F5-59F6-ECCC-06F3D230B6AD}"/>
                </a:ext>
              </a:extLst>
            </p:cNvPr>
            <p:cNvSpPr/>
            <p:nvPr/>
          </p:nvSpPr>
          <p:spPr>
            <a:xfrm>
              <a:off x="0" y="0"/>
              <a:ext cx="11493246" cy="12700"/>
            </a:xfrm>
            <a:custGeom>
              <a:avLst/>
              <a:gdLst/>
              <a:ahLst/>
              <a:cxnLst/>
              <a:rect l="l" t="t" r="r" b="b"/>
              <a:pathLst>
                <a:path w="11493246" h="12700">
                  <a:moveTo>
                    <a:pt x="0" y="0"/>
                  </a:moveTo>
                  <a:lnTo>
                    <a:pt x="11493246" y="12700"/>
                  </a:lnTo>
                  <a:lnTo>
                    <a:pt x="0" y="12700"/>
                  </a:lnTo>
                  <a:close/>
                </a:path>
              </a:pathLst>
            </a:custGeom>
            <a:solidFill>
              <a:srgbClr val="CFCFCF"/>
            </a:solidFill>
          </p:spPr>
          <p:txBody>
            <a:bodyPr/>
            <a:lstStyle/>
            <a:p>
              <a:endParaRPr lang="en-NZ"/>
            </a:p>
          </p:txBody>
        </p:sp>
      </p:grpSp>
      <p:grpSp>
        <p:nvGrpSpPr>
          <p:cNvPr id="10" name="Group 6">
            <a:extLst>
              <a:ext uri="{FF2B5EF4-FFF2-40B4-BE49-F238E27FC236}">
                <a16:creationId xmlns:a16="http://schemas.microsoft.com/office/drawing/2014/main" id="{54E228B9-505A-77C6-8E03-850A12C5C5E5}"/>
              </a:ext>
            </a:extLst>
          </p:cNvPr>
          <p:cNvGrpSpPr>
            <a:grpSpLocks noChangeAspect="1"/>
          </p:cNvGrpSpPr>
          <p:nvPr/>
        </p:nvGrpSpPr>
        <p:grpSpPr>
          <a:xfrm>
            <a:off x="432966" y="3318086"/>
            <a:ext cx="11493275" cy="12697"/>
            <a:chOff x="0" y="0"/>
            <a:chExt cx="11493271" cy="12700"/>
          </a:xfrm>
        </p:grpSpPr>
        <p:sp>
          <p:nvSpPr>
            <p:cNvPr id="11" name="Freeform 7">
              <a:extLst>
                <a:ext uri="{FF2B5EF4-FFF2-40B4-BE49-F238E27FC236}">
                  <a16:creationId xmlns:a16="http://schemas.microsoft.com/office/drawing/2014/main" id="{99F932CF-6BB5-0ABE-FB95-91668FE61902}"/>
                </a:ext>
              </a:extLst>
            </p:cNvPr>
            <p:cNvSpPr/>
            <p:nvPr/>
          </p:nvSpPr>
          <p:spPr>
            <a:xfrm>
              <a:off x="0" y="0"/>
              <a:ext cx="11493246" cy="12700"/>
            </a:xfrm>
            <a:custGeom>
              <a:avLst/>
              <a:gdLst/>
              <a:ahLst/>
              <a:cxnLst/>
              <a:rect l="l" t="t" r="r" b="b"/>
              <a:pathLst>
                <a:path w="11493246" h="12700">
                  <a:moveTo>
                    <a:pt x="0" y="0"/>
                  </a:moveTo>
                  <a:lnTo>
                    <a:pt x="11493246" y="12700"/>
                  </a:lnTo>
                  <a:lnTo>
                    <a:pt x="0" y="12700"/>
                  </a:lnTo>
                  <a:close/>
                </a:path>
              </a:pathLst>
            </a:custGeom>
            <a:solidFill>
              <a:srgbClr val="CFCFCF"/>
            </a:solidFill>
          </p:spPr>
          <p:txBody>
            <a:bodyPr/>
            <a:lstStyle/>
            <a:p>
              <a:endParaRPr lang="en-NZ"/>
            </a:p>
          </p:txBody>
        </p:sp>
      </p:grpSp>
      <p:grpSp>
        <p:nvGrpSpPr>
          <p:cNvPr id="12" name="Group 8">
            <a:extLst>
              <a:ext uri="{FF2B5EF4-FFF2-40B4-BE49-F238E27FC236}">
                <a16:creationId xmlns:a16="http://schemas.microsoft.com/office/drawing/2014/main" id="{674171C3-F9D6-012C-EDF8-79D9C03DD24F}"/>
              </a:ext>
            </a:extLst>
          </p:cNvPr>
          <p:cNvGrpSpPr>
            <a:grpSpLocks noChangeAspect="1"/>
          </p:cNvGrpSpPr>
          <p:nvPr/>
        </p:nvGrpSpPr>
        <p:grpSpPr>
          <a:xfrm>
            <a:off x="432966" y="4047711"/>
            <a:ext cx="11493275" cy="12697"/>
            <a:chOff x="0" y="0"/>
            <a:chExt cx="11493271" cy="12700"/>
          </a:xfrm>
        </p:grpSpPr>
        <p:sp>
          <p:nvSpPr>
            <p:cNvPr id="13" name="Freeform 9">
              <a:extLst>
                <a:ext uri="{FF2B5EF4-FFF2-40B4-BE49-F238E27FC236}">
                  <a16:creationId xmlns:a16="http://schemas.microsoft.com/office/drawing/2014/main" id="{B3CE3E29-1BDB-02A2-6925-13F130F6704F}"/>
                </a:ext>
              </a:extLst>
            </p:cNvPr>
            <p:cNvSpPr/>
            <p:nvPr/>
          </p:nvSpPr>
          <p:spPr>
            <a:xfrm>
              <a:off x="0" y="0"/>
              <a:ext cx="11493246" cy="12700"/>
            </a:xfrm>
            <a:custGeom>
              <a:avLst/>
              <a:gdLst/>
              <a:ahLst/>
              <a:cxnLst/>
              <a:rect l="l" t="t" r="r" b="b"/>
              <a:pathLst>
                <a:path w="11493246" h="12700">
                  <a:moveTo>
                    <a:pt x="0" y="0"/>
                  </a:moveTo>
                  <a:lnTo>
                    <a:pt x="11493246" y="12700"/>
                  </a:lnTo>
                  <a:lnTo>
                    <a:pt x="0" y="12700"/>
                  </a:lnTo>
                  <a:close/>
                </a:path>
              </a:pathLst>
            </a:custGeom>
            <a:solidFill>
              <a:srgbClr val="CFCFCF"/>
            </a:solidFill>
          </p:spPr>
          <p:txBody>
            <a:bodyPr/>
            <a:lstStyle/>
            <a:p>
              <a:endParaRPr lang="en-NZ"/>
            </a:p>
          </p:txBody>
        </p:sp>
      </p:grpSp>
      <p:grpSp>
        <p:nvGrpSpPr>
          <p:cNvPr id="19" name="Group 10">
            <a:extLst>
              <a:ext uri="{FF2B5EF4-FFF2-40B4-BE49-F238E27FC236}">
                <a16:creationId xmlns:a16="http://schemas.microsoft.com/office/drawing/2014/main" id="{27CA1EAB-BE40-777A-79D6-BFEC9A7B8D62}"/>
              </a:ext>
            </a:extLst>
          </p:cNvPr>
          <p:cNvGrpSpPr>
            <a:grpSpLocks noChangeAspect="1"/>
          </p:cNvGrpSpPr>
          <p:nvPr/>
        </p:nvGrpSpPr>
        <p:grpSpPr>
          <a:xfrm>
            <a:off x="432966" y="4881577"/>
            <a:ext cx="11493275" cy="12697"/>
            <a:chOff x="0" y="0"/>
            <a:chExt cx="11493271" cy="12700"/>
          </a:xfrm>
        </p:grpSpPr>
        <p:sp>
          <p:nvSpPr>
            <p:cNvPr id="20" name="Freeform 11">
              <a:extLst>
                <a:ext uri="{FF2B5EF4-FFF2-40B4-BE49-F238E27FC236}">
                  <a16:creationId xmlns:a16="http://schemas.microsoft.com/office/drawing/2014/main" id="{042B7290-909A-3EF9-5041-E81D05E1626C}"/>
                </a:ext>
              </a:extLst>
            </p:cNvPr>
            <p:cNvSpPr/>
            <p:nvPr/>
          </p:nvSpPr>
          <p:spPr>
            <a:xfrm>
              <a:off x="0" y="0"/>
              <a:ext cx="11493246" cy="12700"/>
            </a:xfrm>
            <a:custGeom>
              <a:avLst/>
              <a:gdLst/>
              <a:ahLst/>
              <a:cxnLst/>
              <a:rect l="l" t="t" r="r" b="b"/>
              <a:pathLst>
                <a:path w="11493246" h="12700">
                  <a:moveTo>
                    <a:pt x="0" y="0"/>
                  </a:moveTo>
                  <a:lnTo>
                    <a:pt x="11493246" y="12700"/>
                  </a:lnTo>
                  <a:lnTo>
                    <a:pt x="0" y="12700"/>
                  </a:lnTo>
                  <a:close/>
                </a:path>
              </a:pathLst>
            </a:custGeom>
            <a:solidFill>
              <a:srgbClr val="CFCFCF"/>
            </a:solidFill>
          </p:spPr>
          <p:txBody>
            <a:bodyPr/>
            <a:lstStyle/>
            <a:p>
              <a:endParaRPr lang="en-NZ"/>
            </a:p>
          </p:txBody>
        </p:sp>
      </p:grpSp>
      <p:grpSp>
        <p:nvGrpSpPr>
          <p:cNvPr id="21" name="Group 12">
            <a:extLst>
              <a:ext uri="{FF2B5EF4-FFF2-40B4-BE49-F238E27FC236}">
                <a16:creationId xmlns:a16="http://schemas.microsoft.com/office/drawing/2014/main" id="{C3B1BC08-DDB8-851D-577D-DA24F86C212C}"/>
              </a:ext>
            </a:extLst>
          </p:cNvPr>
          <p:cNvGrpSpPr>
            <a:grpSpLocks noChangeAspect="1"/>
          </p:cNvGrpSpPr>
          <p:nvPr/>
        </p:nvGrpSpPr>
        <p:grpSpPr>
          <a:xfrm>
            <a:off x="432966" y="5611201"/>
            <a:ext cx="11493275" cy="12697"/>
            <a:chOff x="0" y="0"/>
            <a:chExt cx="11493271" cy="12700"/>
          </a:xfrm>
        </p:grpSpPr>
        <p:sp>
          <p:nvSpPr>
            <p:cNvPr id="22" name="Freeform 13">
              <a:extLst>
                <a:ext uri="{FF2B5EF4-FFF2-40B4-BE49-F238E27FC236}">
                  <a16:creationId xmlns:a16="http://schemas.microsoft.com/office/drawing/2014/main" id="{7175427D-087B-E83D-1E14-63268ABE335E}"/>
                </a:ext>
              </a:extLst>
            </p:cNvPr>
            <p:cNvSpPr/>
            <p:nvPr/>
          </p:nvSpPr>
          <p:spPr>
            <a:xfrm>
              <a:off x="0" y="0"/>
              <a:ext cx="11493246" cy="12700"/>
            </a:xfrm>
            <a:custGeom>
              <a:avLst/>
              <a:gdLst/>
              <a:ahLst/>
              <a:cxnLst/>
              <a:rect l="l" t="t" r="r" b="b"/>
              <a:pathLst>
                <a:path w="11493246" h="12700">
                  <a:moveTo>
                    <a:pt x="0" y="0"/>
                  </a:moveTo>
                  <a:lnTo>
                    <a:pt x="11493246" y="12700"/>
                  </a:lnTo>
                  <a:lnTo>
                    <a:pt x="0" y="12700"/>
                  </a:lnTo>
                  <a:close/>
                </a:path>
              </a:pathLst>
            </a:custGeom>
            <a:solidFill>
              <a:srgbClr val="CFCFCF"/>
            </a:solidFill>
          </p:spPr>
          <p:txBody>
            <a:bodyPr/>
            <a:lstStyle/>
            <a:p>
              <a:endParaRPr lang="en-NZ"/>
            </a:p>
          </p:txBody>
        </p:sp>
      </p:grpSp>
      <p:grpSp>
        <p:nvGrpSpPr>
          <p:cNvPr id="23" name="Group 14">
            <a:extLst>
              <a:ext uri="{FF2B5EF4-FFF2-40B4-BE49-F238E27FC236}">
                <a16:creationId xmlns:a16="http://schemas.microsoft.com/office/drawing/2014/main" id="{444D1291-D99F-5ADA-54B1-FDB7A94B39F3}"/>
              </a:ext>
            </a:extLst>
          </p:cNvPr>
          <p:cNvGrpSpPr>
            <a:grpSpLocks noChangeAspect="1"/>
          </p:cNvGrpSpPr>
          <p:nvPr/>
        </p:nvGrpSpPr>
        <p:grpSpPr>
          <a:xfrm>
            <a:off x="432966" y="6340826"/>
            <a:ext cx="11493275" cy="12697"/>
            <a:chOff x="0" y="0"/>
            <a:chExt cx="11493271" cy="12700"/>
          </a:xfrm>
        </p:grpSpPr>
        <p:sp>
          <p:nvSpPr>
            <p:cNvPr id="24" name="Freeform 15">
              <a:extLst>
                <a:ext uri="{FF2B5EF4-FFF2-40B4-BE49-F238E27FC236}">
                  <a16:creationId xmlns:a16="http://schemas.microsoft.com/office/drawing/2014/main" id="{5287475E-1B3E-2485-398B-A2482CD25183}"/>
                </a:ext>
              </a:extLst>
            </p:cNvPr>
            <p:cNvSpPr/>
            <p:nvPr/>
          </p:nvSpPr>
          <p:spPr>
            <a:xfrm>
              <a:off x="0" y="0"/>
              <a:ext cx="11493246" cy="12700"/>
            </a:xfrm>
            <a:custGeom>
              <a:avLst/>
              <a:gdLst/>
              <a:ahLst/>
              <a:cxnLst/>
              <a:rect l="l" t="t" r="r" b="b"/>
              <a:pathLst>
                <a:path w="11493246" h="12700">
                  <a:moveTo>
                    <a:pt x="0" y="0"/>
                  </a:moveTo>
                  <a:lnTo>
                    <a:pt x="11493246" y="12700"/>
                  </a:lnTo>
                  <a:lnTo>
                    <a:pt x="0" y="12700"/>
                  </a:lnTo>
                  <a:close/>
                </a:path>
              </a:pathLst>
            </a:custGeom>
            <a:solidFill>
              <a:srgbClr val="CFCFCF"/>
            </a:solidFill>
          </p:spPr>
          <p:txBody>
            <a:bodyPr/>
            <a:lstStyle/>
            <a:p>
              <a:endParaRPr lang="en-NZ"/>
            </a:p>
          </p:txBody>
        </p:sp>
      </p:grpSp>
      <p:sp>
        <p:nvSpPr>
          <p:cNvPr id="26" name="TextBox 17">
            <a:extLst>
              <a:ext uri="{FF2B5EF4-FFF2-40B4-BE49-F238E27FC236}">
                <a16:creationId xmlns:a16="http://schemas.microsoft.com/office/drawing/2014/main" id="{6DCCA943-72DE-7FD1-6416-5154F04068AE}"/>
              </a:ext>
            </a:extLst>
          </p:cNvPr>
          <p:cNvSpPr txBox="1"/>
          <p:nvPr/>
        </p:nvSpPr>
        <p:spPr>
          <a:xfrm>
            <a:off x="828157" y="1387645"/>
            <a:ext cx="719359" cy="237886"/>
          </a:xfrm>
          <a:prstGeom prst="rect">
            <a:avLst/>
          </a:prstGeom>
        </p:spPr>
        <p:txBody>
          <a:bodyPr wrap="square" lIns="0" tIns="0" rIns="0" bIns="0" rtlCol="0" anchor="t">
            <a:spAutoFit/>
          </a:bodyPr>
          <a:lstStyle/>
          <a:p>
            <a:pPr algn="l">
              <a:lnSpc>
                <a:spcPts val="1959"/>
              </a:lnSpc>
            </a:pPr>
            <a:r>
              <a:rPr lang="en-US" sz="1399" spc="-19" dirty="0">
                <a:solidFill>
                  <a:schemeClr val="accent1"/>
                </a:solidFill>
                <a:latin typeface="IBM Plex Sans"/>
                <a:ea typeface="IBM Plex Sans"/>
                <a:cs typeface="IBM Plex Sans"/>
                <a:sym typeface="IBM Plex Sans"/>
              </a:rPr>
              <a:t>Tech</a:t>
            </a:r>
          </a:p>
        </p:txBody>
      </p:sp>
      <p:sp>
        <p:nvSpPr>
          <p:cNvPr id="27" name="TextBox 18">
            <a:extLst>
              <a:ext uri="{FF2B5EF4-FFF2-40B4-BE49-F238E27FC236}">
                <a16:creationId xmlns:a16="http://schemas.microsoft.com/office/drawing/2014/main" id="{FA8B2025-D8CF-76A0-5A8C-7BFD4BB267CC}"/>
              </a:ext>
            </a:extLst>
          </p:cNvPr>
          <p:cNvSpPr txBox="1"/>
          <p:nvPr/>
        </p:nvSpPr>
        <p:spPr>
          <a:xfrm>
            <a:off x="763065" y="2807260"/>
            <a:ext cx="529361" cy="359073"/>
          </a:xfrm>
          <a:prstGeom prst="rect">
            <a:avLst/>
          </a:prstGeom>
        </p:spPr>
        <p:txBody>
          <a:bodyPr lIns="0" tIns="0" rIns="0" bIns="0" rtlCol="0" anchor="t">
            <a:spAutoFit/>
          </a:bodyPr>
          <a:lstStyle/>
          <a:p>
            <a:pPr algn="l">
              <a:lnSpc>
                <a:spcPts val="1391"/>
              </a:lnSpc>
            </a:pPr>
            <a:r>
              <a:rPr lang="en-US" sz="1200" spc="-16">
                <a:latin typeface="IBM Plex Sans"/>
                <a:ea typeface="IBM Plex Sans"/>
                <a:cs typeface="IBM Plex Sans"/>
                <a:sym typeface="IBM Plex Sans"/>
              </a:rPr>
              <a:t>Built-in reports</a:t>
            </a:r>
          </a:p>
        </p:txBody>
      </p:sp>
      <p:sp>
        <p:nvSpPr>
          <p:cNvPr id="28" name="TextBox 19">
            <a:extLst>
              <a:ext uri="{FF2B5EF4-FFF2-40B4-BE49-F238E27FC236}">
                <a16:creationId xmlns:a16="http://schemas.microsoft.com/office/drawing/2014/main" id="{32B5DD52-F8E0-9C1D-C1F4-DD2482BBE738}"/>
              </a:ext>
            </a:extLst>
          </p:cNvPr>
          <p:cNvSpPr txBox="1"/>
          <p:nvPr/>
        </p:nvSpPr>
        <p:spPr>
          <a:xfrm>
            <a:off x="733889" y="3434767"/>
            <a:ext cx="593436" cy="544449"/>
          </a:xfrm>
          <a:prstGeom prst="rect">
            <a:avLst/>
          </a:prstGeom>
        </p:spPr>
        <p:txBody>
          <a:bodyPr lIns="0" tIns="0" rIns="0" bIns="0" rtlCol="0" anchor="t">
            <a:spAutoFit/>
          </a:bodyPr>
          <a:lstStyle/>
          <a:p>
            <a:pPr algn="l">
              <a:lnSpc>
                <a:spcPts val="1407"/>
              </a:lnSpc>
            </a:pPr>
            <a:r>
              <a:rPr lang="en-US" sz="1200" spc="-16">
                <a:latin typeface="IBM Plex Sans"/>
                <a:ea typeface="IBM Plex Sans"/>
                <a:cs typeface="IBM Plex Sans"/>
                <a:sym typeface="IBM Plex Sans"/>
              </a:rPr>
              <a:t>Azure Monitor Metrics</a:t>
            </a:r>
          </a:p>
        </p:txBody>
      </p:sp>
      <p:sp>
        <p:nvSpPr>
          <p:cNvPr id="29" name="TextBox 20">
            <a:extLst>
              <a:ext uri="{FF2B5EF4-FFF2-40B4-BE49-F238E27FC236}">
                <a16:creationId xmlns:a16="http://schemas.microsoft.com/office/drawing/2014/main" id="{1299619B-F8E6-0499-C77A-23A67218AD7A}"/>
              </a:ext>
            </a:extLst>
          </p:cNvPr>
          <p:cNvSpPr txBox="1"/>
          <p:nvPr/>
        </p:nvSpPr>
        <p:spPr>
          <a:xfrm>
            <a:off x="812918" y="4306495"/>
            <a:ext cx="432454" cy="179536"/>
          </a:xfrm>
          <a:prstGeom prst="rect">
            <a:avLst/>
          </a:prstGeom>
        </p:spPr>
        <p:txBody>
          <a:bodyPr lIns="0" tIns="0" rIns="0" bIns="0" rtlCol="0" anchor="t">
            <a:spAutoFit/>
          </a:bodyPr>
          <a:lstStyle/>
          <a:p>
            <a:pPr algn="l">
              <a:lnSpc>
                <a:spcPts val="1416"/>
              </a:lnSpc>
            </a:pPr>
            <a:r>
              <a:rPr lang="en-US" sz="1200" spc="-16">
                <a:latin typeface="IBM Plex Sans"/>
                <a:ea typeface="IBM Plex Sans"/>
                <a:cs typeface="IBM Plex Sans"/>
                <a:sym typeface="IBM Plex Sans"/>
              </a:rPr>
              <a:t>Azure </a:t>
            </a:r>
          </a:p>
        </p:txBody>
      </p:sp>
      <p:sp>
        <p:nvSpPr>
          <p:cNvPr id="30" name="TextBox 21">
            <a:extLst>
              <a:ext uri="{FF2B5EF4-FFF2-40B4-BE49-F238E27FC236}">
                <a16:creationId xmlns:a16="http://schemas.microsoft.com/office/drawing/2014/main" id="{A660D400-69DA-D68E-3E8D-5337C91E8E3F}"/>
              </a:ext>
            </a:extLst>
          </p:cNvPr>
          <p:cNvSpPr txBox="1"/>
          <p:nvPr/>
        </p:nvSpPr>
        <p:spPr>
          <a:xfrm>
            <a:off x="555296" y="4486327"/>
            <a:ext cx="914629" cy="179536"/>
          </a:xfrm>
          <a:prstGeom prst="rect">
            <a:avLst/>
          </a:prstGeom>
        </p:spPr>
        <p:txBody>
          <a:bodyPr lIns="0" tIns="0" rIns="0" bIns="0" rtlCol="0" anchor="t">
            <a:spAutoFit/>
          </a:bodyPr>
          <a:lstStyle/>
          <a:p>
            <a:pPr algn="l">
              <a:lnSpc>
                <a:spcPts val="1416"/>
              </a:lnSpc>
            </a:pPr>
            <a:r>
              <a:rPr lang="en-US" sz="1200" spc="-16">
                <a:latin typeface="IBM Plex Sans"/>
                <a:ea typeface="IBM Plex Sans"/>
                <a:cs typeface="IBM Plex Sans"/>
                <a:sym typeface="IBM Plex Sans"/>
              </a:rPr>
              <a:t>Monitor Logs</a:t>
            </a:r>
          </a:p>
        </p:txBody>
      </p:sp>
      <p:sp>
        <p:nvSpPr>
          <p:cNvPr id="31" name="TextBox 22">
            <a:extLst>
              <a:ext uri="{FF2B5EF4-FFF2-40B4-BE49-F238E27FC236}">
                <a16:creationId xmlns:a16="http://schemas.microsoft.com/office/drawing/2014/main" id="{1FB60FA4-F36A-EBAD-B60F-B2638BA4C37F}"/>
              </a:ext>
            </a:extLst>
          </p:cNvPr>
          <p:cNvSpPr txBox="1"/>
          <p:nvPr/>
        </p:nvSpPr>
        <p:spPr>
          <a:xfrm>
            <a:off x="623752" y="5099356"/>
            <a:ext cx="1051684" cy="179536"/>
          </a:xfrm>
          <a:prstGeom prst="rect">
            <a:avLst/>
          </a:prstGeom>
        </p:spPr>
        <p:txBody>
          <a:bodyPr wrap="square" lIns="0" tIns="0" rIns="0" bIns="0" rtlCol="0" anchor="t">
            <a:spAutoFit/>
          </a:bodyPr>
          <a:lstStyle/>
          <a:p>
            <a:pPr algn="l">
              <a:lnSpc>
                <a:spcPts val="1391"/>
              </a:lnSpc>
            </a:pPr>
            <a:r>
              <a:rPr lang="en-US" sz="1200" spc="-16" dirty="0">
                <a:latin typeface="IBM Plex Sans"/>
                <a:ea typeface="IBM Plex Sans"/>
                <a:cs typeface="IBM Plex Sans"/>
                <a:sym typeface="IBM Plex Sans"/>
              </a:rPr>
              <a:t>Application </a:t>
            </a:r>
          </a:p>
        </p:txBody>
      </p:sp>
      <p:sp>
        <p:nvSpPr>
          <p:cNvPr id="32" name="TextBox 23">
            <a:extLst>
              <a:ext uri="{FF2B5EF4-FFF2-40B4-BE49-F238E27FC236}">
                <a16:creationId xmlns:a16="http://schemas.microsoft.com/office/drawing/2014/main" id="{1A090BDE-A271-187C-9FF6-52141426E91F}"/>
              </a:ext>
            </a:extLst>
          </p:cNvPr>
          <p:cNvSpPr txBox="1"/>
          <p:nvPr/>
        </p:nvSpPr>
        <p:spPr>
          <a:xfrm>
            <a:off x="742814" y="5276140"/>
            <a:ext cx="1123407" cy="179536"/>
          </a:xfrm>
          <a:prstGeom prst="rect">
            <a:avLst/>
          </a:prstGeom>
        </p:spPr>
        <p:txBody>
          <a:bodyPr wrap="square" lIns="0" tIns="0" rIns="0" bIns="0" rtlCol="0" anchor="t">
            <a:spAutoFit/>
          </a:bodyPr>
          <a:lstStyle/>
          <a:p>
            <a:pPr algn="l">
              <a:lnSpc>
                <a:spcPts val="1391"/>
              </a:lnSpc>
            </a:pPr>
            <a:r>
              <a:rPr lang="en-US" sz="1200" spc="-15" dirty="0">
                <a:latin typeface="IBM Plex Sans"/>
                <a:ea typeface="IBM Plex Sans"/>
                <a:cs typeface="IBM Plex Sans"/>
                <a:sym typeface="IBM Plex Sans"/>
              </a:rPr>
              <a:t>Insights</a:t>
            </a:r>
          </a:p>
        </p:txBody>
      </p:sp>
      <p:sp>
        <p:nvSpPr>
          <p:cNvPr id="33" name="TextBox 24">
            <a:extLst>
              <a:ext uri="{FF2B5EF4-FFF2-40B4-BE49-F238E27FC236}">
                <a16:creationId xmlns:a16="http://schemas.microsoft.com/office/drawing/2014/main" id="{5E29967E-BDFB-601D-7B3F-56FA3E284C78}"/>
              </a:ext>
            </a:extLst>
          </p:cNvPr>
          <p:cNvSpPr txBox="1"/>
          <p:nvPr/>
        </p:nvSpPr>
        <p:spPr>
          <a:xfrm>
            <a:off x="561649" y="2138605"/>
            <a:ext cx="902780"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API inspector</a:t>
            </a:r>
          </a:p>
        </p:txBody>
      </p:sp>
      <p:sp>
        <p:nvSpPr>
          <p:cNvPr id="34" name="TextBox 25">
            <a:extLst>
              <a:ext uri="{FF2B5EF4-FFF2-40B4-BE49-F238E27FC236}">
                <a16:creationId xmlns:a16="http://schemas.microsoft.com/office/drawing/2014/main" id="{2216651C-DF29-14D7-FF71-1A381346A09C}"/>
              </a:ext>
            </a:extLst>
          </p:cNvPr>
          <p:cNvSpPr txBox="1"/>
          <p:nvPr/>
        </p:nvSpPr>
        <p:spPr>
          <a:xfrm>
            <a:off x="583518" y="5818303"/>
            <a:ext cx="900417" cy="179536"/>
          </a:xfrm>
          <a:prstGeom prst="rect">
            <a:avLst/>
          </a:prstGeom>
        </p:spPr>
        <p:txBody>
          <a:bodyPr lIns="0" tIns="0" rIns="0" bIns="0" rtlCol="0" anchor="t">
            <a:spAutoFit/>
          </a:bodyPr>
          <a:lstStyle/>
          <a:p>
            <a:pPr algn="l">
              <a:lnSpc>
                <a:spcPts val="1416"/>
              </a:lnSpc>
            </a:pPr>
            <a:r>
              <a:rPr lang="en-US" sz="1200" spc="-16">
                <a:latin typeface="IBM Plex Sans"/>
                <a:ea typeface="IBM Plex Sans"/>
                <a:cs typeface="IBM Plex Sans"/>
                <a:sym typeface="IBM Plex Sans"/>
              </a:rPr>
              <a:t>Log to Event </a:t>
            </a:r>
          </a:p>
        </p:txBody>
      </p:sp>
      <p:sp>
        <p:nvSpPr>
          <p:cNvPr id="35" name="TextBox 26">
            <a:extLst>
              <a:ext uri="{FF2B5EF4-FFF2-40B4-BE49-F238E27FC236}">
                <a16:creationId xmlns:a16="http://schemas.microsoft.com/office/drawing/2014/main" id="{4066F911-96C6-F589-5459-F3877D574140}"/>
              </a:ext>
            </a:extLst>
          </p:cNvPr>
          <p:cNvSpPr txBox="1"/>
          <p:nvPr/>
        </p:nvSpPr>
        <p:spPr>
          <a:xfrm>
            <a:off x="862667" y="5998135"/>
            <a:ext cx="288912" cy="179536"/>
          </a:xfrm>
          <a:prstGeom prst="rect">
            <a:avLst/>
          </a:prstGeom>
        </p:spPr>
        <p:txBody>
          <a:bodyPr lIns="0" tIns="0" rIns="0" bIns="0" rtlCol="0" anchor="t">
            <a:spAutoFit/>
          </a:bodyPr>
          <a:lstStyle/>
          <a:p>
            <a:pPr algn="l">
              <a:lnSpc>
                <a:spcPts val="1416"/>
              </a:lnSpc>
            </a:pPr>
            <a:r>
              <a:rPr lang="en-US" sz="1200" spc="-16">
                <a:latin typeface="IBM Plex Sans"/>
                <a:ea typeface="IBM Plex Sans"/>
                <a:cs typeface="IBM Plex Sans"/>
                <a:sym typeface="IBM Plex Sans"/>
              </a:rPr>
              <a:t>Hub</a:t>
            </a:r>
          </a:p>
        </p:txBody>
      </p:sp>
      <p:sp>
        <p:nvSpPr>
          <p:cNvPr id="36" name="TextBox 27">
            <a:extLst>
              <a:ext uri="{FF2B5EF4-FFF2-40B4-BE49-F238E27FC236}">
                <a16:creationId xmlns:a16="http://schemas.microsoft.com/office/drawing/2014/main" id="{5A14FEEF-8DFA-1082-0043-E41ED904DDC4}"/>
              </a:ext>
            </a:extLst>
          </p:cNvPr>
          <p:cNvSpPr txBox="1"/>
          <p:nvPr/>
        </p:nvSpPr>
        <p:spPr>
          <a:xfrm>
            <a:off x="2115786" y="2138605"/>
            <a:ext cx="62179"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a:t>
            </a:r>
          </a:p>
        </p:txBody>
      </p:sp>
      <p:sp>
        <p:nvSpPr>
          <p:cNvPr id="37" name="TextBox 28">
            <a:extLst>
              <a:ext uri="{FF2B5EF4-FFF2-40B4-BE49-F238E27FC236}">
                <a16:creationId xmlns:a16="http://schemas.microsoft.com/office/drawing/2014/main" id="{7C7B547E-C839-2011-8A09-C7A7322E8307}"/>
              </a:ext>
            </a:extLst>
          </p:cNvPr>
          <p:cNvSpPr txBox="1"/>
          <p:nvPr/>
        </p:nvSpPr>
        <p:spPr>
          <a:xfrm>
            <a:off x="1887786" y="5890693"/>
            <a:ext cx="526190"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Custom</a:t>
            </a:r>
          </a:p>
        </p:txBody>
      </p:sp>
      <p:sp>
        <p:nvSpPr>
          <p:cNvPr id="38" name="TextBox 29">
            <a:extLst>
              <a:ext uri="{FF2B5EF4-FFF2-40B4-BE49-F238E27FC236}">
                <a16:creationId xmlns:a16="http://schemas.microsoft.com/office/drawing/2014/main" id="{EC35FFC0-45E7-3778-E98A-99F9EDFDC2AE}"/>
              </a:ext>
            </a:extLst>
          </p:cNvPr>
          <p:cNvSpPr txBox="1"/>
          <p:nvPr/>
        </p:nvSpPr>
        <p:spPr>
          <a:xfrm>
            <a:off x="1959414" y="2870125"/>
            <a:ext cx="37983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Good</a:t>
            </a:r>
          </a:p>
        </p:txBody>
      </p:sp>
      <p:sp>
        <p:nvSpPr>
          <p:cNvPr id="39" name="TextBox 30">
            <a:extLst>
              <a:ext uri="{FF2B5EF4-FFF2-40B4-BE49-F238E27FC236}">
                <a16:creationId xmlns:a16="http://schemas.microsoft.com/office/drawing/2014/main" id="{27888B7B-5ACF-52A6-CF14-E1017C82720F}"/>
              </a:ext>
            </a:extLst>
          </p:cNvPr>
          <p:cNvSpPr txBox="1"/>
          <p:nvPr/>
        </p:nvSpPr>
        <p:spPr>
          <a:xfrm>
            <a:off x="1959414" y="4378885"/>
            <a:ext cx="37983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Good</a:t>
            </a:r>
          </a:p>
        </p:txBody>
      </p:sp>
      <p:sp>
        <p:nvSpPr>
          <p:cNvPr id="40" name="TextBox 31">
            <a:extLst>
              <a:ext uri="{FF2B5EF4-FFF2-40B4-BE49-F238E27FC236}">
                <a16:creationId xmlns:a16="http://schemas.microsoft.com/office/drawing/2014/main" id="{23228B47-FAD0-79C9-E04E-4674612CB117}"/>
              </a:ext>
            </a:extLst>
          </p:cNvPr>
          <p:cNvSpPr txBox="1"/>
          <p:nvPr/>
        </p:nvSpPr>
        <p:spPr>
          <a:xfrm>
            <a:off x="1959414" y="5162221"/>
            <a:ext cx="37983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Good</a:t>
            </a:r>
          </a:p>
        </p:txBody>
      </p:sp>
      <p:sp>
        <p:nvSpPr>
          <p:cNvPr id="41" name="TextBox 32">
            <a:extLst>
              <a:ext uri="{FF2B5EF4-FFF2-40B4-BE49-F238E27FC236}">
                <a16:creationId xmlns:a16="http://schemas.microsoft.com/office/drawing/2014/main" id="{FB4A497D-E3A3-7655-428E-FD520B4C4459}"/>
              </a:ext>
            </a:extLst>
          </p:cNvPr>
          <p:cNvSpPr txBox="1"/>
          <p:nvPr/>
        </p:nvSpPr>
        <p:spPr>
          <a:xfrm>
            <a:off x="1977674" y="3598597"/>
            <a:ext cx="343948" cy="420564"/>
          </a:xfrm>
          <a:prstGeom prst="rect">
            <a:avLst/>
          </a:prstGeom>
        </p:spPr>
        <p:txBody>
          <a:bodyPr lIns="0" tIns="0" rIns="0" bIns="0" rtlCol="0" anchor="t">
            <a:spAutoFit/>
          </a:bodyPr>
          <a:lstStyle/>
          <a:p>
            <a:pPr algn="l">
              <a:lnSpc>
                <a:spcPts val="1679"/>
              </a:lnSpc>
            </a:pPr>
            <a:r>
              <a:rPr lang="en-US" sz="1200" spc="-15">
                <a:latin typeface="IBM Plex Sans"/>
                <a:ea typeface="IBM Plex Sans"/>
                <a:cs typeface="IBM Plex Sans"/>
                <a:sym typeface="IBM Plex Sans"/>
              </a:rPr>
              <a:t>Basic</a:t>
            </a:r>
          </a:p>
        </p:txBody>
      </p:sp>
      <p:sp>
        <p:nvSpPr>
          <p:cNvPr id="42" name="TextBox 33">
            <a:extLst>
              <a:ext uri="{FF2B5EF4-FFF2-40B4-BE49-F238E27FC236}">
                <a16:creationId xmlns:a16="http://schemas.microsoft.com/office/drawing/2014/main" id="{223810A5-D5A8-674D-EA59-2971A66F0022}"/>
              </a:ext>
            </a:extLst>
          </p:cNvPr>
          <p:cNvSpPr txBox="1"/>
          <p:nvPr/>
        </p:nvSpPr>
        <p:spPr>
          <a:xfrm>
            <a:off x="1813301" y="1410133"/>
            <a:ext cx="931023" cy="209032"/>
          </a:xfrm>
          <a:prstGeom prst="rect">
            <a:avLst/>
          </a:prstGeom>
        </p:spPr>
        <p:txBody>
          <a:bodyPr wrap="square" lIns="0" tIns="0" rIns="0" bIns="0" rtlCol="0" anchor="t">
            <a:spAutoFit/>
          </a:bodyPr>
          <a:lstStyle/>
          <a:p>
            <a:pPr algn="l">
              <a:lnSpc>
                <a:spcPts val="1679"/>
              </a:lnSpc>
            </a:pPr>
            <a:r>
              <a:rPr lang="en-US" sz="1399" spc="-19" dirty="0">
                <a:solidFill>
                  <a:schemeClr val="accent1"/>
                </a:solidFill>
                <a:latin typeface="IBM Plex Sans"/>
                <a:sym typeface="IBM Plex Sans"/>
              </a:rPr>
              <a:t>Reporting</a:t>
            </a:r>
          </a:p>
        </p:txBody>
      </p:sp>
      <p:sp>
        <p:nvSpPr>
          <p:cNvPr id="43" name="TextBox 34">
            <a:extLst>
              <a:ext uri="{FF2B5EF4-FFF2-40B4-BE49-F238E27FC236}">
                <a16:creationId xmlns:a16="http://schemas.microsoft.com/office/drawing/2014/main" id="{F43E3716-3941-9F11-82D9-D80E9DA54878}"/>
              </a:ext>
            </a:extLst>
          </p:cNvPr>
          <p:cNvSpPr txBox="1"/>
          <p:nvPr/>
        </p:nvSpPr>
        <p:spPr>
          <a:xfrm>
            <a:off x="3257776" y="2138605"/>
            <a:ext cx="62179"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a:t>
            </a:r>
          </a:p>
        </p:txBody>
      </p:sp>
      <p:sp>
        <p:nvSpPr>
          <p:cNvPr id="44" name="TextBox 35">
            <a:extLst>
              <a:ext uri="{FF2B5EF4-FFF2-40B4-BE49-F238E27FC236}">
                <a16:creationId xmlns:a16="http://schemas.microsoft.com/office/drawing/2014/main" id="{CA43ABFB-CC33-1CDB-DCAC-5D70FA21D55F}"/>
              </a:ext>
            </a:extLst>
          </p:cNvPr>
          <p:cNvSpPr txBox="1"/>
          <p:nvPr/>
        </p:nvSpPr>
        <p:spPr>
          <a:xfrm>
            <a:off x="3257776" y="2870125"/>
            <a:ext cx="62179"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a:t>
            </a:r>
          </a:p>
        </p:txBody>
      </p:sp>
      <p:sp>
        <p:nvSpPr>
          <p:cNvPr id="45" name="TextBox 36">
            <a:extLst>
              <a:ext uri="{FF2B5EF4-FFF2-40B4-BE49-F238E27FC236}">
                <a16:creationId xmlns:a16="http://schemas.microsoft.com/office/drawing/2014/main" id="{E2650456-4E2F-5CCD-C56F-F4D2BFD8F8AB}"/>
              </a:ext>
            </a:extLst>
          </p:cNvPr>
          <p:cNvSpPr txBox="1"/>
          <p:nvPr/>
        </p:nvSpPr>
        <p:spPr>
          <a:xfrm>
            <a:off x="3029776" y="5890693"/>
            <a:ext cx="526190"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Custom</a:t>
            </a:r>
          </a:p>
        </p:txBody>
      </p:sp>
      <p:sp>
        <p:nvSpPr>
          <p:cNvPr id="46" name="TextBox 37">
            <a:extLst>
              <a:ext uri="{FF2B5EF4-FFF2-40B4-BE49-F238E27FC236}">
                <a16:creationId xmlns:a16="http://schemas.microsoft.com/office/drawing/2014/main" id="{AB9F8C4C-BF5C-D6BB-6441-5BBDCB1B2DAB}"/>
              </a:ext>
            </a:extLst>
          </p:cNvPr>
          <p:cNvSpPr txBox="1"/>
          <p:nvPr/>
        </p:nvSpPr>
        <p:spPr>
          <a:xfrm>
            <a:off x="3101404" y="3598597"/>
            <a:ext cx="37983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Good</a:t>
            </a:r>
          </a:p>
        </p:txBody>
      </p:sp>
      <p:sp>
        <p:nvSpPr>
          <p:cNvPr id="47" name="TextBox 38">
            <a:extLst>
              <a:ext uri="{FF2B5EF4-FFF2-40B4-BE49-F238E27FC236}">
                <a16:creationId xmlns:a16="http://schemas.microsoft.com/office/drawing/2014/main" id="{24076F78-E077-1F8E-0DFF-FB9F1C8D0671}"/>
              </a:ext>
            </a:extLst>
          </p:cNvPr>
          <p:cNvSpPr txBox="1"/>
          <p:nvPr/>
        </p:nvSpPr>
        <p:spPr>
          <a:xfrm>
            <a:off x="3101404" y="4378885"/>
            <a:ext cx="37983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Good</a:t>
            </a:r>
          </a:p>
        </p:txBody>
      </p:sp>
      <p:sp>
        <p:nvSpPr>
          <p:cNvPr id="48" name="TextBox 39">
            <a:extLst>
              <a:ext uri="{FF2B5EF4-FFF2-40B4-BE49-F238E27FC236}">
                <a16:creationId xmlns:a16="http://schemas.microsoft.com/office/drawing/2014/main" id="{DB83DEC7-F658-705A-07E7-8C22E10BBB64}"/>
              </a:ext>
            </a:extLst>
          </p:cNvPr>
          <p:cNvSpPr txBox="1"/>
          <p:nvPr/>
        </p:nvSpPr>
        <p:spPr>
          <a:xfrm>
            <a:off x="3101404" y="5162221"/>
            <a:ext cx="37983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Good</a:t>
            </a:r>
          </a:p>
        </p:txBody>
      </p:sp>
      <p:sp>
        <p:nvSpPr>
          <p:cNvPr id="49" name="TextBox 40">
            <a:extLst>
              <a:ext uri="{FF2B5EF4-FFF2-40B4-BE49-F238E27FC236}">
                <a16:creationId xmlns:a16="http://schemas.microsoft.com/office/drawing/2014/main" id="{3FEDF9CA-20E4-17DD-1553-578B6F8DEFDE}"/>
              </a:ext>
            </a:extLst>
          </p:cNvPr>
          <p:cNvSpPr txBox="1"/>
          <p:nvPr/>
        </p:nvSpPr>
        <p:spPr>
          <a:xfrm>
            <a:off x="2911505" y="1410133"/>
            <a:ext cx="929015" cy="209032"/>
          </a:xfrm>
          <a:prstGeom prst="rect">
            <a:avLst/>
          </a:prstGeom>
        </p:spPr>
        <p:txBody>
          <a:bodyPr wrap="square" lIns="0" tIns="0" rIns="0" bIns="0" rtlCol="0" anchor="t">
            <a:spAutoFit/>
          </a:bodyPr>
          <a:lstStyle>
            <a:defPPr>
              <a:defRPr lang="en-US"/>
            </a:defPPr>
            <a:lvl1pPr>
              <a:lnSpc>
                <a:spcPts val="1679"/>
              </a:lnSpc>
              <a:defRPr sz="1399" spc="-19">
                <a:solidFill>
                  <a:schemeClr val="accent1"/>
                </a:solidFill>
                <a:latin typeface="IBM Plex Sans"/>
              </a:defRPr>
            </a:lvl1pPr>
          </a:lstStyle>
          <a:p>
            <a:r>
              <a:rPr lang="en-US" dirty="0">
                <a:sym typeface="IBM Plex Sans"/>
              </a:rPr>
              <a:t>Monitoring</a:t>
            </a:r>
          </a:p>
        </p:txBody>
      </p:sp>
      <p:sp>
        <p:nvSpPr>
          <p:cNvPr id="50" name="TextBox 41">
            <a:extLst>
              <a:ext uri="{FF2B5EF4-FFF2-40B4-BE49-F238E27FC236}">
                <a16:creationId xmlns:a16="http://schemas.microsoft.com/office/drawing/2014/main" id="{A2F6CFDD-B4F4-C676-DC7E-909F0D790E92}"/>
              </a:ext>
            </a:extLst>
          </p:cNvPr>
          <p:cNvSpPr txBox="1"/>
          <p:nvPr/>
        </p:nvSpPr>
        <p:spPr>
          <a:xfrm>
            <a:off x="4518753" y="2870125"/>
            <a:ext cx="62179"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a:t>
            </a:r>
          </a:p>
        </p:txBody>
      </p:sp>
      <p:sp>
        <p:nvSpPr>
          <p:cNvPr id="51" name="TextBox 42">
            <a:extLst>
              <a:ext uri="{FF2B5EF4-FFF2-40B4-BE49-F238E27FC236}">
                <a16:creationId xmlns:a16="http://schemas.microsoft.com/office/drawing/2014/main" id="{A1A00446-0063-5D52-1477-1217BEC17B80}"/>
              </a:ext>
            </a:extLst>
          </p:cNvPr>
          <p:cNvSpPr txBox="1"/>
          <p:nvPr/>
        </p:nvSpPr>
        <p:spPr>
          <a:xfrm>
            <a:off x="4518753" y="3598597"/>
            <a:ext cx="62179"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a:t>
            </a:r>
          </a:p>
        </p:txBody>
      </p:sp>
      <p:sp>
        <p:nvSpPr>
          <p:cNvPr id="52" name="TextBox 43">
            <a:extLst>
              <a:ext uri="{FF2B5EF4-FFF2-40B4-BE49-F238E27FC236}">
                <a16:creationId xmlns:a16="http://schemas.microsoft.com/office/drawing/2014/main" id="{7A0F7795-7469-3627-6EA7-8422E60CCA13}"/>
              </a:ext>
            </a:extLst>
          </p:cNvPr>
          <p:cNvSpPr txBox="1"/>
          <p:nvPr/>
        </p:nvSpPr>
        <p:spPr>
          <a:xfrm>
            <a:off x="4290763" y="5890693"/>
            <a:ext cx="526190"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Custom</a:t>
            </a:r>
          </a:p>
        </p:txBody>
      </p:sp>
      <p:sp>
        <p:nvSpPr>
          <p:cNvPr id="53" name="TextBox 44">
            <a:extLst>
              <a:ext uri="{FF2B5EF4-FFF2-40B4-BE49-F238E27FC236}">
                <a16:creationId xmlns:a16="http://schemas.microsoft.com/office/drawing/2014/main" id="{2001D4CD-CEAC-ECC0-7F3B-297EAA60A9A5}"/>
              </a:ext>
            </a:extLst>
          </p:cNvPr>
          <p:cNvSpPr txBox="1"/>
          <p:nvPr/>
        </p:nvSpPr>
        <p:spPr>
          <a:xfrm>
            <a:off x="4362391" y="2138605"/>
            <a:ext cx="37983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Good</a:t>
            </a:r>
          </a:p>
        </p:txBody>
      </p:sp>
      <p:sp>
        <p:nvSpPr>
          <p:cNvPr id="54" name="TextBox 45">
            <a:extLst>
              <a:ext uri="{FF2B5EF4-FFF2-40B4-BE49-F238E27FC236}">
                <a16:creationId xmlns:a16="http://schemas.microsoft.com/office/drawing/2014/main" id="{AFB05AE1-FD62-9CD4-421D-EBF74B4BF007}"/>
              </a:ext>
            </a:extLst>
          </p:cNvPr>
          <p:cNvSpPr txBox="1"/>
          <p:nvPr/>
        </p:nvSpPr>
        <p:spPr>
          <a:xfrm>
            <a:off x="4362391" y="4378885"/>
            <a:ext cx="37983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Good</a:t>
            </a:r>
          </a:p>
        </p:txBody>
      </p:sp>
      <p:sp>
        <p:nvSpPr>
          <p:cNvPr id="55" name="TextBox 46">
            <a:extLst>
              <a:ext uri="{FF2B5EF4-FFF2-40B4-BE49-F238E27FC236}">
                <a16:creationId xmlns:a16="http://schemas.microsoft.com/office/drawing/2014/main" id="{38F256F2-038C-2466-CB95-A82EF47251EB}"/>
              </a:ext>
            </a:extLst>
          </p:cNvPr>
          <p:cNvSpPr txBox="1"/>
          <p:nvPr/>
        </p:nvSpPr>
        <p:spPr>
          <a:xfrm>
            <a:off x="4362391" y="5162221"/>
            <a:ext cx="379838"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Good</a:t>
            </a:r>
          </a:p>
        </p:txBody>
      </p:sp>
      <p:sp>
        <p:nvSpPr>
          <p:cNvPr id="56" name="TextBox 47">
            <a:extLst>
              <a:ext uri="{FF2B5EF4-FFF2-40B4-BE49-F238E27FC236}">
                <a16:creationId xmlns:a16="http://schemas.microsoft.com/office/drawing/2014/main" id="{908BFBF9-C7F9-9B65-3188-40C941CA801B}"/>
              </a:ext>
            </a:extLst>
          </p:cNvPr>
          <p:cNvSpPr txBox="1"/>
          <p:nvPr/>
        </p:nvSpPr>
        <p:spPr>
          <a:xfrm>
            <a:off x="4171891" y="1410133"/>
            <a:ext cx="929015" cy="209032"/>
          </a:xfrm>
          <a:prstGeom prst="rect">
            <a:avLst/>
          </a:prstGeom>
        </p:spPr>
        <p:txBody>
          <a:bodyPr wrap="square" lIns="0" tIns="0" rIns="0" bIns="0" rtlCol="0" anchor="t">
            <a:spAutoFit/>
          </a:bodyPr>
          <a:lstStyle>
            <a:defPPr>
              <a:defRPr lang="en-US"/>
            </a:defPPr>
            <a:lvl1pPr>
              <a:lnSpc>
                <a:spcPts val="1679"/>
              </a:lnSpc>
              <a:defRPr sz="1399" spc="-19">
                <a:solidFill>
                  <a:schemeClr val="accent1"/>
                </a:solidFill>
                <a:latin typeface="IBM Plex Sans"/>
              </a:defRPr>
            </a:lvl1pPr>
          </a:lstStyle>
          <a:p>
            <a:r>
              <a:rPr lang="en-US" dirty="0">
                <a:sym typeface="IBM Plex Sans"/>
              </a:rPr>
              <a:t>Debugging</a:t>
            </a:r>
          </a:p>
        </p:txBody>
      </p:sp>
      <p:sp>
        <p:nvSpPr>
          <p:cNvPr id="57" name="TextBox 48">
            <a:extLst>
              <a:ext uri="{FF2B5EF4-FFF2-40B4-BE49-F238E27FC236}">
                <a16:creationId xmlns:a16="http://schemas.microsoft.com/office/drawing/2014/main" id="{DAE038B5-127B-DB6D-890B-29CB9AE738FD}"/>
              </a:ext>
            </a:extLst>
          </p:cNvPr>
          <p:cNvSpPr txBox="1"/>
          <p:nvPr/>
        </p:nvSpPr>
        <p:spPr>
          <a:xfrm>
            <a:off x="5385757" y="1410133"/>
            <a:ext cx="747767" cy="209032"/>
          </a:xfrm>
          <a:prstGeom prst="rect">
            <a:avLst/>
          </a:prstGeom>
        </p:spPr>
        <p:txBody>
          <a:bodyPr wrap="square" lIns="0" tIns="0" rIns="0" bIns="0" rtlCol="0" anchor="t">
            <a:spAutoFit/>
          </a:bodyPr>
          <a:lstStyle>
            <a:defPPr>
              <a:defRPr lang="en-US"/>
            </a:defPPr>
            <a:lvl1pPr>
              <a:lnSpc>
                <a:spcPts val="1679"/>
              </a:lnSpc>
              <a:defRPr sz="1399" spc="-19">
                <a:solidFill>
                  <a:schemeClr val="accent1"/>
                </a:solidFill>
                <a:latin typeface="IBM Plex Sans"/>
              </a:defRPr>
            </a:lvl1pPr>
          </a:lstStyle>
          <a:p>
            <a:r>
              <a:rPr lang="en-US" dirty="0">
                <a:sym typeface="IBM Plex Sans"/>
              </a:rPr>
              <a:t>Data lag</a:t>
            </a:r>
          </a:p>
        </p:txBody>
      </p:sp>
      <p:sp>
        <p:nvSpPr>
          <p:cNvPr id="58" name="TextBox 49">
            <a:extLst>
              <a:ext uri="{FF2B5EF4-FFF2-40B4-BE49-F238E27FC236}">
                <a16:creationId xmlns:a16="http://schemas.microsoft.com/office/drawing/2014/main" id="{C083E970-4459-C09E-C029-54EFB459C099}"/>
              </a:ext>
            </a:extLst>
          </p:cNvPr>
          <p:cNvSpPr txBox="1"/>
          <p:nvPr/>
        </p:nvSpPr>
        <p:spPr>
          <a:xfrm>
            <a:off x="5435763" y="2138605"/>
            <a:ext cx="468954" cy="420564"/>
          </a:xfrm>
          <a:prstGeom prst="rect">
            <a:avLst/>
          </a:prstGeom>
        </p:spPr>
        <p:txBody>
          <a:bodyPr lIns="0" tIns="0" rIns="0" bIns="0" rtlCol="0" anchor="t">
            <a:spAutoFit/>
          </a:bodyPr>
          <a:lstStyle/>
          <a:p>
            <a:pPr algn="l">
              <a:lnSpc>
                <a:spcPts val="1679"/>
              </a:lnSpc>
            </a:pPr>
            <a:r>
              <a:rPr lang="en-US" sz="1200" spc="-15">
                <a:latin typeface="IBM Plex Sans"/>
                <a:ea typeface="IBM Plex Sans"/>
                <a:cs typeface="IBM Plex Sans"/>
                <a:sym typeface="IBM Plex Sans"/>
              </a:rPr>
              <a:t>Instant</a:t>
            </a:r>
          </a:p>
        </p:txBody>
      </p:sp>
      <p:sp>
        <p:nvSpPr>
          <p:cNvPr id="59" name="TextBox 50">
            <a:extLst>
              <a:ext uri="{FF2B5EF4-FFF2-40B4-BE49-F238E27FC236}">
                <a16:creationId xmlns:a16="http://schemas.microsoft.com/office/drawing/2014/main" id="{6639B91B-2EED-4EC2-7DE8-199F93AE9949}"/>
              </a:ext>
            </a:extLst>
          </p:cNvPr>
          <p:cNvSpPr txBox="1"/>
          <p:nvPr/>
        </p:nvSpPr>
        <p:spPr>
          <a:xfrm>
            <a:off x="5395891" y="2870125"/>
            <a:ext cx="550564"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Minutes</a:t>
            </a:r>
          </a:p>
        </p:txBody>
      </p:sp>
      <p:sp>
        <p:nvSpPr>
          <p:cNvPr id="60" name="TextBox 51">
            <a:extLst>
              <a:ext uri="{FF2B5EF4-FFF2-40B4-BE49-F238E27FC236}">
                <a16:creationId xmlns:a16="http://schemas.microsoft.com/office/drawing/2014/main" id="{E762B2DD-F5EF-7615-2D82-5C53AE1E0642}"/>
              </a:ext>
            </a:extLst>
          </p:cNvPr>
          <p:cNvSpPr txBox="1"/>
          <p:nvPr/>
        </p:nvSpPr>
        <p:spPr>
          <a:xfrm>
            <a:off x="5395891" y="3598597"/>
            <a:ext cx="550564"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Minutes</a:t>
            </a:r>
          </a:p>
        </p:txBody>
      </p:sp>
      <p:sp>
        <p:nvSpPr>
          <p:cNvPr id="61" name="TextBox 52">
            <a:extLst>
              <a:ext uri="{FF2B5EF4-FFF2-40B4-BE49-F238E27FC236}">
                <a16:creationId xmlns:a16="http://schemas.microsoft.com/office/drawing/2014/main" id="{E4E55EED-4B1A-3ED7-ADD0-A6E61724E064}"/>
              </a:ext>
            </a:extLst>
          </p:cNvPr>
          <p:cNvSpPr txBox="1"/>
          <p:nvPr/>
        </p:nvSpPr>
        <p:spPr>
          <a:xfrm>
            <a:off x="5395891" y="4378885"/>
            <a:ext cx="550564"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Minutes</a:t>
            </a:r>
          </a:p>
        </p:txBody>
      </p:sp>
      <p:sp>
        <p:nvSpPr>
          <p:cNvPr id="62" name="TextBox 53">
            <a:extLst>
              <a:ext uri="{FF2B5EF4-FFF2-40B4-BE49-F238E27FC236}">
                <a16:creationId xmlns:a16="http://schemas.microsoft.com/office/drawing/2014/main" id="{08C94554-A006-FBE7-8BC3-3ACDBBBB1ECC}"/>
              </a:ext>
            </a:extLst>
          </p:cNvPr>
          <p:cNvSpPr txBox="1"/>
          <p:nvPr/>
        </p:nvSpPr>
        <p:spPr>
          <a:xfrm>
            <a:off x="5385757" y="5162221"/>
            <a:ext cx="571148"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Seconds</a:t>
            </a:r>
          </a:p>
        </p:txBody>
      </p:sp>
      <p:sp>
        <p:nvSpPr>
          <p:cNvPr id="63" name="TextBox 54">
            <a:extLst>
              <a:ext uri="{FF2B5EF4-FFF2-40B4-BE49-F238E27FC236}">
                <a16:creationId xmlns:a16="http://schemas.microsoft.com/office/drawing/2014/main" id="{7994EFE0-8E08-38BC-5642-2F61F2BE3E7A}"/>
              </a:ext>
            </a:extLst>
          </p:cNvPr>
          <p:cNvSpPr txBox="1"/>
          <p:nvPr/>
        </p:nvSpPr>
        <p:spPr>
          <a:xfrm>
            <a:off x="5385757" y="5890693"/>
            <a:ext cx="571148"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Seconds</a:t>
            </a:r>
          </a:p>
        </p:txBody>
      </p:sp>
      <p:sp>
        <p:nvSpPr>
          <p:cNvPr id="64" name="TextBox 55">
            <a:extLst>
              <a:ext uri="{FF2B5EF4-FFF2-40B4-BE49-F238E27FC236}">
                <a16:creationId xmlns:a16="http://schemas.microsoft.com/office/drawing/2014/main" id="{87B57999-0D52-99C0-ABF4-E164A7C3C662}"/>
              </a:ext>
            </a:extLst>
          </p:cNvPr>
          <p:cNvSpPr txBox="1"/>
          <p:nvPr/>
        </p:nvSpPr>
        <p:spPr>
          <a:xfrm>
            <a:off x="6322693" y="3498013"/>
            <a:ext cx="851897" cy="372346"/>
          </a:xfrm>
          <a:prstGeom prst="rect">
            <a:avLst/>
          </a:prstGeom>
        </p:spPr>
        <p:txBody>
          <a:bodyPr lIns="0" tIns="0" rIns="0" bIns="0" rtlCol="0" anchor="t">
            <a:spAutoFit/>
          </a:bodyPr>
          <a:lstStyle/>
          <a:p>
            <a:pPr algn="ctr">
              <a:lnSpc>
                <a:spcPts val="1679"/>
              </a:lnSpc>
            </a:pPr>
            <a:r>
              <a:rPr lang="en-US" sz="1200" spc="-15">
                <a:latin typeface="IBM Plex Sans"/>
                <a:ea typeface="IBM Plex Sans"/>
                <a:cs typeface="IBM Plex Sans"/>
                <a:sym typeface="IBM Plex Sans"/>
              </a:rPr>
              <a:t>93 days</a:t>
            </a:r>
          </a:p>
          <a:p>
            <a:pPr algn="ctr">
              <a:lnSpc>
                <a:spcPts val="1260"/>
              </a:lnSpc>
            </a:pPr>
            <a:r>
              <a:rPr lang="en-US" sz="900" spc="-12">
                <a:latin typeface="IBM Plex Sans"/>
                <a:ea typeface="IBM Plex Sans"/>
                <a:cs typeface="IBM Plex Sans"/>
                <a:sym typeface="IBM Plex Sans"/>
              </a:rPr>
              <a:t>export to extend</a:t>
            </a:r>
          </a:p>
        </p:txBody>
      </p:sp>
      <p:sp>
        <p:nvSpPr>
          <p:cNvPr id="65" name="TextBox 56">
            <a:extLst>
              <a:ext uri="{FF2B5EF4-FFF2-40B4-BE49-F238E27FC236}">
                <a16:creationId xmlns:a16="http://schemas.microsoft.com/office/drawing/2014/main" id="{6B5024AA-0B3E-E2D3-C0D2-7FCCBD7EACA4}"/>
              </a:ext>
            </a:extLst>
          </p:cNvPr>
          <p:cNvSpPr txBox="1"/>
          <p:nvPr/>
        </p:nvSpPr>
        <p:spPr>
          <a:xfrm>
            <a:off x="6417495" y="1410133"/>
            <a:ext cx="770904" cy="209032"/>
          </a:xfrm>
          <a:prstGeom prst="rect">
            <a:avLst/>
          </a:prstGeom>
        </p:spPr>
        <p:txBody>
          <a:bodyPr wrap="square" lIns="0" tIns="0" rIns="0" bIns="0" rtlCol="0" anchor="t">
            <a:spAutoFit/>
          </a:bodyPr>
          <a:lstStyle>
            <a:defPPr>
              <a:defRPr lang="en-US"/>
            </a:defPPr>
            <a:lvl1pPr>
              <a:lnSpc>
                <a:spcPts val="1679"/>
              </a:lnSpc>
              <a:defRPr sz="1399" spc="-19">
                <a:solidFill>
                  <a:schemeClr val="accent1"/>
                </a:solidFill>
                <a:latin typeface="IBM Plex Sans"/>
              </a:defRPr>
            </a:lvl1pPr>
          </a:lstStyle>
          <a:p>
            <a:r>
              <a:rPr lang="en-US" dirty="0">
                <a:sym typeface="IBM Plex Sans"/>
              </a:rPr>
              <a:t>Retention</a:t>
            </a:r>
          </a:p>
        </p:txBody>
      </p:sp>
      <p:sp>
        <p:nvSpPr>
          <p:cNvPr id="66" name="TextBox 57">
            <a:extLst>
              <a:ext uri="{FF2B5EF4-FFF2-40B4-BE49-F238E27FC236}">
                <a16:creationId xmlns:a16="http://schemas.microsoft.com/office/drawing/2014/main" id="{92E30BA8-7D32-17E5-8910-F294DA65F63D}"/>
              </a:ext>
            </a:extLst>
          </p:cNvPr>
          <p:cNvSpPr txBox="1"/>
          <p:nvPr/>
        </p:nvSpPr>
        <p:spPr>
          <a:xfrm>
            <a:off x="6348096" y="2870125"/>
            <a:ext cx="799157"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Unspecified</a:t>
            </a:r>
          </a:p>
        </p:txBody>
      </p:sp>
      <p:sp>
        <p:nvSpPr>
          <p:cNvPr id="67" name="TextBox 58">
            <a:extLst>
              <a:ext uri="{FF2B5EF4-FFF2-40B4-BE49-F238E27FC236}">
                <a16:creationId xmlns:a16="http://schemas.microsoft.com/office/drawing/2014/main" id="{3A986EA7-994A-ECC7-E8EB-B609168D2677}"/>
              </a:ext>
            </a:extLst>
          </p:cNvPr>
          <p:cNvSpPr txBox="1"/>
          <p:nvPr/>
        </p:nvSpPr>
        <p:spPr>
          <a:xfrm>
            <a:off x="6252046" y="5890693"/>
            <a:ext cx="994943"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User managed</a:t>
            </a:r>
          </a:p>
        </p:txBody>
      </p:sp>
      <p:sp>
        <p:nvSpPr>
          <p:cNvPr id="68" name="TextBox 59">
            <a:extLst>
              <a:ext uri="{FF2B5EF4-FFF2-40B4-BE49-F238E27FC236}">
                <a16:creationId xmlns:a16="http://schemas.microsoft.com/office/drawing/2014/main" id="{557CC747-D4C3-7D5D-BA54-7A5D4821FBDB}"/>
              </a:ext>
            </a:extLst>
          </p:cNvPr>
          <p:cNvSpPr txBox="1"/>
          <p:nvPr/>
        </p:nvSpPr>
        <p:spPr>
          <a:xfrm>
            <a:off x="6272687" y="4281349"/>
            <a:ext cx="954300" cy="372346"/>
          </a:xfrm>
          <a:prstGeom prst="rect">
            <a:avLst/>
          </a:prstGeom>
        </p:spPr>
        <p:txBody>
          <a:bodyPr lIns="0" tIns="0" rIns="0" bIns="0" rtlCol="0" anchor="t">
            <a:spAutoFit/>
          </a:bodyPr>
          <a:lstStyle/>
          <a:p>
            <a:pPr algn="ctr">
              <a:lnSpc>
                <a:spcPts val="1679"/>
              </a:lnSpc>
            </a:pPr>
            <a:r>
              <a:rPr lang="en-US" sz="1200" spc="-15">
                <a:latin typeface="IBM Plex Sans"/>
                <a:ea typeface="IBM Plex Sans"/>
                <a:cs typeface="IBM Plex Sans"/>
                <a:sym typeface="IBM Plex Sans"/>
              </a:rPr>
              <a:t>31 day(5GB)</a:t>
            </a:r>
          </a:p>
          <a:p>
            <a:pPr algn="ctr">
              <a:lnSpc>
                <a:spcPts val="1260"/>
              </a:lnSpc>
            </a:pPr>
            <a:r>
              <a:rPr lang="en-US" sz="900" spc="-12">
                <a:latin typeface="IBM Plex Sans"/>
                <a:ea typeface="IBM Plex Sans"/>
                <a:cs typeface="IBM Plex Sans"/>
                <a:sym typeface="IBM Plex Sans"/>
              </a:rPr>
              <a:t>upgrade to extend</a:t>
            </a:r>
          </a:p>
        </p:txBody>
      </p:sp>
      <p:sp>
        <p:nvSpPr>
          <p:cNvPr id="69" name="TextBox 60">
            <a:extLst>
              <a:ext uri="{FF2B5EF4-FFF2-40B4-BE49-F238E27FC236}">
                <a16:creationId xmlns:a16="http://schemas.microsoft.com/office/drawing/2014/main" id="{089E6CEC-AD73-6BC3-1376-D3638435366E}"/>
              </a:ext>
            </a:extLst>
          </p:cNvPr>
          <p:cNvSpPr txBox="1"/>
          <p:nvPr/>
        </p:nvSpPr>
        <p:spPr>
          <a:xfrm>
            <a:off x="6222680" y="2138605"/>
            <a:ext cx="1013184"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Last 100 traces</a:t>
            </a:r>
          </a:p>
        </p:txBody>
      </p:sp>
      <p:sp>
        <p:nvSpPr>
          <p:cNvPr id="70" name="TextBox 61">
            <a:extLst>
              <a:ext uri="{FF2B5EF4-FFF2-40B4-BE49-F238E27FC236}">
                <a16:creationId xmlns:a16="http://schemas.microsoft.com/office/drawing/2014/main" id="{FE898424-6DB8-5F25-276F-91CFCA2BCBE2}"/>
              </a:ext>
            </a:extLst>
          </p:cNvPr>
          <p:cNvSpPr txBox="1"/>
          <p:nvPr/>
        </p:nvSpPr>
        <p:spPr>
          <a:xfrm>
            <a:off x="6272687" y="5061637"/>
            <a:ext cx="954300" cy="372346"/>
          </a:xfrm>
          <a:prstGeom prst="rect">
            <a:avLst/>
          </a:prstGeom>
        </p:spPr>
        <p:txBody>
          <a:bodyPr lIns="0" tIns="0" rIns="0" bIns="0" rtlCol="0" anchor="t">
            <a:spAutoFit/>
          </a:bodyPr>
          <a:lstStyle/>
          <a:p>
            <a:pPr algn="just">
              <a:lnSpc>
                <a:spcPts val="1679"/>
              </a:lnSpc>
            </a:pPr>
            <a:r>
              <a:rPr lang="en-US" sz="1200" spc="-15">
                <a:latin typeface="IBM Plex Sans"/>
                <a:ea typeface="IBM Plex Sans"/>
                <a:cs typeface="IBM Plex Sans"/>
                <a:sym typeface="IBM Plex Sans"/>
              </a:rPr>
              <a:t>90 days (5GB)</a:t>
            </a:r>
          </a:p>
          <a:p>
            <a:pPr algn="just">
              <a:lnSpc>
                <a:spcPts val="1260"/>
              </a:lnSpc>
            </a:pPr>
            <a:r>
              <a:rPr lang="en-US" sz="900" spc="-12">
                <a:latin typeface="IBM Plex Sans"/>
                <a:ea typeface="IBM Plex Sans"/>
                <a:cs typeface="IBM Plex Sans"/>
                <a:sym typeface="IBM Plex Sans"/>
              </a:rPr>
              <a:t>upgrade to extend</a:t>
            </a:r>
          </a:p>
        </p:txBody>
      </p:sp>
      <p:sp>
        <p:nvSpPr>
          <p:cNvPr id="71" name="TextBox 62">
            <a:extLst>
              <a:ext uri="{FF2B5EF4-FFF2-40B4-BE49-F238E27FC236}">
                <a16:creationId xmlns:a16="http://schemas.microsoft.com/office/drawing/2014/main" id="{29B21E30-A78D-A96E-6048-BF0EB8AF6A17}"/>
              </a:ext>
            </a:extLst>
          </p:cNvPr>
          <p:cNvSpPr txBox="1"/>
          <p:nvPr/>
        </p:nvSpPr>
        <p:spPr>
          <a:xfrm>
            <a:off x="7757310" y="2870125"/>
            <a:ext cx="379771" cy="420564"/>
          </a:xfrm>
          <a:prstGeom prst="rect">
            <a:avLst/>
          </a:prstGeom>
        </p:spPr>
        <p:txBody>
          <a:bodyPr lIns="0" tIns="0" rIns="0" bIns="0" rtlCol="0" anchor="t">
            <a:spAutoFit/>
          </a:bodyPr>
          <a:lstStyle/>
          <a:p>
            <a:pPr algn="l">
              <a:lnSpc>
                <a:spcPts val="1679"/>
              </a:lnSpc>
            </a:pPr>
            <a:r>
              <a:rPr lang="en-US" sz="1200" spc="-13">
                <a:latin typeface="IBM Plex Sans"/>
                <a:ea typeface="IBM Plex Sans"/>
                <a:cs typeface="IBM Plex Sans"/>
                <a:sym typeface="IBM Plex Sans"/>
              </a:rPr>
              <a:t>100%</a:t>
            </a:r>
          </a:p>
        </p:txBody>
      </p:sp>
      <p:sp>
        <p:nvSpPr>
          <p:cNvPr id="72" name="TextBox 63">
            <a:extLst>
              <a:ext uri="{FF2B5EF4-FFF2-40B4-BE49-F238E27FC236}">
                <a16:creationId xmlns:a16="http://schemas.microsoft.com/office/drawing/2014/main" id="{F15F2EF4-39A0-CE00-17C1-ACF037E5F509}"/>
              </a:ext>
            </a:extLst>
          </p:cNvPr>
          <p:cNvSpPr txBox="1"/>
          <p:nvPr/>
        </p:nvSpPr>
        <p:spPr>
          <a:xfrm>
            <a:off x="7757310" y="3598597"/>
            <a:ext cx="379771" cy="420564"/>
          </a:xfrm>
          <a:prstGeom prst="rect">
            <a:avLst/>
          </a:prstGeom>
        </p:spPr>
        <p:txBody>
          <a:bodyPr lIns="0" tIns="0" rIns="0" bIns="0" rtlCol="0" anchor="t">
            <a:spAutoFit/>
          </a:bodyPr>
          <a:lstStyle/>
          <a:p>
            <a:pPr algn="l">
              <a:lnSpc>
                <a:spcPts val="1679"/>
              </a:lnSpc>
            </a:pPr>
            <a:r>
              <a:rPr lang="en-US" sz="1200" spc="-13">
                <a:latin typeface="IBM Plex Sans"/>
                <a:ea typeface="IBM Plex Sans"/>
                <a:cs typeface="IBM Plex Sans"/>
                <a:sym typeface="IBM Plex Sans"/>
              </a:rPr>
              <a:t>100%</a:t>
            </a:r>
          </a:p>
        </p:txBody>
      </p:sp>
      <p:sp>
        <p:nvSpPr>
          <p:cNvPr id="73" name="TextBox 64">
            <a:extLst>
              <a:ext uri="{FF2B5EF4-FFF2-40B4-BE49-F238E27FC236}">
                <a16:creationId xmlns:a16="http://schemas.microsoft.com/office/drawing/2014/main" id="{CF4B8FE7-DEE5-8CBC-1D11-103352D16575}"/>
              </a:ext>
            </a:extLst>
          </p:cNvPr>
          <p:cNvSpPr txBox="1"/>
          <p:nvPr/>
        </p:nvSpPr>
        <p:spPr>
          <a:xfrm>
            <a:off x="7685082" y="4281349"/>
            <a:ext cx="527094" cy="372346"/>
          </a:xfrm>
          <a:prstGeom prst="rect">
            <a:avLst/>
          </a:prstGeom>
        </p:spPr>
        <p:txBody>
          <a:bodyPr lIns="0" tIns="0" rIns="0" bIns="0" rtlCol="0" anchor="t">
            <a:spAutoFit/>
          </a:bodyPr>
          <a:lstStyle/>
          <a:p>
            <a:pPr algn="ctr">
              <a:lnSpc>
                <a:spcPts val="1679"/>
              </a:lnSpc>
            </a:pPr>
            <a:r>
              <a:rPr lang="en-US" sz="1200" spc="-13">
                <a:latin typeface="IBM Plex Sans"/>
                <a:ea typeface="IBM Plex Sans"/>
                <a:cs typeface="IBM Plex Sans"/>
                <a:sym typeface="IBM Plex Sans"/>
              </a:rPr>
              <a:t>100%</a:t>
            </a:r>
          </a:p>
          <a:p>
            <a:pPr algn="ctr">
              <a:lnSpc>
                <a:spcPts val="1260"/>
              </a:lnSpc>
            </a:pPr>
            <a:r>
              <a:rPr lang="en-US" sz="900" spc="-12">
                <a:latin typeface="IBM Plex Sans"/>
                <a:ea typeface="IBM Plex Sans"/>
                <a:cs typeface="IBM Plex Sans"/>
                <a:sym typeface="IBM Plex Sans"/>
              </a:rPr>
              <a:t>adjustable</a:t>
            </a:r>
          </a:p>
        </p:txBody>
      </p:sp>
      <p:sp>
        <p:nvSpPr>
          <p:cNvPr id="74" name="TextBox 65">
            <a:extLst>
              <a:ext uri="{FF2B5EF4-FFF2-40B4-BE49-F238E27FC236}">
                <a16:creationId xmlns:a16="http://schemas.microsoft.com/office/drawing/2014/main" id="{132DCDB8-A035-6DE4-EAB5-717C85C9E8CB}"/>
              </a:ext>
            </a:extLst>
          </p:cNvPr>
          <p:cNvSpPr txBox="1"/>
          <p:nvPr/>
        </p:nvSpPr>
        <p:spPr>
          <a:xfrm>
            <a:off x="7685682" y="5162221"/>
            <a:ext cx="526190"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Custom</a:t>
            </a:r>
          </a:p>
        </p:txBody>
      </p:sp>
      <p:sp>
        <p:nvSpPr>
          <p:cNvPr id="75" name="TextBox 66">
            <a:extLst>
              <a:ext uri="{FF2B5EF4-FFF2-40B4-BE49-F238E27FC236}">
                <a16:creationId xmlns:a16="http://schemas.microsoft.com/office/drawing/2014/main" id="{2B5E3051-92C7-908D-4219-B860D1836178}"/>
              </a:ext>
            </a:extLst>
          </p:cNvPr>
          <p:cNvSpPr txBox="1"/>
          <p:nvPr/>
        </p:nvSpPr>
        <p:spPr>
          <a:xfrm>
            <a:off x="7685682" y="5890693"/>
            <a:ext cx="526190"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Custom</a:t>
            </a:r>
          </a:p>
        </p:txBody>
      </p:sp>
      <p:sp>
        <p:nvSpPr>
          <p:cNvPr id="76" name="TextBox 67">
            <a:extLst>
              <a:ext uri="{FF2B5EF4-FFF2-40B4-BE49-F238E27FC236}">
                <a16:creationId xmlns:a16="http://schemas.microsoft.com/office/drawing/2014/main" id="{08499102-2B65-B5E7-5B63-B4D4F95814FE}"/>
              </a:ext>
            </a:extLst>
          </p:cNvPr>
          <p:cNvSpPr txBox="1"/>
          <p:nvPr/>
        </p:nvSpPr>
        <p:spPr>
          <a:xfrm>
            <a:off x="7629512" y="1410133"/>
            <a:ext cx="770903" cy="209032"/>
          </a:xfrm>
          <a:prstGeom prst="rect">
            <a:avLst/>
          </a:prstGeom>
        </p:spPr>
        <p:txBody>
          <a:bodyPr wrap="square" lIns="0" tIns="0" rIns="0" bIns="0" rtlCol="0" anchor="t">
            <a:spAutoFit/>
          </a:bodyPr>
          <a:lstStyle>
            <a:defPPr>
              <a:defRPr lang="en-US"/>
            </a:defPPr>
            <a:lvl1pPr>
              <a:lnSpc>
                <a:spcPts val="1679"/>
              </a:lnSpc>
              <a:defRPr sz="1399" spc="-19">
                <a:solidFill>
                  <a:schemeClr val="accent1"/>
                </a:solidFill>
                <a:latin typeface="IBM Plex Sans"/>
              </a:defRPr>
            </a:lvl1pPr>
          </a:lstStyle>
          <a:p>
            <a:r>
              <a:rPr lang="en-US" dirty="0">
                <a:sym typeface="IBM Plex Sans"/>
              </a:rPr>
              <a:t>Sampling</a:t>
            </a:r>
          </a:p>
        </p:txBody>
      </p:sp>
      <p:sp>
        <p:nvSpPr>
          <p:cNvPr id="77" name="TextBox 68">
            <a:extLst>
              <a:ext uri="{FF2B5EF4-FFF2-40B4-BE49-F238E27FC236}">
                <a16:creationId xmlns:a16="http://schemas.microsoft.com/office/drawing/2014/main" id="{FA7B21CE-536F-3B2A-B306-A6FABF60B5AD}"/>
              </a:ext>
            </a:extLst>
          </p:cNvPr>
          <p:cNvSpPr txBox="1"/>
          <p:nvPr/>
        </p:nvSpPr>
        <p:spPr>
          <a:xfrm>
            <a:off x="7561476" y="2066215"/>
            <a:ext cx="779574" cy="367665"/>
          </a:xfrm>
          <a:prstGeom prst="rect">
            <a:avLst/>
          </a:prstGeom>
        </p:spPr>
        <p:txBody>
          <a:bodyPr lIns="0" tIns="0" rIns="0" bIns="0" rtlCol="0" anchor="t">
            <a:spAutoFit/>
          </a:bodyPr>
          <a:lstStyle/>
          <a:p>
            <a:pPr algn="r">
              <a:lnSpc>
                <a:spcPts val="1416"/>
              </a:lnSpc>
            </a:pPr>
            <a:r>
              <a:rPr lang="en-US" sz="1200" spc="-16">
                <a:latin typeface="IBM Plex Sans"/>
                <a:ea typeface="IBM Plex Sans"/>
                <a:cs typeface="IBM Plex Sans"/>
                <a:sym typeface="IBM Plex Sans"/>
              </a:rPr>
              <a:t>Turned on per request</a:t>
            </a:r>
          </a:p>
        </p:txBody>
      </p:sp>
      <p:sp>
        <p:nvSpPr>
          <p:cNvPr id="78" name="TextBox 69">
            <a:extLst>
              <a:ext uri="{FF2B5EF4-FFF2-40B4-BE49-F238E27FC236}">
                <a16:creationId xmlns:a16="http://schemas.microsoft.com/office/drawing/2014/main" id="{BDEF940B-B15C-FE57-7BB2-A9F4F62A4975}"/>
              </a:ext>
            </a:extLst>
          </p:cNvPr>
          <p:cNvSpPr txBox="1"/>
          <p:nvPr/>
        </p:nvSpPr>
        <p:spPr>
          <a:xfrm>
            <a:off x="8896443" y="2870125"/>
            <a:ext cx="355883"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Fixed</a:t>
            </a:r>
          </a:p>
        </p:txBody>
      </p:sp>
      <p:sp>
        <p:nvSpPr>
          <p:cNvPr id="79" name="TextBox 70">
            <a:extLst>
              <a:ext uri="{FF2B5EF4-FFF2-40B4-BE49-F238E27FC236}">
                <a16:creationId xmlns:a16="http://schemas.microsoft.com/office/drawing/2014/main" id="{ED8C59AD-9AA9-5EA0-881F-B0846A154407}"/>
              </a:ext>
            </a:extLst>
          </p:cNvPr>
          <p:cNvSpPr txBox="1"/>
          <p:nvPr/>
        </p:nvSpPr>
        <p:spPr>
          <a:xfrm>
            <a:off x="8896443" y="3598597"/>
            <a:ext cx="355883"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Fixed</a:t>
            </a:r>
          </a:p>
        </p:txBody>
      </p:sp>
      <p:sp>
        <p:nvSpPr>
          <p:cNvPr id="80" name="TextBox 71">
            <a:extLst>
              <a:ext uri="{FF2B5EF4-FFF2-40B4-BE49-F238E27FC236}">
                <a16:creationId xmlns:a16="http://schemas.microsoft.com/office/drawing/2014/main" id="{3A609958-C682-891E-9DB0-050358C2DDFD}"/>
              </a:ext>
            </a:extLst>
          </p:cNvPr>
          <p:cNvSpPr txBox="1"/>
          <p:nvPr/>
        </p:nvSpPr>
        <p:spPr>
          <a:xfrm>
            <a:off x="8652955" y="2071549"/>
            <a:ext cx="854364" cy="372346"/>
          </a:xfrm>
          <a:prstGeom prst="rect">
            <a:avLst/>
          </a:prstGeom>
        </p:spPr>
        <p:txBody>
          <a:bodyPr lIns="0" tIns="0" rIns="0" bIns="0" rtlCol="0" anchor="t">
            <a:spAutoFit/>
          </a:bodyPr>
          <a:lstStyle/>
          <a:p>
            <a:pPr algn="ctr">
              <a:lnSpc>
                <a:spcPts val="1679"/>
              </a:lnSpc>
            </a:pPr>
            <a:r>
              <a:rPr lang="en-US" sz="1200" spc="-16">
                <a:latin typeface="IBM Plex Sans"/>
                <a:ea typeface="IBM Plex Sans"/>
                <a:cs typeface="IBM Plex Sans"/>
                <a:sym typeface="IBM Plex Sans"/>
              </a:rPr>
              <a:t>Fixed</a:t>
            </a:r>
          </a:p>
          <a:p>
            <a:pPr algn="ctr">
              <a:lnSpc>
                <a:spcPts val="1260"/>
              </a:lnSpc>
            </a:pPr>
            <a:r>
              <a:rPr lang="en-US" sz="900" spc="-10">
                <a:latin typeface="IBM Plex Sans"/>
                <a:ea typeface="IBM Plex Sans"/>
                <a:cs typeface="IBM Plex Sans"/>
                <a:sym typeface="IBM Plex Sans"/>
              </a:rPr>
              <a:t>can be extended</a:t>
            </a:r>
          </a:p>
        </p:txBody>
      </p:sp>
      <p:sp>
        <p:nvSpPr>
          <p:cNvPr id="81" name="TextBox 72">
            <a:extLst>
              <a:ext uri="{FF2B5EF4-FFF2-40B4-BE49-F238E27FC236}">
                <a16:creationId xmlns:a16="http://schemas.microsoft.com/office/drawing/2014/main" id="{55E9F813-6C71-E6CE-3B03-DE5685D63280}"/>
              </a:ext>
            </a:extLst>
          </p:cNvPr>
          <p:cNvSpPr txBox="1"/>
          <p:nvPr/>
        </p:nvSpPr>
        <p:spPr>
          <a:xfrm>
            <a:off x="8652955" y="4311829"/>
            <a:ext cx="854364" cy="372346"/>
          </a:xfrm>
          <a:prstGeom prst="rect">
            <a:avLst/>
          </a:prstGeom>
        </p:spPr>
        <p:txBody>
          <a:bodyPr lIns="0" tIns="0" rIns="0" bIns="0" rtlCol="0" anchor="t">
            <a:spAutoFit/>
          </a:bodyPr>
          <a:lstStyle/>
          <a:p>
            <a:pPr algn="ctr">
              <a:lnSpc>
                <a:spcPts val="1679"/>
              </a:lnSpc>
            </a:pPr>
            <a:r>
              <a:rPr lang="en-US" sz="1200" spc="-16">
                <a:latin typeface="IBM Plex Sans"/>
                <a:ea typeface="IBM Plex Sans"/>
                <a:cs typeface="IBM Plex Sans"/>
                <a:sym typeface="IBM Plex Sans"/>
              </a:rPr>
              <a:t>Fixed</a:t>
            </a:r>
          </a:p>
          <a:p>
            <a:pPr algn="ctr">
              <a:lnSpc>
                <a:spcPts val="1260"/>
              </a:lnSpc>
            </a:pPr>
            <a:r>
              <a:rPr lang="en-US" sz="900" spc="-10">
                <a:latin typeface="IBM Plex Sans"/>
                <a:ea typeface="IBM Plex Sans"/>
                <a:cs typeface="IBM Plex Sans"/>
                <a:sym typeface="IBM Plex Sans"/>
              </a:rPr>
              <a:t>can be extended</a:t>
            </a:r>
          </a:p>
        </p:txBody>
      </p:sp>
      <p:sp>
        <p:nvSpPr>
          <p:cNvPr id="82" name="TextBox 73">
            <a:extLst>
              <a:ext uri="{FF2B5EF4-FFF2-40B4-BE49-F238E27FC236}">
                <a16:creationId xmlns:a16="http://schemas.microsoft.com/office/drawing/2014/main" id="{C678555B-71EC-0FD1-2F9E-EB9852AE2EF0}"/>
              </a:ext>
            </a:extLst>
          </p:cNvPr>
          <p:cNvSpPr txBox="1"/>
          <p:nvPr/>
        </p:nvSpPr>
        <p:spPr>
          <a:xfrm>
            <a:off x="8813099" y="5890693"/>
            <a:ext cx="526190"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Custom</a:t>
            </a:r>
          </a:p>
        </p:txBody>
      </p:sp>
      <p:sp>
        <p:nvSpPr>
          <p:cNvPr id="83" name="TextBox 74">
            <a:extLst>
              <a:ext uri="{FF2B5EF4-FFF2-40B4-BE49-F238E27FC236}">
                <a16:creationId xmlns:a16="http://schemas.microsoft.com/office/drawing/2014/main" id="{1F94B66D-1ACD-A968-B2B7-07E5245EA987}"/>
              </a:ext>
            </a:extLst>
          </p:cNvPr>
          <p:cNvSpPr txBox="1"/>
          <p:nvPr/>
        </p:nvSpPr>
        <p:spPr>
          <a:xfrm>
            <a:off x="8756711" y="5019727"/>
            <a:ext cx="684343" cy="179536"/>
          </a:xfrm>
          <a:prstGeom prst="rect">
            <a:avLst/>
          </a:prstGeom>
        </p:spPr>
        <p:txBody>
          <a:bodyPr lIns="0" tIns="0" rIns="0" bIns="0" rtlCol="0" anchor="t">
            <a:spAutoFit/>
          </a:bodyPr>
          <a:lstStyle/>
          <a:p>
            <a:pPr algn="l">
              <a:lnSpc>
                <a:spcPts val="1416"/>
              </a:lnSpc>
            </a:pPr>
            <a:r>
              <a:rPr lang="en-US" sz="1200" spc="-16">
                <a:latin typeface="IBM Plex Sans"/>
                <a:ea typeface="IBM Plex Sans"/>
                <a:cs typeface="IBM Plex Sans"/>
                <a:sym typeface="IBM Plex Sans"/>
              </a:rPr>
              <a:t>Choice of </a:t>
            </a:r>
          </a:p>
        </p:txBody>
      </p:sp>
      <p:sp>
        <p:nvSpPr>
          <p:cNvPr id="84" name="TextBox 75">
            <a:extLst>
              <a:ext uri="{FF2B5EF4-FFF2-40B4-BE49-F238E27FC236}">
                <a16:creationId xmlns:a16="http://schemas.microsoft.com/office/drawing/2014/main" id="{5199E844-36FD-9FA8-B2E7-B1A87CE08414}"/>
              </a:ext>
            </a:extLst>
          </p:cNvPr>
          <p:cNvSpPr txBox="1"/>
          <p:nvPr/>
        </p:nvSpPr>
        <p:spPr>
          <a:xfrm>
            <a:off x="8652955" y="5199559"/>
            <a:ext cx="854364" cy="333874"/>
          </a:xfrm>
          <a:prstGeom prst="rect">
            <a:avLst/>
          </a:prstGeom>
        </p:spPr>
        <p:txBody>
          <a:bodyPr lIns="0" tIns="0" rIns="0" bIns="0" rtlCol="0" anchor="t">
            <a:spAutoFit/>
          </a:bodyPr>
          <a:lstStyle/>
          <a:p>
            <a:pPr algn="ctr">
              <a:lnSpc>
                <a:spcPts val="1416"/>
              </a:lnSpc>
            </a:pPr>
            <a:r>
              <a:rPr lang="en-US" sz="1200" spc="-16">
                <a:latin typeface="IBM Plex Sans"/>
                <a:ea typeface="IBM Plex Sans"/>
                <a:cs typeface="IBM Plex Sans"/>
                <a:sym typeface="IBM Plex Sans"/>
              </a:rPr>
              <a:t>presets</a:t>
            </a:r>
          </a:p>
          <a:p>
            <a:pPr algn="ctr">
              <a:lnSpc>
                <a:spcPts val="1260"/>
              </a:lnSpc>
            </a:pPr>
            <a:r>
              <a:rPr lang="en-US" sz="900" spc="-10">
                <a:latin typeface="IBM Plex Sans"/>
                <a:ea typeface="IBM Plex Sans"/>
                <a:cs typeface="IBM Plex Sans"/>
                <a:sym typeface="IBM Plex Sans"/>
              </a:rPr>
              <a:t>can be extended</a:t>
            </a:r>
          </a:p>
        </p:txBody>
      </p:sp>
      <p:sp>
        <p:nvSpPr>
          <p:cNvPr id="85" name="TextBox 76">
            <a:extLst>
              <a:ext uri="{FF2B5EF4-FFF2-40B4-BE49-F238E27FC236}">
                <a16:creationId xmlns:a16="http://schemas.microsoft.com/office/drawing/2014/main" id="{AB32E760-9880-FE24-C5B4-816DB6B984B7}"/>
              </a:ext>
            </a:extLst>
          </p:cNvPr>
          <p:cNvSpPr txBox="1"/>
          <p:nvPr/>
        </p:nvSpPr>
        <p:spPr>
          <a:xfrm>
            <a:off x="8638667" y="1410133"/>
            <a:ext cx="1168975" cy="209032"/>
          </a:xfrm>
          <a:prstGeom prst="rect">
            <a:avLst/>
          </a:prstGeom>
        </p:spPr>
        <p:txBody>
          <a:bodyPr wrap="square" lIns="0" tIns="0" rIns="0" bIns="0" rtlCol="0" anchor="t">
            <a:spAutoFit/>
          </a:bodyPr>
          <a:lstStyle/>
          <a:p>
            <a:pPr algn="l">
              <a:lnSpc>
                <a:spcPts val="1679"/>
              </a:lnSpc>
            </a:pPr>
            <a:r>
              <a:rPr lang="en-US" sz="1399" spc="-19" dirty="0">
                <a:solidFill>
                  <a:schemeClr val="accent1"/>
                </a:solidFill>
                <a:latin typeface="IBM Plex Sans"/>
                <a:sym typeface="IBM Plex Sans"/>
              </a:rPr>
              <a:t>Data schema</a:t>
            </a:r>
          </a:p>
        </p:txBody>
      </p:sp>
      <p:sp>
        <p:nvSpPr>
          <p:cNvPr id="86" name="TextBox 77">
            <a:extLst>
              <a:ext uri="{FF2B5EF4-FFF2-40B4-BE49-F238E27FC236}">
                <a16:creationId xmlns:a16="http://schemas.microsoft.com/office/drawing/2014/main" id="{B7FA7D4A-BB73-2DD8-1F22-2D67340744EE}"/>
              </a:ext>
            </a:extLst>
          </p:cNvPr>
          <p:cNvSpPr txBox="1"/>
          <p:nvPr/>
        </p:nvSpPr>
        <p:spPr>
          <a:xfrm>
            <a:off x="10055293" y="4378885"/>
            <a:ext cx="321793"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Logs</a:t>
            </a:r>
          </a:p>
        </p:txBody>
      </p:sp>
      <p:sp>
        <p:nvSpPr>
          <p:cNvPr id="87" name="TextBox 78">
            <a:extLst>
              <a:ext uri="{FF2B5EF4-FFF2-40B4-BE49-F238E27FC236}">
                <a16:creationId xmlns:a16="http://schemas.microsoft.com/office/drawing/2014/main" id="{F7687E7A-EDC0-8D00-E247-FEDD359C4E0C}"/>
              </a:ext>
            </a:extLst>
          </p:cNvPr>
          <p:cNvSpPr txBox="1"/>
          <p:nvPr/>
        </p:nvSpPr>
        <p:spPr>
          <a:xfrm>
            <a:off x="10055293" y="5890693"/>
            <a:ext cx="321793"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Logs</a:t>
            </a:r>
          </a:p>
        </p:txBody>
      </p:sp>
      <p:sp>
        <p:nvSpPr>
          <p:cNvPr id="88" name="TextBox 79">
            <a:extLst>
              <a:ext uri="{FF2B5EF4-FFF2-40B4-BE49-F238E27FC236}">
                <a16:creationId xmlns:a16="http://schemas.microsoft.com/office/drawing/2014/main" id="{6819D86A-9895-FBDC-8474-C187C837AC5B}"/>
              </a:ext>
            </a:extLst>
          </p:cNvPr>
          <p:cNvSpPr txBox="1"/>
          <p:nvPr/>
        </p:nvSpPr>
        <p:spPr>
          <a:xfrm>
            <a:off x="9967186" y="3598597"/>
            <a:ext cx="501444"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Metrics</a:t>
            </a:r>
          </a:p>
        </p:txBody>
      </p:sp>
      <p:sp>
        <p:nvSpPr>
          <p:cNvPr id="89" name="TextBox 80">
            <a:extLst>
              <a:ext uri="{FF2B5EF4-FFF2-40B4-BE49-F238E27FC236}">
                <a16:creationId xmlns:a16="http://schemas.microsoft.com/office/drawing/2014/main" id="{E612E911-721C-23E4-0EAD-F3DC43B3D2B3}"/>
              </a:ext>
            </a:extLst>
          </p:cNvPr>
          <p:cNvSpPr txBox="1"/>
          <p:nvPr/>
        </p:nvSpPr>
        <p:spPr>
          <a:xfrm>
            <a:off x="9890986" y="1410133"/>
            <a:ext cx="979932" cy="209032"/>
          </a:xfrm>
          <a:prstGeom prst="rect">
            <a:avLst/>
          </a:prstGeom>
        </p:spPr>
        <p:txBody>
          <a:bodyPr wrap="square" lIns="0" tIns="0" rIns="0" bIns="0" rtlCol="0" anchor="t">
            <a:spAutoFit/>
          </a:bodyPr>
          <a:lstStyle>
            <a:defPPr>
              <a:defRPr lang="en-US"/>
            </a:defPPr>
            <a:lvl1pPr>
              <a:lnSpc>
                <a:spcPts val="1679"/>
              </a:lnSpc>
              <a:defRPr sz="1399" spc="-19">
                <a:solidFill>
                  <a:schemeClr val="accent1"/>
                </a:solidFill>
                <a:latin typeface="IBM Plex Sans"/>
              </a:defRPr>
            </a:lvl1pPr>
          </a:lstStyle>
          <a:p>
            <a:r>
              <a:rPr lang="en-US" dirty="0">
                <a:sym typeface="IBM Plex Sans"/>
              </a:rPr>
              <a:t>Data kind</a:t>
            </a:r>
          </a:p>
        </p:txBody>
      </p:sp>
      <p:sp>
        <p:nvSpPr>
          <p:cNvPr id="90" name="TextBox 81">
            <a:extLst>
              <a:ext uri="{FF2B5EF4-FFF2-40B4-BE49-F238E27FC236}">
                <a16:creationId xmlns:a16="http://schemas.microsoft.com/office/drawing/2014/main" id="{A5435B2A-F0B6-4F2A-04EC-CF02E1A32ABE}"/>
              </a:ext>
            </a:extLst>
          </p:cNvPr>
          <p:cNvSpPr txBox="1"/>
          <p:nvPr/>
        </p:nvSpPr>
        <p:spPr>
          <a:xfrm>
            <a:off x="9757379" y="2138605"/>
            <a:ext cx="930450" cy="420564"/>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Request trace</a:t>
            </a:r>
          </a:p>
        </p:txBody>
      </p:sp>
      <p:sp>
        <p:nvSpPr>
          <p:cNvPr id="91" name="TextBox 82">
            <a:extLst>
              <a:ext uri="{FF2B5EF4-FFF2-40B4-BE49-F238E27FC236}">
                <a16:creationId xmlns:a16="http://schemas.microsoft.com/office/drawing/2014/main" id="{BE14740B-5512-CE5E-216C-2E414D8FDC46}"/>
              </a:ext>
            </a:extLst>
          </p:cNvPr>
          <p:cNvSpPr txBox="1"/>
          <p:nvPr/>
        </p:nvSpPr>
        <p:spPr>
          <a:xfrm>
            <a:off x="9774305" y="5162221"/>
            <a:ext cx="894979"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Logs, metrics</a:t>
            </a:r>
          </a:p>
        </p:txBody>
      </p:sp>
      <p:sp>
        <p:nvSpPr>
          <p:cNvPr id="92" name="TextBox 83">
            <a:extLst>
              <a:ext uri="{FF2B5EF4-FFF2-40B4-BE49-F238E27FC236}">
                <a16:creationId xmlns:a16="http://schemas.microsoft.com/office/drawing/2014/main" id="{A037E92B-C27F-6866-9DA5-FB5F72BA273C}"/>
              </a:ext>
            </a:extLst>
          </p:cNvPr>
          <p:cNvSpPr txBox="1"/>
          <p:nvPr/>
        </p:nvSpPr>
        <p:spPr>
          <a:xfrm>
            <a:off x="9807643" y="2807260"/>
            <a:ext cx="826780" cy="359073"/>
          </a:xfrm>
          <a:prstGeom prst="rect">
            <a:avLst/>
          </a:prstGeom>
        </p:spPr>
        <p:txBody>
          <a:bodyPr lIns="0" tIns="0" rIns="0" bIns="0" rtlCol="0" anchor="t">
            <a:spAutoFit/>
          </a:bodyPr>
          <a:lstStyle/>
          <a:p>
            <a:pPr algn="ctr">
              <a:lnSpc>
                <a:spcPts val="1391"/>
              </a:lnSpc>
            </a:pPr>
            <a:r>
              <a:rPr lang="en-US" sz="1200" spc="-16">
                <a:latin typeface="IBM Plex Sans"/>
                <a:ea typeface="IBM Plex Sans"/>
                <a:cs typeface="IBM Plex Sans"/>
                <a:sym typeface="IBM Plex Sans"/>
              </a:rPr>
              <a:t>Reports Logs via API</a:t>
            </a:r>
          </a:p>
        </p:txBody>
      </p:sp>
      <p:sp>
        <p:nvSpPr>
          <p:cNvPr id="93" name="TextBox 84">
            <a:extLst>
              <a:ext uri="{FF2B5EF4-FFF2-40B4-BE49-F238E27FC236}">
                <a16:creationId xmlns:a16="http://schemas.microsoft.com/office/drawing/2014/main" id="{06EC311C-ED29-05E1-E830-967C6929389F}"/>
              </a:ext>
            </a:extLst>
          </p:cNvPr>
          <p:cNvSpPr txBox="1"/>
          <p:nvPr/>
        </p:nvSpPr>
        <p:spPr>
          <a:xfrm>
            <a:off x="11086945" y="1410133"/>
            <a:ext cx="713199" cy="202556"/>
          </a:xfrm>
          <a:prstGeom prst="rect">
            <a:avLst/>
          </a:prstGeom>
        </p:spPr>
        <p:txBody>
          <a:bodyPr wrap="square" lIns="0" tIns="0" rIns="0" bIns="0" rtlCol="0" anchor="t">
            <a:spAutoFit/>
          </a:bodyPr>
          <a:lstStyle>
            <a:defPPr>
              <a:defRPr lang="en-US"/>
            </a:defPPr>
            <a:lvl1pPr>
              <a:lnSpc>
                <a:spcPts val="1679"/>
              </a:lnSpc>
              <a:defRPr sz="1399" spc="-19">
                <a:solidFill>
                  <a:schemeClr val="accent1"/>
                </a:solidFill>
                <a:latin typeface="IBM Plex Sans"/>
              </a:defRPr>
            </a:lvl1pPr>
          </a:lstStyle>
          <a:p>
            <a:r>
              <a:rPr lang="en-US" dirty="0">
                <a:sym typeface="IBM Plex Sans"/>
              </a:rPr>
              <a:t>Enabled</a:t>
            </a:r>
          </a:p>
        </p:txBody>
      </p:sp>
      <p:sp>
        <p:nvSpPr>
          <p:cNvPr id="94" name="TextBox 85">
            <a:extLst>
              <a:ext uri="{FF2B5EF4-FFF2-40B4-BE49-F238E27FC236}">
                <a16:creationId xmlns:a16="http://schemas.microsoft.com/office/drawing/2014/main" id="{A2399F14-0BF8-4A1F-9424-DC2575766E8D}"/>
              </a:ext>
            </a:extLst>
          </p:cNvPr>
          <p:cNvSpPr txBox="1"/>
          <p:nvPr/>
        </p:nvSpPr>
        <p:spPr>
          <a:xfrm>
            <a:off x="11125045" y="2138605"/>
            <a:ext cx="661268" cy="202556"/>
          </a:xfrm>
          <a:prstGeom prst="rect">
            <a:avLst/>
          </a:prstGeom>
        </p:spPr>
        <p:txBody>
          <a:bodyPr wrap="square" lIns="0" tIns="0" rIns="0" bIns="0" rtlCol="0" anchor="t">
            <a:spAutoFit/>
          </a:bodyPr>
          <a:lstStyle/>
          <a:p>
            <a:pPr algn="l">
              <a:lnSpc>
                <a:spcPts val="1679"/>
              </a:lnSpc>
            </a:pPr>
            <a:r>
              <a:rPr lang="en-US" sz="1200" spc="-16" dirty="0">
                <a:latin typeface="IBM Plex Sans"/>
                <a:ea typeface="IBM Plex Sans"/>
                <a:cs typeface="IBM Plex Sans"/>
                <a:sym typeface="IBM Plex Sans"/>
              </a:rPr>
              <a:t>Always</a:t>
            </a:r>
          </a:p>
        </p:txBody>
      </p:sp>
      <p:sp>
        <p:nvSpPr>
          <p:cNvPr id="95" name="TextBox 86">
            <a:extLst>
              <a:ext uri="{FF2B5EF4-FFF2-40B4-BE49-F238E27FC236}">
                <a16:creationId xmlns:a16="http://schemas.microsoft.com/office/drawing/2014/main" id="{7CD9383B-0054-528A-8AAA-B054E1FA4E2A}"/>
              </a:ext>
            </a:extLst>
          </p:cNvPr>
          <p:cNvSpPr txBox="1"/>
          <p:nvPr/>
        </p:nvSpPr>
        <p:spPr>
          <a:xfrm>
            <a:off x="11125045" y="2870125"/>
            <a:ext cx="702836" cy="202556"/>
          </a:xfrm>
          <a:prstGeom prst="rect">
            <a:avLst/>
          </a:prstGeom>
        </p:spPr>
        <p:txBody>
          <a:bodyPr wrap="square" lIns="0" tIns="0" rIns="0" bIns="0" rtlCol="0" anchor="t">
            <a:spAutoFit/>
          </a:bodyPr>
          <a:lstStyle/>
          <a:p>
            <a:pPr algn="l">
              <a:lnSpc>
                <a:spcPts val="1679"/>
              </a:lnSpc>
            </a:pPr>
            <a:r>
              <a:rPr lang="en-US" sz="1200" spc="-16" dirty="0">
                <a:latin typeface="IBM Plex Sans"/>
                <a:ea typeface="IBM Plex Sans"/>
                <a:cs typeface="IBM Plex Sans"/>
                <a:sym typeface="IBM Plex Sans"/>
              </a:rPr>
              <a:t>Always</a:t>
            </a:r>
          </a:p>
        </p:txBody>
      </p:sp>
      <p:sp>
        <p:nvSpPr>
          <p:cNvPr id="96" name="TextBox 87">
            <a:extLst>
              <a:ext uri="{FF2B5EF4-FFF2-40B4-BE49-F238E27FC236}">
                <a16:creationId xmlns:a16="http://schemas.microsoft.com/office/drawing/2014/main" id="{5955E4DA-6825-8785-5027-94CC51A6169B}"/>
              </a:ext>
            </a:extLst>
          </p:cNvPr>
          <p:cNvSpPr txBox="1"/>
          <p:nvPr/>
        </p:nvSpPr>
        <p:spPr>
          <a:xfrm>
            <a:off x="11125045" y="3598597"/>
            <a:ext cx="801170" cy="202556"/>
          </a:xfrm>
          <a:prstGeom prst="rect">
            <a:avLst/>
          </a:prstGeom>
        </p:spPr>
        <p:txBody>
          <a:bodyPr wrap="square" lIns="0" tIns="0" rIns="0" bIns="0" rtlCol="0" anchor="t">
            <a:spAutoFit/>
          </a:bodyPr>
          <a:lstStyle/>
          <a:p>
            <a:pPr algn="l">
              <a:lnSpc>
                <a:spcPts val="1679"/>
              </a:lnSpc>
            </a:pPr>
            <a:r>
              <a:rPr lang="en-US" sz="1200" spc="-16" dirty="0">
                <a:latin typeface="IBM Plex Sans"/>
                <a:ea typeface="IBM Plex Sans"/>
                <a:cs typeface="IBM Plex Sans"/>
                <a:sym typeface="IBM Plex Sans"/>
              </a:rPr>
              <a:t>Always</a:t>
            </a:r>
          </a:p>
        </p:txBody>
      </p:sp>
      <p:sp>
        <p:nvSpPr>
          <p:cNvPr id="97" name="TextBox 88">
            <a:extLst>
              <a:ext uri="{FF2B5EF4-FFF2-40B4-BE49-F238E27FC236}">
                <a16:creationId xmlns:a16="http://schemas.microsoft.com/office/drawing/2014/main" id="{B6AF6BF7-6157-4F69-7D56-F75E00FCBF88}"/>
              </a:ext>
            </a:extLst>
          </p:cNvPr>
          <p:cNvSpPr txBox="1"/>
          <p:nvPr/>
        </p:nvSpPr>
        <p:spPr>
          <a:xfrm>
            <a:off x="11064724" y="4378885"/>
            <a:ext cx="593036"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Optional</a:t>
            </a:r>
          </a:p>
        </p:txBody>
      </p:sp>
      <p:sp>
        <p:nvSpPr>
          <p:cNvPr id="98" name="TextBox 89">
            <a:extLst>
              <a:ext uri="{FF2B5EF4-FFF2-40B4-BE49-F238E27FC236}">
                <a16:creationId xmlns:a16="http://schemas.microsoft.com/office/drawing/2014/main" id="{66EB41E5-1205-F18A-5C6A-E91F967620E0}"/>
              </a:ext>
            </a:extLst>
          </p:cNvPr>
          <p:cNvSpPr txBox="1"/>
          <p:nvPr/>
        </p:nvSpPr>
        <p:spPr>
          <a:xfrm>
            <a:off x="11064724" y="5162221"/>
            <a:ext cx="593036"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Optional</a:t>
            </a:r>
          </a:p>
        </p:txBody>
      </p:sp>
      <p:sp>
        <p:nvSpPr>
          <p:cNvPr id="99" name="TextBox 90">
            <a:extLst>
              <a:ext uri="{FF2B5EF4-FFF2-40B4-BE49-F238E27FC236}">
                <a16:creationId xmlns:a16="http://schemas.microsoft.com/office/drawing/2014/main" id="{6660D126-FAD0-ABCB-300D-707830021378}"/>
              </a:ext>
            </a:extLst>
          </p:cNvPr>
          <p:cNvSpPr txBox="1"/>
          <p:nvPr/>
        </p:nvSpPr>
        <p:spPr>
          <a:xfrm>
            <a:off x="11064724" y="5890693"/>
            <a:ext cx="593036" cy="206883"/>
          </a:xfrm>
          <a:prstGeom prst="rect">
            <a:avLst/>
          </a:prstGeom>
        </p:spPr>
        <p:txBody>
          <a:bodyPr lIns="0" tIns="0" rIns="0" bIns="0" rtlCol="0" anchor="t">
            <a:spAutoFit/>
          </a:bodyPr>
          <a:lstStyle/>
          <a:p>
            <a:pPr algn="l">
              <a:lnSpc>
                <a:spcPts val="1679"/>
              </a:lnSpc>
            </a:pPr>
            <a:r>
              <a:rPr lang="en-US" sz="1200" spc="-16">
                <a:latin typeface="IBM Plex Sans"/>
                <a:ea typeface="IBM Plex Sans"/>
                <a:cs typeface="IBM Plex Sans"/>
                <a:sym typeface="IBM Plex Sans"/>
              </a:rPr>
              <a:t>Optional</a:t>
            </a: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Tree>
    <p:extLst>
      <p:ext uri="{BB962C8B-B14F-4D97-AF65-F5344CB8AC3E}">
        <p14:creationId xmlns:p14="http://schemas.microsoft.com/office/powerpoint/2010/main" val="3381375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7490765" y="84995"/>
            <a:ext cx="174101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Monitor and analyze features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14" name="TextBox 3">
            <a:extLst>
              <a:ext uri="{FF2B5EF4-FFF2-40B4-BE49-F238E27FC236}">
                <a16:creationId xmlns:a16="http://schemas.microsoft.com/office/drawing/2014/main" id="{A9774278-97CA-B60A-8994-F71DC07CDA49}"/>
              </a:ext>
            </a:extLst>
          </p:cNvPr>
          <p:cNvSpPr txBox="1"/>
          <p:nvPr/>
        </p:nvSpPr>
        <p:spPr>
          <a:xfrm>
            <a:off x="584196" y="2553786"/>
            <a:ext cx="5314949" cy="1430905"/>
          </a:xfrm>
          <a:prstGeom prst="rect">
            <a:avLst/>
          </a:prstGeom>
        </p:spPr>
        <p:txBody>
          <a:bodyPr wrap="square" lIns="0" tIns="0" rIns="0" bIns="0" rtlCol="0" anchor="t">
            <a:spAutoFit/>
          </a:bodyPr>
          <a:lstStyle/>
          <a:p>
            <a:pPr algn="l">
              <a:lnSpc>
                <a:spcPts val="5040"/>
              </a:lnSpc>
            </a:pPr>
            <a:r>
              <a:rPr lang="en-US" sz="3600" spc="-50" dirty="0">
                <a:latin typeface="IBM Plex Sans Bold"/>
                <a:ea typeface="IBM Plex Sans Bold"/>
                <a:cs typeface="IBM Plex Sans Bold"/>
                <a:sym typeface="IBM Plex Sans Bold"/>
              </a:rPr>
              <a:t>API Inspector</a:t>
            </a:r>
          </a:p>
          <a:p>
            <a:pPr algn="l">
              <a:lnSpc>
                <a:spcPts val="3200"/>
              </a:lnSpc>
            </a:pPr>
            <a:r>
              <a:rPr lang="en-US" sz="2199" spc="-30" dirty="0">
                <a:latin typeface="IBM Plex Sans"/>
                <a:ea typeface="IBM Plex Sans"/>
                <a:cs typeface="IBM Plex Sans"/>
                <a:sym typeface="IBM Plex Sans"/>
              </a:rPr>
              <a:t>Request scoped trace Turned on per request Fixed schema (can be extended)</a:t>
            </a:r>
          </a:p>
        </p:txBody>
      </p:sp>
      <p:sp>
        <p:nvSpPr>
          <p:cNvPr id="15" name="Freeform 2">
            <a:extLst>
              <a:ext uri="{FF2B5EF4-FFF2-40B4-BE49-F238E27FC236}">
                <a16:creationId xmlns:a16="http://schemas.microsoft.com/office/drawing/2014/main" id="{6C523B73-4DC3-F340-E596-71DB72EFAC61}"/>
              </a:ext>
            </a:extLst>
          </p:cNvPr>
          <p:cNvSpPr/>
          <p:nvPr/>
        </p:nvSpPr>
        <p:spPr>
          <a:xfrm>
            <a:off x="6877050" y="864390"/>
            <a:ext cx="5314950" cy="5823499"/>
          </a:xfrm>
          <a:custGeom>
            <a:avLst/>
            <a:gdLst/>
            <a:ahLst/>
            <a:cxnLst/>
            <a:rect l="l" t="t" r="r" b="b"/>
            <a:pathLst>
              <a:path w="5314950" h="6858000">
                <a:moveTo>
                  <a:pt x="0" y="0"/>
                </a:moveTo>
                <a:lnTo>
                  <a:pt x="5314950" y="0"/>
                </a:lnTo>
                <a:lnTo>
                  <a:pt x="5314950" y="6858000"/>
                </a:lnTo>
                <a:lnTo>
                  <a:pt x="0" y="6858000"/>
                </a:lnTo>
                <a:lnTo>
                  <a:pt x="0" y="0"/>
                </a:lnTo>
                <a:close/>
              </a:path>
            </a:pathLst>
          </a:custGeom>
          <a:blipFill>
            <a:blip r:embed="rId4"/>
            <a:stretch>
              <a:fillRect/>
            </a:stretch>
          </a:blipFill>
        </p:spPr>
        <p:txBody>
          <a:bodyPr/>
          <a:lstStyle/>
          <a:p>
            <a:endParaRPr lang="en-NZ"/>
          </a:p>
        </p:txBody>
      </p:sp>
    </p:spTree>
    <p:extLst>
      <p:ext uri="{BB962C8B-B14F-4D97-AF65-F5344CB8AC3E}">
        <p14:creationId xmlns:p14="http://schemas.microsoft.com/office/powerpoint/2010/main" val="4014296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7490765" y="84995"/>
            <a:ext cx="174101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Monitor and analyze features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 name="Freeform 2">
            <a:extLst>
              <a:ext uri="{FF2B5EF4-FFF2-40B4-BE49-F238E27FC236}">
                <a16:creationId xmlns:a16="http://schemas.microsoft.com/office/drawing/2014/main" id="{C7175344-8B31-7AAE-2043-A6A40D8F992B}"/>
              </a:ext>
            </a:extLst>
          </p:cNvPr>
          <p:cNvSpPr/>
          <p:nvPr/>
        </p:nvSpPr>
        <p:spPr>
          <a:xfrm>
            <a:off x="6581149" y="849475"/>
            <a:ext cx="11221701" cy="5838413"/>
          </a:xfrm>
          <a:custGeom>
            <a:avLst/>
            <a:gdLst/>
            <a:ahLst/>
            <a:cxnLst/>
            <a:rect l="l" t="t" r="r" b="b"/>
            <a:pathLst>
              <a:path w="6858000" h="3531870">
                <a:moveTo>
                  <a:pt x="0" y="0"/>
                </a:moveTo>
                <a:lnTo>
                  <a:pt x="6858000" y="0"/>
                </a:lnTo>
                <a:lnTo>
                  <a:pt x="6858000" y="3531870"/>
                </a:lnTo>
                <a:lnTo>
                  <a:pt x="0" y="3531870"/>
                </a:lnTo>
                <a:lnTo>
                  <a:pt x="0" y="0"/>
                </a:lnTo>
                <a:close/>
              </a:path>
            </a:pathLst>
          </a:custGeom>
          <a:blipFill>
            <a:blip r:embed="rId4"/>
            <a:stretch>
              <a:fillRect/>
            </a:stretch>
          </a:blipFill>
        </p:spPr>
        <p:txBody>
          <a:bodyPr/>
          <a:lstStyle/>
          <a:p>
            <a:endParaRPr lang="en-NZ"/>
          </a:p>
        </p:txBody>
      </p:sp>
      <p:sp>
        <p:nvSpPr>
          <p:cNvPr id="5" name="TextBox 3">
            <a:extLst>
              <a:ext uri="{FF2B5EF4-FFF2-40B4-BE49-F238E27FC236}">
                <a16:creationId xmlns:a16="http://schemas.microsoft.com/office/drawing/2014/main" id="{0562968D-9881-F957-AA7A-F6EF3E9CFA5E}"/>
              </a:ext>
            </a:extLst>
          </p:cNvPr>
          <p:cNvSpPr txBox="1"/>
          <p:nvPr/>
        </p:nvSpPr>
        <p:spPr>
          <a:xfrm>
            <a:off x="696577" y="2023216"/>
            <a:ext cx="4175346" cy="2302938"/>
          </a:xfrm>
          <a:prstGeom prst="rect">
            <a:avLst/>
          </a:prstGeom>
        </p:spPr>
        <p:txBody>
          <a:bodyPr wrap="square" lIns="0" tIns="0" rIns="0" bIns="0" rtlCol="0" anchor="t">
            <a:spAutoFit/>
          </a:bodyPr>
          <a:lstStyle/>
          <a:p>
            <a:pPr algn="l">
              <a:lnSpc>
                <a:spcPts val="4294"/>
              </a:lnSpc>
            </a:pPr>
            <a:r>
              <a:rPr lang="en-US" sz="3600" spc="-50">
                <a:latin typeface="IBM Plex Sans Bold"/>
                <a:ea typeface="IBM Plex Sans Bold"/>
                <a:cs typeface="IBM Plex Sans Bold"/>
                <a:sym typeface="IBM Plex Sans Bold"/>
              </a:rPr>
              <a:t>Azure Monitor metrics</a:t>
            </a:r>
          </a:p>
          <a:p>
            <a:pPr algn="l">
              <a:lnSpc>
                <a:spcPts val="3205"/>
              </a:lnSpc>
            </a:pPr>
            <a:r>
              <a:rPr lang="en-US" sz="2199" spc="-30">
                <a:latin typeface="IBM Plex Sans"/>
                <a:ea typeface="IBM Plex Sans"/>
                <a:cs typeface="IBM Plex Sans"/>
                <a:sym typeface="IBM Plex Sans"/>
              </a:rPr>
              <a:t>Aggregated metrics Always-on Samples all requests 93-day retention Alerts and notifications</a:t>
            </a:r>
          </a:p>
        </p:txBody>
      </p:sp>
    </p:spTree>
    <p:extLst>
      <p:ext uri="{BB962C8B-B14F-4D97-AF65-F5344CB8AC3E}">
        <p14:creationId xmlns:p14="http://schemas.microsoft.com/office/powerpoint/2010/main" val="3069996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extBox 3">
            <a:extLst>
              <a:ext uri="{FF2B5EF4-FFF2-40B4-BE49-F238E27FC236}">
                <a16:creationId xmlns:a16="http://schemas.microsoft.com/office/drawing/2014/main" id="{54A099E7-580D-F394-316C-73C467F333EF}"/>
              </a:ext>
            </a:extLst>
          </p:cNvPr>
          <p:cNvSpPr txBox="1"/>
          <p:nvPr/>
        </p:nvSpPr>
        <p:spPr>
          <a:xfrm>
            <a:off x="7490765" y="84995"/>
            <a:ext cx="1741017" cy="547035"/>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dirty="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676776" y="19787"/>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Monitor and analyze features</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2967" y="849475"/>
            <a:ext cx="11326068" cy="5838414"/>
          </a:xfrm>
          <a:prstGeom prst="roundRect">
            <a:avLst>
              <a:gd name="adj" fmla="val 7229"/>
            </a:avLst>
          </a:prstGeom>
        </p:spPr>
        <p:txBody>
          <a:bodyPr wrap="square" lIns="0" tIns="0" rIns="0" bIns="0" rtlCol="0" anchor="t">
            <a:spAutoFit/>
          </a:bodyPr>
          <a:lstStyle/>
          <a:p>
            <a:pPr>
              <a:lnSpc>
                <a:spcPts val="1679"/>
              </a:lnSpc>
            </a:pPr>
            <a:endParaRPr lang="en-AU" sz="1399" spc="-19" dirty="0">
              <a:solidFill>
                <a:schemeClr val="accent1"/>
              </a:solidFill>
              <a:latin typeface="IBM Plex Sans"/>
            </a:endParaRPr>
          </a:p>
        </p:txBody>
      </p:sp>
      <p:sp>
        <p:nvSpPr>
          <p:cNvPr id="100" name="Rectangle: Rounded Corners 99">
            <a:extLst>
              <a:ext uri="{FF2B5EF4-FFF2-40B4-BE49-F238E27FC236}">
                <a16:creationId xmlns:a16="http://schemas.microsoft.com/office/drawing/2014/main" id="{E5D16C27-E952-C404-8C6D-8881B200FF43}"/>
              </a:ext>
            </a:extLst>
          </p:cNvPr>
          <p:cNvSpPr/>
          <p:nvPr/>
        </p:nvSpPr>
        <p:spPr bwMode="auto">
          <a:xfrm>
            <a:off x="405687" y="864390"/>
            <a:ext cx="11394457" cy="5838414"/>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7" name="TextBox 3">
            <a:extLst>
              <a:ext uri="{FF2B5EF4-FFF2-40B4-BE49-F238E27FC236}">
                <a16:creationId xmlns:a16="http://schemas.microsoft.com/office/drawing/2014/main" id="{5DF74900-E2E2-9EE4-DF00-C03E43D3BD15}"/>
              </a:ext>
            </a:extLst>
          </p:cNvPr>
          <p:cNvSpPr txBox="1"/>
          <p:nvPr/>
        </p:nvSpPr>
        <p:spPr>
          <a:xfrm>
            <a:off x="591511" y="2297754"/>
            <a:ext cx="5304539" cy="2251642"/>
          </a:xfrm>
          <a:prstGeom prst="rect">
            <a:avLst/>
          </a:prstGeom>
        </p:spPr>
        <p:txBody>
          <a:bodyPr wrap="square" lIns="0" tIns="0" rIns="0" bIns="0" rtlCol="0" anchor="t">
            <a:spAutoFit/>
          </a:bodyPr>
          <a:lstStyle/>
          <a:p>
            <a:pPr algn="l">
              <a:lnSpc>
                <a:spcPts val="5040"/>
              </a:lnSpc>
            </a:pPr>
            <a:r>
              <a:rPr lang="en-US" sz="3600" spc="-50">
                <a:latin typeface="IBM Plex Sans Bold"/>
                <a:ea typeface="IBM Plex Sans Bold"/>
                <a:cs typeface="IBM Plex Sans Bold"/>
                <a:sym typeface="IBM Plex Sans Bold"/>
              </a:rPr>
              <a:t>Azure Monitor logs</a:t>
            </a:r>
          </a:p>
          <a:p>
            <a:pPr algn="l">
              <a:lnSpc>
                <a:spcPts val="3167"/>
              </a:lnSpc>
            </a:pPr>
            <a:r>
              <a:rPr lang="en-US" sz="2199" spc="-30">
                <a:latin typeface="IBM Plex Sans"/>
                <a:ea typeface="IBM Plex Sans"/>
                <a:cs typeface="IBM Plex Sans"/>
                <a:sym typeface="IBM Plex Sans"/>
              </a:rPr>
              <a:t>Request scoped logs Opt-in Adjustable sampling Fixed schema (can be extended) 31-day retention (5GB) Built-in query experience</a:t>
            </a:r>
          </a:p>
        </p:txBody>
      </p:sp>
      <p:sp>
        <p:nvSpPr>
          <p:cNvPr id="9" name="Freeform 2">
            <a:extLst>
              <a:ext uri="{FF2B5EF4-FFF2-40B4-BE49-F238E27FC236}">
                <a16:creationId xmlns:a16="http://schemas.microsoft.com/office/drawing/2014/main" id="{52F16E8D-D0C3-E682-DAD4-36364B78C9FB}"/>
              </a:ext>
            </a:extLst>
          </p:cNvPr>
          <p:cNvSpPr/>
          <p:nvPr/>
        </p:nvSpPr>
        <p:spPr>
          <a:xfrm>
            <a:off x="6989474" y="856933"/>
            <a:ext cx="9222029" cy="5838414"/>
          </a:xfrm>
          <a:custGeom>
            <a:avLst/>
            <a:gdLst/>
            <a:ahLst/>
            <a:cxnLst/>
            <a:rect l="l" t="t" r="r" b="b"/>
            <a:pathLst>
              <a:path w="6858000" h="3669030">
                <a:moveTo>
                  <a:pt x="0" y="0"/>
                </a:moveTo>
                <a:lnTo>
                  <a:pt x="6858000" y="0"/>
                </a:lnTo>
                <a:lnTo>
                  <a:pt x="6858000" y="3669030"/>
                </a:lnTo>
                <a:lnTo>
                  <a:pt x="0" y="3669030"/>
                </a:lnTo>
                <a:lnTo>
                  <a:pt x="0" y="0"/>
                </a:lnTo>
                <a:close/>
              </a:path>
            </a:pathLst>
          </a:custGeom>
          <a:blipFill>
            <a:blip r:embed="rId4"/>
            <a:stretch>
              <a:fillRect/>
            </a:stretch>
          </a:blipFill>
        </p:spPr>
        <p:txBody>
          <a:bodyPr/>
          <a:lstStyle/>
          <a:p>
            <a:endParaRPr lang="en-NZ"/>
          </a:p>
        </p:txBody>
      </p:sp>
    </p:spTree>
    <p:extLst>
      <p:ext uri="{BB962C8B-B14F-4D97-AF65-F5344CB8AC3E}">
        <p14:creationId xmlns:p14="http://schemas.microsoft.com/office/powerpoint/2010/main" val="984516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A88AD803-6CA0-4CC4-9130-F199493ABB4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3.xml><?xml version="1.0" encoding="utf-8"?>
<a:theme xmlns:a="http://schemas.openxmlformats.org/drawingml/2006/main" name="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4.xml><?xml version="1.0" encoding="utf-8"?>
<a:theme xmlns:a="http://schemas.openxmlformats.org/drawingml/2006/main" name="1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6000" b="1" dirty="0" smtClean="0">
            <a:latin typeface="Segoe UI Variable Display Semibold" pitchFamily="2" charset="0"/>
          </a:defRPr>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4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7.xml><?xml version="1.0" encoding="utf-8"?>
<a:theme xmlns:a="http://schemas.openxmlformats.org/drawingml/2006/main" name="4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9.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9992</Words>
  <Application>Microsoft Office PowerPoint</Application>
  <PresentationFormat>Widescreen</PresentationFormat>
  <Paragraphs>1571</Paragraphs>
  <Slides>124</Slides>
  <Notes>114</Notes>
  <HiddenSlides>2</HiddenSlides>
  <MMClips>0</MMClips>
  <ScaleCrop>false</ScaleCrop>
  <HeadingPairs>
    <vt:vector size="6" baseType="variant">
      <vt:variant>
        <vt:lpstr>Fonts Used</vt:lpstr>
      </vt:variant>
      <vt:variant>
        <vt:i4>21</vt:i4>
      </vt:variant>
      <vt:variant>
        <vt:lpstr>Theme</vt:lpstr>
      </vt:variant>
      <vt:variant>
        <vt:i4>9</vt:i4>
      </vt:variant>
      <vt:variant>
        <vt:lpstr>Slide Titles</vt:lpstr>
      </vt:variant>
      <vt:variant>
        <vt:i4>124</vt:i4>
      </vt:variant>
    </vt:vector>
  </HeadingPairs>
  <TitlesOfParts>
    <vt:vector size="154" baseType="lpstr">
      <vt:lpstr>Arial</vt:lpstr>
      <vt:lpstr>Calibri</vt:lpstr>
      <vt:lpstr>Calibri (MS)</vt:lpstr>
      <vt:lpstr>Consolas</vt:lpstr>
      <vt:lpstr>Consolas Bold</vt:lpstr>
      <vt:lpstr>Courier New</vt:lpstr>
      <vt:lpstr>Courier Prime</vt:lpstr>
      <vt:lpstr>Helvetica Neue Light</vt:lpstr>
      <vt:lpstr>IBM Plex Sans</vt:lpstr>
      <vt:lpstr>IBM Plex Sans Bold</vt:lpstr>
      <vt:lpstr>IBM Plex Sans Condensed</vt:lpstr>
      <vt:lpstr>IBM Plex Sans Condensed Italics</vt:lpstr>
      <vt:lpstr>Microsoft Sans Serif</vt:lpstr>
      <vt:lpstr>Segoe Sans Display Semibold</vt:lpstr>
      <vt:lpstr>Segoe UI</vt:lpstr>
      <vt:lpstr>Segoe UI Light</vt:lpstr>
      <vt:lpstr>Segoe UI Semibold</vt:lpstr>
      <vt:lpstr>Segoe UI Semilight</vt:lpstr>
      <vt:lpstr>Segoe UI Variable Display Semibold</vt:lpstr>
      <vt:lpstr>Segoe UI Variable Display Semilight</vt:lpstr>
      <vt:lpstr>Wingdings</vt:lpstr>
      <vt:lpstr>Microsoft Build 16:9 Template Light</vt:lpstr>
      <vt:lpstr>Microsoft Build 16:9 Template Dark</vt:lpstr>
      <vt:lpstr>Microsoft Build Center Screen Template Dark</vt:lpstr>
      <vt:lpstr>1_Microsoft Build Center Screen Template Dark</vt:lpstr>
      <vt:lpstr>1_Microsoft Build 16:9 Template Dark</vt:lpstr>
      <vt:lpstr>4_Microsoft Build Center Screen Template Dark</vt:lpstr>
      <vt:lpstr>4_Microsoft Build 16:9 Template Dark</vt:lpstr>
      <vt:lpstr>1_Microsoft Build 16:9 Template Light</vt:lpstr>
      <vt:lpstr>2_Microsoft Build 16:9 Template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Request forwarding</vt:lpstr>
      <vt:lpstr>Backend circuit breaking</vt:lpstr>
      <vt:lpstr>Backend pool load balancing</vt:lpstr>
      <vt:lpstr>Advanced load balancing</vt:lpstr>
      <vt:lpstr>Response streaming</vt:lpstr>
      <vt:lpstr>Vector searching</vt:lpstr>
      <vt:lpstr>Built-in logging</vt:lpstr>
      <vt:lpstr>SLM self-hosting</vt:lpstr>
      <vt:lpstr>PowerPoint Presentation</vt:lpstr>
      <vt:lpstr>PowerPoint Presentation</vt:lpstr>
      <vt:lpstr>PowerPoint Presentation</vt:lpstr>
      <vt:lpstr>PowerPoint Presentation</vt:lpstr>
      <vt:lpstr>PowerPoint Presentation</vt:lpstr>
      <vt:lpstr>Architecting for Azure</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2025-04-24T21:47:49Z</dcterms:created>
  <dcterms:modified xsi:type="dcterms:W3CDTF">2025-04-24T21:48:00Z</dcterms:modified>
</cp:coreProperties>
</file>